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1" r:id="rId2"/>
    <p:sldId id="283" r:id="rId3"/>
    <p:sldId id="284" r:id="rId4"/>
    <p:sldId id="262" r:id="rId5"/>
    <p:sldId id="265" r:id="rId6"/>
    <p:sldId id="266" r:id="rId7"/>
    <p:sldId id="259" r:id="rId8"/>
    <p:sldId id="272" r:id="rId9"/>
    <p:sldId id="275" r:id="rId10"/>
    <p:sldId id="277" r:id="rId11"/>
    <p:sldId id="278" r:id="rId12"/>
    <p:sldId id="260" r:id="rId13"/>
    <p:sldId id="279" r:id="rId14"/>
    <p:sldId id="282" r:id="rId15"/>
    <p:sldId id="281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C9224-C072-4F0A-9F70-E38E71C53CEC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3D803-DE54-4972-8B78-C2C6FEE44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9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6913"/>
            <a:ext cx="6199187" cy="3487737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6436"/>
            <a:ext cx="5608320" cy="4185431"/>
          </a:xfrm>
          <a:noFill/>
          <a:ln/>
        </p:spPr>
        <p:txBody>
          <a:bodyPr/>
          <a:lstStyle/>
          <a:p>
            <a:pPr eaLnBrk="1" hangingPunct="1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96707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5DD224-E888-40DF-84ED-71A64FA7BA3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67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406400" y="304800"/>
            <a:ext cx="11457517" cy="3429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10"/>
          <p:cNvGrpSpPr>
            <a:grpSpLocks noChangeAspect="1"/>
          </p:cNvGrpSpPr>
          <p:nvPr userDrawn="1"/>
        </p:nvGrpSpPr>
        <p:grpSpPr bwMode="auto">
          <a:xfrm>
            <a:off x="368301" y="4724400"/>
            <a:ext cx="6438900" cy="1600200"/>
            <a:chOff x="240" y="2914"/>
            <a:chExt cx="2976" cy="750"/>
          </a:xfrm>
        </p:grpSpPr>
        <p:pic>
          <p:nvPicPr>
            <p:cNvPr id="6" name="Picture 5" descr="Black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0" y="2914"/>
              <a:ext cx="1454" cy="748"/>
            </a:xfrm>
            <a:prstGeom prst="rect">
              <a:avLst/>
            </a:prstGeom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 descr="Red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28" y="2928"/>
              <a:ext cx="1488" cy="73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8" name="Footer Placeholder 5"/>
          <p:cNvSpPr txBox="1">
            <a:spLocks/>
          </p:cNvSpPr>
          <p:nvPr/>
        </p:nvSpPr>
        <p:spPr bwMode="auto">
          <a:xfrm>
            <a:off x="6502400" y="6400800"/>
            <a:ext cx="5486400" cy="2286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www.kemitraan.or.id</a:t>
            </a:r>
          </a:p>
        </p:txBody>
      </p:sp>
      <p:sp>
        <p:nvSpPr>
          <p:cNvPr id="9" name="Oval 8"/>
          <p:cNvSpPr>
            <a:spLocks noChangeArrowheads="1"/>
          </p:cNvSpPr>
          <p:nvPr userDrawn="1"/>
        </p:nvSpPr>
        <p:spPr bwMode="auto">
          <a:xfrm>
            <a:off x="406400" y="2971800"/>
            <a:ext cx="6096000" cy="137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>
            <a:spLocks noChangeArrowheads="1"/>
          </p:cNvSpPr>
          <p:nvPr userDrawn="1"/>
        </p:nvSpPr>
        <p:spPr bwMode="auto">
          <a:xfrm>
            <a:off x="6096000" y="3124200"/>
            <a:ext cx="5791200" cy="1371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084" name="Title Placeholder 1"/>
          <p:cNvSpPr>
            <a:spLocks noGrp="1"/>
          </p:cNvSpPr>
          <p:nvPr>
            <p:ph type="ctrTitle"/>
          </p:nvPr>
        </p:nvSpPr>
        <p:spPr>
          <a:xfrm>
            <a:off x="508000" y="1066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5" name="Text Placeholder 2"/>
          <p:cNvSpPr>
            <a:spLocks noGrp="1"/>
          </p:cNvSpPr>
          <p:nvPr>
            <p:ph type="subTitle" idx="1"/>
          </p:nvPr>
        </p:nvSpPr>
        <p:spPr>
          <a:xfrm>
            <a:off x="508000" y="2819400"/>
            <a:ext cx="8534400" cy="1752600"/>
          </a:xfrm>
        </p:spPr>
        <p:txBody>
          <a:bodyPr/>
          <a:lstStyle>
            <a:lvl1pPr marL="0" indent="0" algn="l">
              <a:buFontTx/>
              <a:buNone/>
              <a:defRPr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9898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96ECE-D30A-4A98-B6CE-AFEA4581A7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647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04801"/>
            <a:ext cx="27432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61C8C-E904-49A4-A206-2C3863F66D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986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08E57-CA43-490E-A437-B32E1AC00E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397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KEMITRAAN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01" y="6248401"/>
            <a:ext cx="85301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/>
          <p:nvPr userDrawn="1"/>
        </p:nvSpPr>
        <p:spPr>
          <a:xfrm>
            <a:off x="1524000" y="6324600"/>
            <a:ext cx="10058400" cy="381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Cambria" pitchFamily="18" charset="0"/>
              </a:rPr>
              <a:t>The Partnership for Governance Reform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EDE6C-1FA0-485B-B597-66D45B362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9970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4C842-17F8-4FB4-8E01-E4EEB85561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61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534BC-5124-4B67-A6FD-20D5841E10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66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C949B-D30D-4A47-8646-E286BD8F1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84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6C741-8396-4BFB-9253-238D88873C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7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B634C-B49C-4D5D-9455-3B7B66A756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78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31FDC-BB36-4667-B686-3673F92FE4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48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F2CAA-8FA4-4DA4-9318-F0736D479FD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73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E9A0A-510C-416E-A63B-26345DFFE2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64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464208-5A3D-4E26-9024-6C393143814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524000" y="6324600"/>
            <a:ext cx="10058400" cy="381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625600" y="6430964"/>
            <a:ext cx="7416800" cy="15557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en-US" sz="1600" dirty="0">
                <a:solidFill>
                  <a:srgbClr val="FFFFFF"/>
                </a:solidFill>
              </a:rPr>
              <a:t>www.kemitraan.or.id</a:t>
            </a:r>
            <a:endParaRPr lang="en-US" sz="1200" dirty="0">
              <a:solidFill>
                <a:srgbClr val="FFFFFF"/>
              </a:solidFill>
            </a:endParaRPr>
          </a:p>
        </p:txBody>
      </p:sp>
      <p:pic>
        <p:nvPicPr>
          <p:cNvPr id="2055" name="Picture 8" descr="KEMITRAAN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08001" y="6248400"/>
            <a:ext cx="886884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155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13" Type="http://schemas.openxmlformats.org/officeDocument/2006/relationships/image" Target="../media/image19.jp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11" Type="http://schemas.openxmlformats.org/officeDocument/2006/relationships/image" Target="../media/image17.jpg"/><Relationship Id="rId5" Type="http://schemas.openxmlformats.org/officeDocument/2006/relationships/image" Target="../media/image11.png"/><Relationship Id="rId10" Type="http://schemas.openxmlformats.org/officeDocument/2006/relationships/image" Target="../media/image16.jpg"/><Relationship Id="rId4" Type="http://schemas.openxmlformats.org/officeDocument/2006/relationships/image" Target="../media/image10.jpg"/><Relationship Id="rId9" Type="http://schemas.openxmlformats.org/officeDocument/2006/relationships/image" Target="../media/image15.png"/><Relationship Id="rId14" Type="http://schemas.openxmlformats.org/officeDocument/2006/relationships/image" Target="../media/image2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28.jpg"/><Relationship Id="rId4" Type="http://schemas.openxmlformats.org/officeDocument/2006/relationships/image" Target="../media/image2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07368" y="764703"/>
            <a:ext cx="11377264" cy="20928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4000" b="1" dirty="0" smtClean="0">
                <a:solidFill>
                  <a:srgbClr val="FFFFFF"/>
                </a:solidFill>
                <a:latin typeface="Calibri" pitchFamily="34" charset="0"/>
              </a:rPr>
              <a:t>POTENSI KERJASAMA</a:t>
            </a:r>
          </a:p>
          <a:p>
            <a:pPr algn="ctr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4000" b="1" dirty="0" smtClean="0">
                <a:solidFill>
                  <a:srgbClr val="FFFFFF"/>
                </a:solidFill>
                <a:latin typeface="Calibri" pitchFamily="34" charset="0"/>
              </a:rPr>
              <a:t>LUAR NEGERI UNTUK PENGEMBANGAN                           SDM  APARATUR</a:t>
            </a:r>
            <a:endParaRPr lang="en-US" sz="40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</a:endParaRPr>
          </a:p>
        </p:txBody>
      </p:sp>
      <p:sp>
        <p:nvSpPr>
          <p:cNvPr id="4100" name="Line 7"/>
          <p:cNvSpPr>
            <a:spLocks noChangeShapeType="1"/>
          </p:cNvSpPr>
          <p:nvPr/>
        </p:nvSpPr>
        <p:spPr bwMode="auto">
          <a:xfrm>
            <a:off x="6515100" y="6353175"/>
            <a:ext cx="388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G" sz="1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77319" y="3825117"/>
            <a:ext cx="385078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Darwina </a:t>
            </a:r>
            <a:r>
              <a:rPr lang="en-US" sz="2000" b="1" u="sng" dirty="0" smtClean="0"/>
              <a:t>Wijayanti</a:t>
            </a:r>
          </a:p>
          <a:p>
            <a:pPr algn="ctr"/>
            <a:r>
              <a:rPr lang="en-US" b="1" dirty="0" smtClean="0"/>
              <a:t>Strategic Director</a:t>
            </a:r>
          </a:p>
          <a:p>
            <a:pPr algn="ctr"/>
            <a:r>
              <a:rPr lang="en-US" b="1" dirty="0" smtClean="0"/>
              <a:t>Partnership Governance Reform</a:t>
            </a:r>
          </a:p>
          <a:p>
            <a:pPr algn="ctr"/>
            <a:r>
              <a:rPr lang="en-US" b="1" dirty="0" smtClean="0"/>
              <a:t>In Indonesia / </a:t>
            </a:r>
            <a:r>
              <a:rPr lang="en-US" b="1" dirty="0" err="1" smtClean="0"/>
              <a:t>Kemitraan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1175486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3226"/>
            <a:ext cx="10972800" cy="1143000"/>
          </a:xfrm>
        </p:spPr>
        <p:txBody>
          <a:bodyPr/>
          <a:lstStyle/>
          <a:p>
            <a:r>
              <a:rPr lang="en-US" dirty="0" smtClean="0"/>
              <a:t>Pro –Active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6405"/>
            <a:ext cx="10972800" cy="4939759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Menawarkan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peluang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– </a:t>
            </a:r>
            <a:r>
              <a:rPr lang="en-US" sz="2800" b="1" dirty="0" err="1" smtClean="0">
                <a:solidFill>
                  <a:srgbClr val="0070C0"/>
                </a:solidFill>
              </a:rPr>
              <a:t>gagasan</a:t>
            </a:r>
            <a:r>
              <a:rPr lang="en-US" sz="2800" b="1" dirty="0" smtClean="0">
                <a:solidFill>
                  <a:srgbClr val="0070C0"/>
                </a:solidFill>
              </a:rPr>
              <a:t> yang </a:t>
            </a:r>
            <a:r>
              <a:rPr lang="en-US" sz="2800" b="1" dirty="0" err="1" smtClean="0">
                <a:solidFill>
                  <a:srgbClr val="0070C0"/>
                </a:solidFill>
              </a:rPr>
              <a:t>relevan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sz="2000" dirty="0" err="1" smtClean="0"/>
              <a:t>Pemahaman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Pembangunan </a:t>
            </a:r>
            <a:r>
              <a:rPr lang="en-US" sz="2000" dirty="0" err="1" smtClean="0"/>
              <a:t>Berkelanjutan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Iklim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Kerentanan</a:t>
            </a:r>
            <a:r>
              <a:rPr lang="en-US" sz="2000" dirty="0" smtClean="0"/>
              <a:t> </a:t>
            </a:r>
            <a:r>
              <a:rPr lang="en-US" sz="2000" dirty="0" err="1" smtClean="0"/>
              <a:t>Pangan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err="1" smtClean="0"/>
              <a:t>Pentingnya</a:t>
            </a:r>
            <a:r>
              <a:rPr lang="en-US" sz="2000" dirty="0" smtClean="0"/>
              <a:t> </a:t>
            </a:r>
            <a:r>
              <a:rPr lang="en-US" sz="2000" dirty="0" err="1" smtClean="0"/>
              <a:t>toleransi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perdamaian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Green Label –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&amp; </a:t>
            </a:r>
            <a:r>
              <a:rPr lang="en-US" sz="2000" dirty="0" err="1" smtClean="0"/>
              <a:t>jasa</a:t>
            </a:r>
            <a:r>
              <a:rPr lang="en-US" sz="2000" dirty="0" smtClean="0"/>
              <a:t> yang </a:t>
            </a:r>
            <a:r>
              <a:rPr lang="en-US" sz="2000" dirty="0" err="1" smtClean="0"/>
              <a:t>ramah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endParaRPr lang="en-US" sz="2000" dirty="0"/>
          </a:p>
          <a:p>
            <a:r>
              <a:rPr lang="en-US" sz="2800" b="1" dirty="0" err="1" smtClean="0">
                <a:solidFill>
                  <a:srgbClr val="0070C0"/>
                </a:solidFill>
              </a:rPr>
              <a:t>Membangun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kepercayaan</a:t>
            </a:r>
            <a:r>
              <a:rPr lang="en-US" sz="2800" b="1" dirty="0" smtClean="0">
                <a:solidFill>
                  <a:srgbClr val="0070C0"/>
                </a:solidFill>
              </a:rPr>
              <a:t> – professionalism</a:t>
            </a:r>
          </a:p>
          <a:p>
            <a:pPr marL="400050" lvl="1" indent="0">
              <a:buNone/>
            </a:pPr>
            <a:r>
              <a:rPr lang="en-US" sz="2000" dirty="0" err="1" smtClean="0"/>
              <a:t>Rekam</a:t>
            </a:r>
            <a:r>
              <a:rPr lang="en-US" sz="2000" dirty="0" smtClean="0"/>
              <a:t> </a:t>
            </a:r>
            <a:r>
              <a:rPr lang="en-US" sz="2000" dirty="0" err="1" smtClean="0"/>
              <a:t>Jejak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, 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bekerja</a:t>
            </a:r>
            <a:r>
              <a:rPr lang="en-US" sz="2000" dirty="0" smtClean="0"/>
              <a:t> </a:t>
            </a:r>
            <a:r>
              <a:rPr lang="en-US" sz="2000" dirty="0" err="1" smtClean="0"/>
              <a:t>tertib</a:t>
            </a:r>
            <a:r>
              <a:rPr lang="en-US" sz="2000" dirty="0" smtClean="0"/>
              <a:t> </a:t>
            </a:r>
            <a:r>
              <a:rPr lang="en-US" sz="2000" dirty="0" err="1" smtClean="0"/>
              <a:t>teratur</a:t>
            </a:r>
            <a:r>
              <a:rPr lang="en-US" sz="2000" dirty="0" smtClean="0"/>
              <a:t> </a:t>
            </a:r>
            <a:r>
              <a:rPr lang="en-US" sz="2000" dirty="0" err="1" smtClean="0"/>
              <a:t>tepat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, </a:t>
            </a:r>
            <a:r>
              <a:rPr lang="en-US" sz="2000" dirty="0" err="1" smtClean="0"/>
              <a:t>kreatif</a:t>
            </a:r>
            <a:r>
              <a:rPr lang="en-US" sz="2000" dirty="0" smtClean="0"/>
              <a:t>, </a:t>
            </a:r>
            <a:r>
              <a:rPr lang="en-US" sz="2000" dirty="0" err="1" smtClean="0"/>
              <a:t>cepat</a:t>
            </a:r>
            <a:r>
              <a:rPr lang="en-US" sz="2000" dirty="0" smtClean="0"/>
              <a:t> </a:t>
            </a:r>
            <a:r>
              <a:rPr lang="en-US" sz="2000" dirty="0" err="1" smtClean="0"/>
              <a:t>tanggap</a:t>
            </a:r>
            <a:r>
              <a:rPr lang="en-US" sz="2000" dirty="0" smtClean="0"/>
              <a:t>, </a:t>
            </a:r>
            <a:r>
              <a:rPr lang="en-US" sz="2000" dirty="0" err="1" smtClean="0"/>
              <a:t>potensi</a:t>
            </a:r>
            <a:r>
              <a:rPr lang="en-US" sz="2000" dirty="0" smtClean="0"/>
              <a:t> </a:t>
            </a:r>
            <a:r>
              <a:rPr lang="en-US" sz="2000" dirty="0" err="1" smtClean="0"/>
              <a:t>berkembang</a:t>
            </a:r>
            <a:endParaRPr lang="en-US" sz="2000" dirty="0"/>
          </a:p>
          <a:p>
            <a:r>
              <a:rPr lang="en-US" b="1" dirty="0" err="1" smtClean="0">
                <a:solidFill>
                  <a:srgbClr val="0070C0"/>
                </a:solidFill>
              </a:rPr>
              <a:t>Memelihara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Hubungan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Baik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n-US" sz="2000" dirty="0" err="1" smtClean="0"/>
              <a:t>Menepati</a:t>
            </a:r>
            <a:r>
              <a:rPr lang="en-US" sz="2000" dirty="0" smtClean="0"/>
              <a:t> </a:t>
            </a:r>
            <a:r>
              <a:rPr lang="en-US" sz="2000" dirty="0" err="1" smtClean="0"/>
              <a:t>janji</a:t>
            </a:r>
            <a:r>
              <a:rPr lang="en-US" sz="2000" dirty="0" smtClean="0"/>
              <a:t>, </a:t>
            </a:r>
            <a:r>
              <a:rPr lang="en-US" sz="2000" dirty="0" err="1" smtClean="0"/>
              <a:t>rencana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acuan</a:t>
            </a:r>
            <a:r>
              <a:rPr lang="en-US" sz="2000" dirty="0" smtClean="0"/>
              <a:t>,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segera</a:t>
            </a:r>
            <a:r>
              <a:rPr lang="en-US" sz="2000" dirty="0" smtClean="0"/>
              <a:t> </a:t>
            </a:r>
            <a:r>
              <a:rPr lang="en-US" sz="2000" dirty="0" err="1" smtClean="0"/>
              <a:t>didiskusikan</a:t>
            </a:r>
            <a:r>
              <a:rPr lang="en-US" sz="2000" dirty="0" smtClean="0"/>
              <a:t>, </a:t>
            </a:r>
            <a:r>
              <a:rPr lang="en-US" sz="2000" dirty="0" err="1" smtClean="0"/>
              <a:t>kesepakatan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r>
              <a:rPr lang="en-US" sz="2000" dirty="0" smtClean="0"/>
              <a:t>,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personal yang </a:t>
            </a:r>
            <a:r>
              <a:rPr lang="en-US" sz="2000" dirty="0" err="1" smtClean="0"/>
              <a:t>terjaga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1004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dana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terikat</a:t>
            </a:r>
            <a:r>
              <a:rPr lang="en-US" sz="2800" dirty="0" smtClean="0"/>
              <a:t> MoU</a:t>
            </a:r>
          </a:p>
          <a:p>
            <a:r>
              <a:rPr lang="en-US" sz="2800" dirty="0" err="1"/>
              <a:t>Memilih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dana yang paling </a:t>
            </a:r>
            <a:r>
              <a:rPr lang="en-US" sz="2800" dirty="0" err="1"/>
              <a:t>kecil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 smtClean="0"/>
              <a:t>manfaatnya</a:t>
            </a:r>
            <a:endParaRPr lang="en-US" sz="2800" dirty="0"/>
          </a:p>
          <a:p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dana yang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endParaRPr lang="en-US" sz="2800" dirty="0" smtClean="0"/>
          </a:p>
          <a:p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–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mengisi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, </a:t>
            </a:r>
            <a:r>
              <a:rPr lang="en-US" sz="2800" dirty="0" err="1" smtClean="0"/>
              <a:t>antisipasi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siap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waktunya</a:t>
            </a:r>
            <a:endParaRPr lang="en-US" sz="2800" dirty="0"/>
          </a:p>
          <a:p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peluang</a:t>
            </a:r>
            <a:r>
              <a:rPr lang="en-US" sz="2800" dirty="0" smtClean="0"/>
              <a:t> </a:t>
            </a:r>
            <a:r>
              <a:rPr lang="en-US" sz="2800" dirty="0" err="1" smtClean="0"/>
              <a:t>kerjasama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– </a:t>
            </a:r>
            <a:r>
              <a:rPr lang="en-US" sz="2800" dirty="0" err="1" smtClean="0"/>
              <a:t>tindak</a:t>
            </a:r>
            <a:r>
              <a:rPr lang="en-US" sz="2800" dirty="0" smtClean="0"/>
              <a:t> </a:t>
            </a:r>
            <a:r>
              <a:rPr lang="en-US" sz="2800" dirty="0" err="1" smtClean="0"/>
              <a:t>lanjut</a:t>
            </a:r>
            <a:r>
              <a:rPr lang="en-US" sz="2800" dirty="0" smtClean="0"/>
              <a:t> (</a:t>
            </a:r>
            <a:r>
              <a:rPr lang="en-US" sz="2800" dirty="0" err="1" smtClean="0"/>
              <a:t>pentahapan</a:t>
            </a:r>
            <a:r>
              <a:rPr lang="en-US" sz="2800" dirty="0" smtClean="0"/>
              <a:t>)  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program: PNPM WB – </a:t>
            </a:r>
            <a:r>
              <a:rPr lang="en-US" sz="2800" dirty="0" err="1" smtClean="0"/>
              <a:t>fasilitator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dirty="0" smtClean="0"/>
              <a:t>   LSM -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menawarkan</a:t>
            </a:r>
            <a:r>
              <a:rPr lang="en-US" sz="2800" dirty="0" smtClean="0"/>
              <a:t> expertise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(Dana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pentingnya</a:t>
            </a:r>
            <a:r>
              <a:rPr lang="en-US" sz="2800" dirty="0" smtClean="0"/>
              <a:t> </a:t>
            </a:r>
            <a:r>
              <a:rPr lang="en-US" sz="2800" dirty="0" err="1" smtClean="0"/>
              <a:t>fasilitator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di tk. </a:t>
            </a:r>
            <a:r>
              <a:rPr lang="en-US" sz="2800" dirty="0" err="1" smtClean="0"/>
              <a:t>Desa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3209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5239"/>
            <a:ext cx="10972800" cy="1143000"/>
          </a:xfrm>
        </p:spPr>
        <p:txBody>
          <a:bodyPr/>
          <a:lstStyle/>
          <a:p>
            <a:r>
              <a:rPr lang="en-US" b="1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US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US" b="1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Mencari</a:t>
            </a:r>
            <a:r>
              <a:rPr lang="en-US" dirty="0" smtClean="0"/>
              <a:t> dana </a:t>
            </a:r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goal yang </a:t>
            </a:r>
            <a:r>
              <a:rPr lang="en-US" dirty="0" err="1" smtClean="0"/>
              <a:t>sama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163"/>
          <a:stretch/>
        </p:blipFill>
        <p:spPr>
          <a:xfrm>
            <a:off x="1199456" y="1035172"/>
            <a:ext cx="10058400" cy="1209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494" y="3101589"/>
            <a:ext cx="3410410" cy="1743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387469" y="4997065"/>
            <a:ext cx="2489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Visi</a:t>
            </a:r>
            <a:r>
              <a:rPr lang="en-US" sz="2400" dirty="0" smtClean="0"/>
              <a:t> – </a:t>
            </a:r>
            <a:r>
              <a:rPr lang="en-US" sz="2400" dirty="0" err="1" smtClean="0"/>
              <a:t>Misi</a:t>
            </a:r>
            <a:r>
              <a:rPr lang="en-US" sz="2400" dirty="0" smtClean="0"/>
              <a:t> - Goal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46428" y="3742292"/>
            <a:ext cx="1330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DONOR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588156" y="3715443"/>
            <a:ext cx="1672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GRANTEE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187990" y="2563723"/>
            <a:ext cx="2887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Letter of Agreement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858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err="1" smtClean="0">
                <a:solidFill>
                  <a:srgbClr val="0070C0"/>
                </a:solidFill>
              </a:rPr>
              <a:t>Kerjasama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dengan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Kementerian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Lingkungan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Hidup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dan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Kehutanan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	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drone (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gambut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Jagawan</a:t>
            </a:r>
            <a:r>
              <a:rPr lang="en-US" dirty="0" smtClean="0"/>
              <a:t> (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, </a:t>
            </a:r>
            <a:r>
              <a:rPr lang="en-US" dirty="0" err="1" smtClean="0"/>
              <a:t>antisipasi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      Proses </a:t>
            </a:r>
            <a:r>
              <a:rPr lang="en-US" dirty="0" err="1" smtClean="0"/>
              <a:t>penegakan</a:t>
            </a:r>
            <a:r>
              <a:rPr lang="en-US" dirty="0" smtClean="0"/>
              <a:t> hokum </a:t>
            </a:r>
            <a:r>
              <a:rPr lang="en-US" dirty="0" err="1" smtClean="0"/>
              <a:t>effektif</a:t>
            </a:r>
            <a:r>
              <a:rPr lang="en-US" dirty="0" smtClean="0"/>
              <a:t> (road map </a:t>
            </a:r>
            <a:r>
              <a:rPr lang="en-US" dirty="0" err="1" smtClean="0"/>
              <a:t>dari</a:t>
            </a:r>
            <a:r>
              <a:rPr lang="en-US" dirty="0" smtClean="0"/>
              <a:t> data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Dana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Kedutaan</a:t>
            </a:r>
            <a:r>
              <a:rPr lang="en-US" dirty="0" smtClean="0"/>
              <a:t> Norway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99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Kemitraan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Penguatan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Kelembagaan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b="1" dirty="0" err="1" smtClean="0">
                <a:solidFill>
                  <a:srgbClr val="0070C0"/>
                </a:solidFill>
              </a:rPr>
              <a:t>Kerjasama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dengan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Kementerian</a:t>
            </a:r>
            <a:r>
              <a:rPr lang="en-US" b="1" dirty="0" smtClean="0">
                <a:solidFill>
                  <a:srgbClr val="0070C0"/>
                </a:solidFill>
              </a:rPr>
              <a:t> PAN RB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ASN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film system </a:t>
            </a:r>
            <a:r>
              <a:rPr lang="en-US" dirty="0" err="1" smtClean="0"/>
              <a:t>rekrutment</a:t>
            </a:r>
            <a:r>
              <a:rPr lang="en-US" dirty="0" smtClean="0"/>
              <a:t> ASN yang </a:t>
            </a:r>
            <a:r>
              <a:rPr lang="en-US" dirty="0" err="1" smtClean="0"/>
              <a:t>terbuka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akuntabel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Coaching clinic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di </a:t>
            </a:r>
            <a:r>
              <a:rPr lang="en-US" dirty="0" err="1" smtClean="0"/>
              <a:t>Kemenpan</a:t>
            </a:r>
            <a:r>
              <a:rPr lang="en-US" dirty="0" smtClean="0"/>
              <a:t> RB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Grand </a:t>
            </a:r>
            <a:r>
              <a:rPr lang="en-US" dirty="0" err="1" smtClean="0"/>
              <a:t>Desain</a:t>
            </a:r>
            <a:r>
              <a:rPr lang="en-US" dirty="0" smtClean="0"/>
              <a:t> RB di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 Flores </a:t>
            </a:r>
            <a:r>
              <a:rPr lang="en-US" dirty="0" err="1" smtClean="0"/>
              <a:t>Timur</a:t>
            </a:r>
            <a:r>
              <a:rPr lang="en-US" dirty="0" smtClean="0"/>
              <a:t>, Gorontalo, NTB)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di DKI Jakarta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 err="1" smtClean="0"/>
              <a:t>Sumber</a:t>
            </a:r>
            <a:r>
              <a:rPr lang="en-US" dirty="0" smtClean="0"/>
              <a:t> Dana Bilateral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Kedutaan</a:t>
            </a:r>
            <a:r>
              <a:rPr lang="en-US" dirty="0" smtClean="0"/>
              <a:t> Australia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8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SDM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Kerjasama</a:t>
            </a:r>
            <a:r>
              <a:rPr lang="en-US" dirty="0" smtClean="0"/>
              <a:t> Global Green Growth </a:t>
            </a:r>
            <a:r>
              <a:rPr lang="en-US" dirty="0" err="1" smtClean="0"/>
              <a:t>Insitute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Negara – Regular Training </a:t>
            </a:r>
            <a:r>
              <a:rPr lang="en-US" dirty="0" err="1" smtClean="0"/>
              <a:t>dalam</a:t>
            </a:r>
            <a:r>
              <a:rPr lang="en-US" dirty="0" smtClean="0"/>
              <a:t> training yang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kurikula</a:t>
            </a:r>
            <a:r>
              <a:rPr lang="en-US" dirty="0" smtClean="0"/>
              <a:t>, </a:t>
            </a:r>
            <a:r>
              <a:rPr lang="en-US" dirty="0" err="1" smtClean="0"/>
              <a:t>modul</a:t>
            </a:r>
            <a:r>
              <a:rPr lang="en-US" dirty="0" smtClean="0"/>
              <a:t>,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trainer</a:t>
            </a:r>
          </a:p>
          <a:p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Kedutaan</a:t>
            </a:r>
            <a:r>
              <a:rPr lang="en-US" dirty="0" smtClean="0"/>
              <a:t> </a:t>
            </a:r>
            <a:r>
              <a:rPr lang="en-US" dirty="0" err="1" smtClean="0"/>
              <a:t>Swedia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Pengiriman</a:t>
            </a:r>
            <a:r>
              <a:rPr lang="en-US" dirty="0" smtClean="0"/>
              <a:t> ASN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di </a:t>
            </a:r>
            <a:r>
              <a:rPr lang="en-US" dirty="0" err="1" smtClean="0"/>
              <a:t>Swedia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short course </a:t>
            </a:r>
            <a:r>
              <a:rPr lang="en-US" dirty="0" err="1" smtClean="0"/>
              <a:t>dan</a:t>
            </a:r>
            <a:r>
              <a:rPr lang="en-US" dirty="0" smtClean="0"/>
              <a:t> program </a:t>
            </a:r>
            <a:r>
              <a:rPr lang="en-US" dirty="0" err="1" smtClean="0"/>
              <a:t>gelar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tentang</a:t>
            </a:r>
            <a:r>
              <a:rPr lang="en-US" dirty="0" smtClean="0"/>
              <a:t> program </a:t>
            </a:r>
            <a:r>
              <a:rPr lang="en-US" dirty="0" err="1" smtClean="0"/>
              <a:t>pengelolaan</a:t>
            </a:r>
            <a:r>
              <a:rPr lang="en-US" dirty="0" smtClean="0"/>
              <a:t> air, </a:t>
            </a:r>
            <a:r>
              <a:rPr lang="en-US" dirty="0" err="1" smtClean="0"/>
              <a:t>konservasi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Potensi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Belanda</a:t>
            </a:r>
            <a:r>
              <a:rPr lang="en-US" dirty="0" smtClean="0"/>
              <a:t> – </a:t>
            </a:r>
            <a:r>
              <a:rPr lang="en-US" dirty="0" err="1" smtClean="0"/>
              <a:t>Wageningen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     </a:t>
            </a:r>
            <a:r>
              <a:rPr lang="en-US" dirty="0" err="1" smtClean="0"/>
              <a:t>Finlandia</a:t>
            </a:r>
            <a:r>
              <a:rPr lang="en-US" dirty="0" smtClean="0"/>
              <a:t>: 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Jerman</a:t>
            </a:r>
            <a:r>
              <a:rPr lang="en-US" dirty="0" smtClean="0"/>
              <a:t> –  Renewable Energy                           </a:t>
            </a:r>
            <a:r>
              <a:rPr lang="en-US" dirty="0" err="1" smtClean="0"/>
              <a:t>Swedia</a:t>
            </a:r>
            <a:r>
              <a:rPr lang="en-US" dirty="0" smtClean="0"/>
              <a:t>: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Amerika </a:t>
            </a:r>
            <a:r>
              <a:rPr lang="en-US" dirty="0" err="1" smtClean="0"/>
              <a:t>Serikat</a:t>
            </a:r>
            <a:r>
              <a:rPr lang="en-US" dirty="0" smtClean="0"/>
              <a:t> – </a:t>
            </a:r>
            <a:r>
              <a:rPr lang="en-US" dirty="0" err="1" smtClean="0"/>
              <a:t>ekoturisme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50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7"/>
          <p:cNvSpPr>
            <a:spLocks noGrp="1"/>
          </p:cNvSpPr>
          <p:nvPr>
            <p:ph type="title"/>
          </p:nvPr>
        </p:nvSpPr>
        <p:spPr>
          <a:xfrm>
            <a:off x="609600" y="1475315"/>
            <a:ext cx="10972800" cy="1143000"/>
          </a:xfrm>
        </p:spPr>
        <p:txBody>
          <a:bodyPr/>
          <a:lstStyle/>
          <a:p>
            <a:pPr algn="ctr" eaLnBrk="1" hangingPunct="1"/>
            <a:r>
              <a:rPr lang="id-ID" altLang="id-ID" sz="6400" dirty="0"/>
              <a:t>TERIMA KASIH</a:t>
            </a:r>
          </a:p>
        </p:txBody>
      </p:sp>
      <p:sp>
        <p:nvSpPr>
          <p:cNvPr id="22531" name="Content Placeholder 8"/>
          <p:cNvSpPr>
            <a:spLocks noGrp="1"/>
          </p:cNvSpPr>
          <p:nvPr>
            <p:ph idx="1"/>
          </p:nvPr>
        </p:nvSpPr>
        <p:spPr>
          <a:xfrm>
            <a:off x="609600" y="3004355"/>
            <a:ext cx="10972800" cy="620184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fi-FI" altLang="id-ID" sz="3200" b="1" dirty="0" smtClean="0"/>
              <a:t>Kemitraan </a:t>
            </a:r>
            <a:r>
              <a:rPr lang="fi-FI" altLang="id-ID" sz="3200" b="1" dirty="0"/>
              <a:t>bagi Pembaruan Tata Pemerintahan</a:t>
            </a:r>
            <a:endParaRPr lang="id-ID" altLang="id-ID" sz="3200" b="1" dirty="0"/>
          </a:p>
          <a:p>
            <a:pPr algn="ctr" eaLnBrk="1" hangingPunct="1">
              <a:buFont typeface="Arial" charset="0"/>
              <a:buNone/>
            </a:pPr>
            <a:endParaRPr lang="id-ID" altLang="id-ID" sz="3200" b="1" dirty="0"/>
          </a:p>
        </p:txBody>
      </p:sp>
      <p:sp>
        <p:nvSpPr>
          <p:cNvPr id="22532" name="Slide Number Placeholder 6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37600" y="6356351"/>
            <a:ext cx="2844800" cy="3661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21917" tIns="60958" rIns="121917" bIns="60958"/>
          <a:lstStyle/>
          <a:p>
            <a:fld id="{18DBF873-7356-4828-8D0F-8C65255A89E1}" type="slidenum">
              <a:rPr lang="id-ID" altLang="id-ID"/>
              <a:pPr/>
              <a:t>16</a:t>
            </a:fld>
            <a:endParaRPr lang="id-ID" altLang="id-ID"/>
          </a:p>
        </p:txBody>
      </p:sp>
      <p:pic>
        <p:nvPicPr>
          <p:cNvPr id="22533" name="Picture 9" descr="classic-telephone-silhouette-free-stock-photo-hd-public-domain-.txt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00574" y="4010579"/>
            <a:ext cx="666749" cy="66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Content Placeholder 8"/>
          <p:cNvSpPr txBox="1">
            <a:spLocks/>
          </p:cNvSpPr>
          <p:nvPr/>
        </p:nvSpPr>
        <p:spPr bwMode="auto">
          <a:xfrm>
            <a:off x="4257823" y="4105829"/>
            <a:ext cx="5238751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/>
          <a:lstStyle/>
          <a:p>
            <a:pPr marL="457189" indent="-457189" eaLnBrk="1" hangingPunct="1">
              <a:spcBef>
                <a:spcPct val="20000"/>
              </a:spcBef>
            </a:pPr>
            <a:r>
              <a:rPr lang="en-US" altLang="id-ID" sz="1900" dirty="0" smtClean="0">
                <a:latin typeface="Gill Sans MT" pitchFamily="34" charset="0"/>
              </a:rPr>
              <a:t>+62-</a:t>
            </a:r>
            <a:r>
              <a:rPr lang="id-ID" altLang="id-ID" sz="1900" dirty="0" smtClean="0">
                <a:latin typeface="Gill Sans MT" pitchFamily="34" charset="0"/>
              </a:rPr>
              <a:t>21-</a:t>
            </a:r>
            <a:r>
              <a:rPr lang="en-US" altLang="id-ID" sz="1900" dirty="0" smtClean="0">
                <a:latin typeface="Gill Sans MT" pitchFamily="34" charset="0"/>
              </a:rPr>
              <a:t>22780580</a:t>
            </a:r>
            <a:r>
              <a:rPr lang="id-ID" altLang="id-ID" sz="1900" dirty="0" smtClean="0">
                <a:latin typeface="Gill Sans MT" pitchFamily="34" charset="0"/>
              </a:rPr>
              <a:t> </a:t>
            </a:r>
            <a:r>
              <a:rPr lang="id-ID" altLang="id-ID" sz="1900" dirty="0">
                <a:latin typeface="Gill Sans MT" pitchFamily="34" charset="0"/>
              </a:rPr>
              <a:t>/ </a:t>
            </a:r>
            <a:r>
              <a:rPr lang="en-US" altLang="id-ID" sz="1900" dirty="0" smtClean="0">
                <a:latin typeface="Gill Sans MT" pitchFamily="34" charset="0"/>
              </a:rPr>
              <a:t>+6221-781 2325</a:t>
            </a:r>
            <a:endParaRPr lang="id-ID" altLang="id-ID" sz="1900" dirty="0">
              <a:latin typeface="Gill Sans MT" pitchFamily="34" charset="0"/>
            </a:endParaRPr>
          </a:p>
        </p:txBody>
      </p:sp>
      <p:pic>
        <p:nvPicPr>
          <p:cNvPr id="22535" name="Picture 11" descr="email-icon-vector-niEKXzMiA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05323" y="4867830"/>
            <a:ext cx="857251" cy="857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Content Placeholder 8"/>
          <p:cNvSpPr txBox="1">
            <a:spLocks/>
          </p:cNvSpPr>
          <p:nvPr/>
        </p:nvSpPr>
        <p:spPr bwMode="auto">
          <a:xfrm>
            <a:off x="4257823" y="4963078"/>
            <a:ext cx="5715000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/>
          <a:lstStyle/>
          <a:p>
            <a:pPr marL="457189" indent="-457189" eaLnBrk="1" hangingPunct="1">
              <a:spcBef>
                <a:spcPct val="20000"/>
              </a:spcBef>
            </a:pPr>
            <a:r>
              <a:rPr lang="id-ID" altLang="id-ID" sz="1900" dirty="0" smtClean="0">
                <a:latin typeface="Gill Sans MT" pitchFamily="34" charset="0"/>
              </a:rPr>
              <a:t>Jl</a:t>
            </a:r>
            <a:r>
              <a:rPr lang="id-ID" altLang="id-ID" sz="1900" dirty="0">
                <a:latin typeface="Gill Sans MT" pitchFamily="34" charset="0"/>
              </a:rPr>
              <a:t>. </a:t>
            </a:r>
            <a:r>
              <a:rPr lang="en-US" altLang="id-ID" sz="1900" dirty="0" smtClean="0">
                <a:latin typeface="Gill Sans MT" pitchFamily="34" charset="0"/>
              </a:rPr>
              <a:t> Taman </a:t>
            </a:r>
            <a:r>
              <a:rPr lang="en-US" altLang="id-ID" sz="1900" dirty="0" err="1" smtClean="0">
                <a:latin typeface="Gill Sans MT" pitchFamily="34" charset="0"/>
              </a:rPr>
              <a:t>Marga</a:t>
            </a:r>
            <a:r>
              <a:rPr lang="en-US" altLang="id-ID" sz="1900" dirty="0" smtClean="0">
                <a:latin typeface="Gill Sans MT" pitchFamily="34" charset="0"/>
              </a:rPr>
              <a:t> </a:t>
            </a:r>
            <a:r>
              <a:rPr lang="en-US" altLang="id-ID" sz="1900" dirty="0" err="1" smtClean="0">
                <a:latin typeface="Gill Sans MT" pitchFamily="34" charset="0"/>
              </a:rPr>
              <a:t>Satwa</a:t>
            </a:r>
            <a:r>
              <a:rPr lang="en-US" altLang="id-ID" sz="1900" dirty="0" smtClean="0">
                <a:latin typeface="Gill Sans MT" pitchFamily="34" charset="0"/>
              </a:rPr>
              <a:t> No 26 C</a:t>
            </a:r>
            <a:r>
              <a:rPr lang="id-ID" altLang="id-ID" sz="1900" dirty="0" smtClean="0">
                <a:latin typeface="Gill Sans MT" pitchFamily="34" charset="0"/>
              </a:rPr>
              <a:t>,  </a:t>
            </a:r>
            <a:r>
              <a:rPr lang="en-US" altLang="id-ID" sz="1900" dirty="0" err="1" smtClean="0">
                <a:latin typeface="Gill Sans MT" pitchFamily="34" charset="0"/>
              </a:rPr>
              <a:t>Ragunan</a:t>
            </a:r>
            <a:r>
              <a:rPr lang="id-ID" altLang="id-ID" sz="1900" dirty="0" smtClean="0">
                <a:latin typeface="Gill Sans MT" pitchFamily="34" charset="0"/>
              </a:rPr>
              <a:t>,  </a:t>
            </a:r>
            <a:endParaRPr lang="en-US" altLang="id-ID" sz="1900" dirty="0" smtClean="0">
              <a:latin typeface="Gill Sans MT" pitchFamily="34" charset="0"/>
            </a:endParaRPr>
          </a:p>
          <a:p>
            <a:pPr marL="457189" indent="-457189" eaLnBrk="1" hangingPunct="1">
              <a:spcBef>
                <a:spcPct val="20000"/>
              </a:spcBef>
            </a:pPr>
            <a:r>
              <a:rPr lang="id-ID" altLang="id-ID" sz="1900" dirty="0" smtClean="0">
                <a:latin typeface="Gill Sans MT" pitchFamily="34" charset="0"/>
              </a:rPr>
              <a:t>Jakarta </a:t>
            </a:r>
            <a:r>
              <a:rPr lang="en-US" altLang="id-ID" sz="1900" dirty="0" smtClean="0">
                <a:latin typeface="Gill Sans MT" pitchFamily="34" charset="0"/>
              </a:rPr>
              <a:t>Selatan 12550</a:t>
            </a:r>
            <a:endParaRPr lang="id-ID" altLang="id-ID" sz="1900" dirty="0">
              <a:latin typeface="Gill Sans MT" pitchFamily="34" charset="0"/>
            </a:endParaRPr>
          </a:p>
          <a:p>
            <a:pPr marL="457189" indent="-457189" eaLnBrk="1" hangingPunct="1">
              <a:spcBef>
                <a:spcPct val="20000"/>
              </a:spcBef>
            </a:pPr>
            <a:endParaRPr lang="id-ID" altLang="id-ID" sz="19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68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5352" y="1651293"/>
            <a:ext cx="6584548" cy="1676400"/>
          </a:xfrm>
        </p:spPr>
        <p:txBody>
          <a:bodyPr>
            <a:noAutofit/>
          </a:bodyPr>
          <a:lstStyle/>
          <a:p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Mendorong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Tata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Kelola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yang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baik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di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dalam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Pemerintah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dan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antara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lembaga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pemerintah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,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sektor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swasta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,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dan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masyarakat</a:t>
            </a:r>
            <a:r>
              <a:rPr lang="en-US" altLang="ko-KR" sz="2400" b="1" dirty="0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2400" b="1" dirty="0" err="1">
                <a:solidFill>
                  <a:schemeClr val="bg1"/>
                </a:solidFill>
                <a:latin typeface="Century Gothic" panose="020B0502020202020204" pitchFamily="34" charset="0"/>
                <a:ea typeface="맑은 고딕" pitchFamily="50" charset="-127"/>
                <a:cs typeface="Arial" pitchFamily="34" charset="0"/>
              </a:rPr>
              <a:t>sipil</a:t>
            </a:r>
            <a:endParaRPr lang="en-US" altLang="ko-KR" sz="2400" b="1" dirty="0">
              <a:solidFill>
                <a:schemeClr val="bg1"/>
              </a:solidFill>
              <a:latin typeface="Century Gothic" panose="020B0502020202020204" pitchFamily="34" charset="0"/>
              <a:ea typeface="Arial Unicode MS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52740" y="3705758"/>
            <a:ext cx="5020519" cy="3124200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Century Gothic" panose="020B0502020202020204" pitchFamily="34" charset="0"/>
              </a:rPr>
              <a:t>The Partnership for Governance Reform</a:t>
            </a:r>
          </a:p>
          <a:p>
            <a:r>
              <a:rPr lang="en-US" sz="1800" b="1" dirty="0">
                <a:latin typeface="Century Gothic" panose="020B0502020202020204" pitchFamily="34" charset="0"/>
              </a:rPr>
              <a:t>(</a:t>
            </a:r>
            <a:r>
              <a:rPr lang="en-US" sz="1800" b="1" dirty="0" err="1">
                <a:latin typeface="Century Gothic" panose="020B0502020202020204" pitchFamily="34" charset="0"/>
              </a:rPr>
              <a:t>Kemitraan</a:t>
            </a:r>
            <a:r>
              <a:rPr lang="en-US" sz="1800" b="1" dirty="0">
                <a:latin typeface="Century Gothic" panose="020B0502020202020204" pitchFamily="34" charset="0"/>
              </a:rPr>
              <a:t>)</a:t>
            </a:r>
            <a:endParaRPr lang="en-US" sz="800" dirty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3708" y="175549"/>
            <a:ext cx="38862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30" y="76200"/>
            <a:ext cx="3424454" cy="6705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381000"/>
            <a:ext cx="1524000" cy="10948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090" y="4670330"/>
            <a:ext cx="366911" cy="178156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426657" y="4692458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www.kemitraan.or.id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26657" y="5098058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kemitraanID</a:t>
            </a:r>
            <a:endParaRPr lang="en-US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393675" y="5591116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Kemitraan_ind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393675" y="6094512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Kemitraan_ind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4702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11998"/>
            <a:ext cx="9144000" cy="64644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549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  <a:latin typeface="Century Gothic" panose="020B0502020202020204" pitchFamily="34" charset="0"/>
                <a:ea typeface="Adobe Fan Heiti Std B"/>
              </a:rPr>
              <a:t>Peran</a:t>
            </a:r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dobe Fan Heiti Std B"/>
              </a:rPr>
              <a:t> Kami</a:t>
            </a:r>
            <a:endParaRPr lang="en-US" b="1" dirty="0">
              <a:solidFill>
                <a:srgbClr val="C00000"/>
              </a:solidFill>
              <a:latin typeface="Century Gothic" panose="020B0502020202020204" pitchFamily="34" charset="0"/>
              <a:ea typeface="Adobe Fan Heiti Std B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8610600" y="2985701"/>
            <a:ext cx="76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7200" b="1" dirty="0">
                <a:latin typeface="Myriad Pro" pitchFamily="34" charset="0"/>
              </a:rPr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7829330" y="1657130"/>
            <a:ext cx="2152870" cy="215287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Donor 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International Society</a:t>
            </a:r>
          </a:p>
        </p:txBody>
      </p:sp>
      <p:sp>
        <p:nvSpPr>
          <p:cNvPr id="13" name="Snip Diagonal Corner Rectangle 12"/>
          <p:cNvSpPr/>
          <p:nvPr/>
        </p:nvSpPr>
        <p:spPr>
          <a:xfrm>
            <a:off x="5638800" y="2468871"/>
            <a:ext cx="1905000" cy="457200"/>
          </a:xfrm>
          <a:prstGeom prst="snip2DiagRect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KEMITRAAN</a:t>
            </a: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V="1">
            <a:off x="5602288" y="2087564"/>
            <a:ext cx="1941512" cy="317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rot="10800000" flipV="1">
            <a:off x="5638800" y="3352800"/>
            <a:ext cx="1981200" cy="3175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15"/>
          <p:cNvSpPr/>
          <p:nvPr/>
        </p:nvSpPr>
        <p:spPr>
          <a:xfrm>
            <a:off x="2743200" y="1143000"/>
            <a:ext cx="1848070" cy="1848070"/>
          </a:xfrm>
          <a:prstGeom prst="ellipse">
            <a:avLst/>
          </a:prstGeom>
          <a:solidFill>
            <a:schemeClr val="tx2">
              <a:lumMod val="50000"/>
            </a:schemeClr>
          </a:solidFill>
          <a:effectLst>
            <a:glow rad="101600">
              <a:schemeClr val="tx2">
                <a:lumMod val="50000"/>
                <a:alpha val="6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rgbClr val="FFFFFF"/>
                </a:solidFill>
              </a:rPr>
              <a:t>Pemerintah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505200" y="2359025"/>
            <a:ext cx="1848070" cy="1848070"/>
          </a:xfrm>
          <a:prstGeom prst="ellips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Masyarakat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Sipiil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908175" y="2338387"/>
            <a:ext cx="1848070" cy="1848070"/>
          </a:xfrm>
          <a:prstGeom prst="ellipse">
            <a:avLst/>
          </a:prstGeom>
          <a:effectLst>
            <a:glow rad="101600">
              <a:schemeClr val="accent3">
                <a:alpha val="6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Sektor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Swasta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4648201"/>
            <a:ext cx="7162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000" dirty="0" err="1">
                <a:latin typeface="Adobe Fan Heiti Std B"/>
              </a:rPr>
              <a:t>Membangun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koalisi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dan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konsensus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maupun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tekanan</a:t>
            </a:r>
            <a:endParaRPr lang="en-US" altLang="en-US" sz="2000" dirty="0">
              <a:latin typeface="Adobe Fan Heiti Std B"/>
            </a:endParaRPr>
          </a:p>
          <a:p>
            <a:pPr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000" dirty="0" err="1">
                <a:latin typeface="Adobe Fan Heiti Std B"/>
              </a:rPr>
              <a:t>Menterjemahkan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Prioritas</a:t>
            </a:r>
            <a:r>
              <a:rPr lang="en-US" altLang="en-US" sz="2000" dirty="0">
                <a:latin typeface="Adobe Fan Heiti Std B"/>
              </a:rPr>
              <a:t> Indonesia</a:t>
            </a:r>
          </a:p>
          <a:p>
            <a:pPr eaLnBrk="1" hangingPunct="1">
              <a:spcBef>
                <a:spcPct val="0"/>
              </a:spcBef>
              <a:buFont typeface="Calibri" pitchFamily="34" charset="0"/>
              <a:buAutoNum type="arabicPeriod"/>
            </a:pPr>
            <a:r>
              <a:rPr lang="en-US" altLang="en-US" sz="2000" dirty="0" err="1">
                <a:latin typeface="Adobe Fan Heiti Std B"/>
              </a:rPr>
              <a:t>Memastikan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efektivitas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dukungan</a:t>
            </a:r>
            <a:r>
              <a:rPr lang="en-US" altLang="en-US" sz="2000" dirty="0">
                <a:latin typeface="Adobe Fan Heiti Std B"/>
              </a:rPr>
              <a:t> donor </a:t>
            </a:r>
            <a:r>
              <a:rPr lang="en-US" altLang="en-US" sz="2000" dirty="0" err="1">
                <a:latin typeface="Adobe Fan Heiti Std B"/>
              </a:rPr>
              <a:t>sebagai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upaya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memajukan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reformasi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tata</a:t>
            </a:r>
            <a:r>
              <a:rPr lang="en-US" altLang="en-US" sz="2000" dirty="0">
                <a:latin typeface="Adobe Fan Heiti Std B"/>
              </a:rPr>
              <a:t> </a:t>
            </a:r>
            <a:r>
              <a:rPr lang="en-US" altLang="en-US" sz="2000" dirty="0" err="1">
                <a:latin typeface="Adobe Fan Heiti Std B"/>
              </a:rPr>
              <a:t>kelola</a:t>
            </a:r>
            <a:r>
              <a:rPr lang="en-US" altLang="en-US" sz="2000" dirty="0">
                <a:latin typeface="Adobe Fan Heiti Std B"/>
              </a:rPr>
              <a:t> yang </a:t>
            </a:r>
            <a:r>
              <a:rPr lang="en-US" altLang="en-US" sz="2000" dirty="0" err="1">
                <a:latin typeface="Adobe Fan Heiti Std B"/>
              </a:rPr>
              <a:t>baik</a:t>
            </a:r>
            <a:r>
              <a:rPr lang="en-US" altLang="en-US" sz="2000" dirty="0">
                <a:latin typeface="Adobe Fan Heiti Std B"/>
              </a:rPr>
              <a:t> di </a:t>
            </a:r>
            <a:r>
              <a:rPr lang="en-US" altLang="en-US" sz="2000" dirty="0" err="1">
                <a:latin typeface="Adobe Fan Heiti Std B"/>
              </a:rPr>
              <a:t>Indonesiaia</a:t>
            </a:r>
            <a:r>
              <a:rPr lang="en-US" altLang="en-US" sz="2000" dirty="0">
                <a:latin typeface="Adobe Fan Heiti Std B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54101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163"/>
          <a:stretch/>
        </p:blipFill>
        <p:spPr>
          <a:xfrm>
            <a:off x="1199456" y="1035172"/>
            <a:ext cx="10058400" cy="12098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851358"/>
          </a:xfrm>
        </p:spPr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Pendanaan</a:t>
            </a:r>
            <a:endParaRPr lang="id-ID" dirty="0"/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792174" y="1132280"/>
            <a:ext cx="10972800" cy="4525963"/>
          </a:xfrm>
        </p:spPr>
        <p:txBody>
          <a:bodyPr/>
          <a:lstStyle/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kern="1200" dirty="0" err="1">
                <a:solidFill>
                  <a:prstClr val="black"/>
                </a:solidFill>
              </a:rPr>
              <a:t>Lembaga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Keuangan</a:t>
            </a:r>
            <a:r>
              <a:rPr lang="en-US" sz="2600" kern="1200" dirty="0">
                <a:solidFill>
                  <a:prstClr val="black"/>
                </a:solidFill>
              </a:rPr>
              <a:t> (World Bank </a:t>
            </a:r>
            <a:r>
              <a:rPr lang="en-US" sz="2600" kern="1200" dirty="0" err="1">
                <a:solidFill>
                  <a:prstClr val="black"/>
                </a:solidFill>
              </a:rPr>
              <a:t>dan</a:t>
            </a:r>
            <a:r>
              <a:rPr lang="en-US" sz="2600" kern="1200" dirty="0">
                <a:solidFill>
                  <a:prstClr val="black"/>
                </a:solidFill>
              </a:rPr>
              <a:t> Asian Development Bank), </a:t>
            </a:r>
            <a:endParaRPr lang="en-US" sz="2600" kern="1200" dirty="0" smtClean="0">
              <a:solidFill>
                <a:prstClr val="black"/>
              </a:solidFill>
            </a:endParaRP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kern="1200" dirty="0" smtClean="0">
                <a:solidFill>
                  <a:prstClr val="black"/>
                </a:solidFill>
              </a:rPr>
              <a:t>Dana </a:t>
            </a:r>
            <a:r>
              <a:rPr lang="en-US" sz="2600" kern="1200" dirty="0">
                <a:solidFill>
                  <a:prstClr val="black"/>
                </a:solidFill>
              </a:rPr>
              <a:t>Pembangunan Bilateral </a:t>
            </a:r>
            <a:r>
              <a:rPr lang="en-US" sz="2600" kern="1200" dirty="0" smtClean="0">
                <a:solidFill>
                  <a:prstClr val="black"/>
                </a:solidFill>
              </a:rPr>
              <a:t>(</a:t>
            </a:r>
            <a:r>
              <a:rPr lang="en-US" sz="2600" kern="1200" dirty="0" err="1" smtClean="0">
                <a:solidFill>
                  <a:prstClr val="black"/>
                </a:solidFill>
              </a:rPr>
              <a:t>al.USAID</a:t>
            </a:r>
            <a:r>
              <a:rPr lang="en-US" sz="2600" kern="1200" dirty="0">
                <a:solidFill>
                  <a:prstClr val="black"/>
                </a:solidFill>
              </a:rPr>
              <a:t>, CIDA, SIDA, TAFT, </a:t>
            </a:r>
            <a:r>
              <a:rPr lang="en-US" sz="2600" kern="1200" dirty="0" err="1">
                <a:solidFill>
                  <a:prstClr val="black"/>
                </a:solidFill>
              </a:rPr>
              <a:t>Selandia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Baru</a:t>
            </a:r>
            <a:r>
              <a:rPr lang="en-US" sz="2600" kern="1200" dirty="0">
                <a:solidFill>
                  <a:prstClr val="black"/>
                </a:solidFill>
              </a:rPr>
              <a:t>, </a:t>
            </a:r>
            <a:r>
              <a:rPr lang="en-US" sz="2600" kern="1200" dirty="0" err="1" smtClean="0">
                <a:solidFill>
                  <a:prstClr val="black"/>
                </a:solidFill>
              </a:rPr>
              <a:t>EU,Jepang</a:t>
            </a:r>
            <a:r>
              <a:rPr lang="en-US" sz="2600" kern="1200" dirty="0">
                <a:solidFill>
                  <a:prstClr val="black"/>
                </a:solidFill>
              </a:rPr>
              <a:t>)</a:t>
            </a:r>
            <a:r>
              <a:rPr lang="en-US" sz="2600" kern="1200" dirty="0" smtClean="0">
                <a:solidFill>
                  <a:prstClr val="black"/>
                </a:solidFill>
              </a:rPr>
              <a:t> </a:t>
            </a:r>
            <a:endParaRPr lang="en-US" sz="2600" kern="1200" dirty="0">
              <a:solidFill>
                <a:prstClr val="black"/>
              </a:solidFill>
            </a:endParaRP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kern="1200" dirty="0">
                <a:solidFill>
                  <a:prstClr val="black"/>
                </a:solidFill>
              </a:rPr>
              <a:t>Multilateral (UNDP, UNEP, WHO, FAO), 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kern="1200" dirty="0">
                <a:solidFill>
                  <a:prstClr val="black"/>
                </a:solidFill>
              </a:rPr>
              <a:t>Dana </a:t>
            </a:r>
            <a:r>
              <a:rPr lang="en-US" sz="2600" kern="1200" dirty="0" err="1">
                <a:solidFill>
                  <a:prstClr val="black"/>
                </a:solidFill>
              </a:rPr>
              <a:t>dari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Kerjasama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dengan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Lembaga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 smtClean="0">
                <a:solidFill>
                  <a:prstClr val="black"/>
                </a:solidFill>
              </a:rPr>
              <a:t>Nirlaba</a:t>
            </a:r>
            <a:r>
              <a:rPr lang="en-US" sz="2600" kern="1200" dirty="0" smtClean="0">
                <a:solidFill>
                  <a:prstClr val="black"/>
                </a:solidFill>
              </a:rPr>
              <a:t> – </a:t>
            </a:r>
            <a:r>
              <a:rPr lang="en-US" sz="2600" kern="1200" dirty="0" err="1" smtClean="0">
                <a:solidFill>
                  <a:prstClr val="black"/>
                </a:solidFill>
              </a:rPr>
              <a:t>tidak</a:t>
            </a:r>
            <a:r>
              <a:rPr lang="en-US" sz="2600" kern="1200" dirty="0" smtClean="0">
                <a:solidFill>
                  <a:prstClr val="black"/>
                </a:solidFill>
              </a:rPr>
              <a:t> </a:t>
            </a:r>
            <a:r>
              <a:rPr lang="en-US" sz="2600" kern="1200" dirty="0" err="1" smtClean="0">
                <a:solidFill>
                  <a:prstClr val="black"/>
                </a:solidFill>
              </a:rPr>
              <a:t>langsung</a:t>
            </a:r>
            <a:r>
              <a:rPr lang="en-US" sz="2600" kern="1200" dirty="0" smtClean="0">
                <a:solidFill>
                  <a:prstClr val="black"/>
                </a:solidFill>
              </a:rPr>
              <a:t>                          (</a:t>
            </a:r>
            <a:r>
              <a:rPr lang="en-US" sz="2600" kern="1200" dirty="0" err="1" smtClean="0">
                <a:solidFill>
                  <a:prstClr val="black"/>
                </a:solidFill>
              </a:rPr>
              <a:t>Kemitraan</a:t>
            </a:r>
            <a:r>
              <a:rPr lang="en-US" sz="2600" kern="1200" dirty="0" smtClean="0">
                <a:solidFill>
                  <a:prstClr val="black"/>
                </a:solidFill>
              </a:rPr>
              <a:t>, </a:t>
            </a:r>
            <a:r>
              <a:rPr lang="en-US" sz="2600" kern="1200" dirty="0" err="1" smtClean="0">
                <a:solidFill>
                  <a:prstClr val="black"/>
                </a:solidFill>
              </a:rPr>
              <a:t>Tifa</a:t>
            </a:r>
            <a:r>
              <a:rPr lang="en-US" sz="2600" kern="1200" dirty="0" smtClean="0">
                <a:solidFill>
                  <a:prstClr val="black"/>
                </a:solidFill>
              </a:rPr>
              <a:t> </a:t>
            </a:r>
            <a:r>
              <a:rPr lang="en-US" sz="2600" kern="1200" dirty="0">
                <a:solidFill>
                  <a:prstClr val="black"/>
                </a:solidFill>
              </a:rPr>
              <a:t>Foundation, </a:t>
            </a:r>
            <a:r>
              <a:rPr lang="en-US" sz="2600" kern="1200" dirty="0" smtClean="0">
                <a:solidFill>
                  <a:prstClr val="black"/>
                </a:solidFill>
              </a:rPr>
              <a:t>FF,TAF</a:t>
            </a:r>
            <a:r>
              <a:rPr lang="en-US" sz="2600" kern="1200" dirty="0">
                <a:solidFill>
                  <a:prstClr val="black"/>
                </a:solidFill>
              </a:rPr>
              <a:t>, WWF-TNC-CI, </a:t>
            </a:r>
            <a:r>
              <a:rPr lang="en-US" sz="2600" kern="1200" dirty="0" smtClean="0">
                <a:solidFill>
                  <a:prstClr val="black"/>
                </a:solidFill>
              </a:rPr>
              <a:t>GGGI</a:t>
            </a:r>
            <a:r>
              <a:rPr lang="en-US" sz="2600" kern="1200" dirty="0">
                <a:solidFill>
                  <a:prstClr val="black"/>
                </a:solidFill>
              </a:rPr>
              <a:t>, </a:t>
            </a:r>
            <a:r>
              <a:rPr lang="en-US" sz="2600" kern="1200" dirty="0" err="1">
                <a:solidFill>
                  <a:prstClr val="black"/>
                </a:solidFill>
              </a:rPr>
              <a:t>Yappika</a:t>
            </a:r>
            <a:r>
              <a:rPr lang="en-US" sz="2600" kern="1200" dirty="0">
                <a:solidFill>
                  <a:prstClr val="black"/>
                </a:solidFill>
              </a:rPr>
              <a:t>),  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kern="1200" dirty="0">
                <a:solidFill>
                  <a:prstClr val="black"/>
                </a:solidFill>
              </a:rPr>
              <a:t>Dana </a:t>
            </a:r>
            <a:r>
              <a:rPr lang="en-US" sz="2600" kern="1200" dirty="0" err="1">
                <a:solidFill>
                  <a:prstClr val="black"/>
                </a:solidFill>
              </a:rPr>
              <a:t>Hibah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dari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err="1">
                <a:solidFill>
                  <a:prstClr val="black"/>
                </a:solidFill>
              </a:rPr>
              <a:t>Lembaga</a:t>
            </a:r>
            <a:r>
              <a:rPr lang="en-US" sz="2600" kern="1200" dirty="0">
                <a:solidFill>
                  <a:prstClr val="black"/>
                </a:solidFill>
              </a:rPr>
              <a:t> </a:t>
            </a:r>
            <a:r>
              <a:rPr lang="en-US" sz="2600" kern="1200" dirty="0" smtClean="0">
                <a:solidFill>
                  <a:prstClr val="black"/>
                </a:solidFill>
              </a:rPr>
              <a:t>Dana </a:t>
            </a:r>
            <a:endParaRPr lang="en-US" sz="2600" kern="1200" dirty="0">
              <a:solidFill>
                <a:prstClr val="black"/>
              </a:solidFill>
            </a:endParaRP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kern="1200" dirty="0" smtClean="0">
                <a:solidFill>
                  <a:prstClr val="black"/>
                </a:solidFill>
              </a:rPr>
              <a:t>Joint Funding: </a:t>
            </a:r>
            <a:r>
              <a:rPr lang="en-US" sz="2600" kern="1200" dirty="0" err="1" smtClean="0">
                <a:solidFill>
                  <a:prstClr val="black"/>
                </a:solidFill>
              </a:rPr>
              <a:t>pinjaman</a:t>
            </a:r>
            <a:r>
              <a:rPr lang="en-US" sz="2600" kern="1200" dirty="0" smtClean="0">
                <a:solidFill>
                  <a:prstClr val="black"/>
                </a:solidFill>
              </a:rPr>
              <a:t> &amp; </a:t>
            </a:r>
            <a:r>
              <a:rPr lang="en-US" sz="2600" kern="1200" dirty="0" err="1" smtClean="0">
                <a:solidFill>
                  <a:prstClr val="black"/>
                </a:solidFill>
              </a:rPr>
              <a:t>hibah</a:t>
            </a:r>
            <a:r>
              <a:rPr lang="en-US" sz="2600" kern="1200" dirty="0" smtClean="0">
                <a:solidFill>
                  <a:prstClr val="black"/>
                </a:solidFill>
              </a:rPr>
              <a:t>, APBN &amp; </a:t>
            </a:r>
            <a:r>
              <a:rPr lang="en-US" sz="2600" kern="1200" dirty="0" err="1" smtClean="0">
                <a:solidFill>
                  <a:prstClr val="black"/>
                </a:solidFill>
              </a:rPr>
              <a:t>hibah</a:t>
            </a:r>
            <a:r>
              <a:rPr lang="en-US" sz="2600" kern="1200" dirty="0" smtClean="0">
                <a:solidFill>
                  <a:prstClr val="black"/>
                </a:solidFill>
              </a:rPr>
              <a:t>, </a:t>
            </a:r>
            <a:r>
              <a:rPr lang="en-US" sz="2600" kern="1200" dirty="0" err="1" smtClean="0">
                <a:solidFill>
                  <a:prstClr val="black"/>
                </a:solidFill>
              </a:rPr>
              <a:t>gabungan</a:t>
            </a:r>
            <a:r>
              <a:rPr lang="en-US" sz="2600" kern="1200" dirty="0" smtClean="0">
                <a:solidFill>
                  <a:prstClr val="black"/>
                </a:solidFill>
              </a:rPr>
              <a:t> </a:t>
            </a:r>
            <a:r>
              <a:rPr lang="en-US" sz="2600" kern="1200" dirty="0" err="1" smtClean="0">
                <a:solidFill>
                  <a:prstClr val="black"/>
                </a:solidFill>
              </a:rPr>
              <a:t>bbrp</a:t>
            </a:r>
            <a:r>
              <a:rPr lang="en-US" sz="2600" kern="1200" dirty="0" smtClean="0">
                <a:solidFill>
                  <a:prstClr val="black"/>
                </a:solidFill>
              </a:rPr>
              <a:t> </a:t>
            </a:r>
            <a:r>
              <a:rPr lang="en-US" sz="2600" kern="1200" dirty="0" err="1" smtClean="0">
                <a:solidFill>
                  <a:prstClr val="black"/>
                </a:solidFill>
              </a:rPr>
              <a:t>lembaga</a:t>
            </a:r>
            <a:endParaRPr lang="en-US" sz="2600" kern="1200" dirty="0">
              <a:solidFill>
                <a:prstClr val="black"/>
              </a:solidFill>
            </a:endParaRPr>
          </a:p>
          <a:p>
            <a:pPr marL="0" indent="0">
              <a:buFontTx/>
              <a:buNone/>
            </a:pPr>
            <a:endParaRPr lang="en-US" altLang="nl-NL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19" y="4888849"/>
            <a:ext cx="1603220" cy="8978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092" y="5718412"/>
            <a:ext cx="1855481" cy="8944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396" y="5053944"/>
            <a:ext cx="2116214" cy="8840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522" y="5119346"/>
            <a:ext cx="852113" cy="8521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85" y="5270873"/>
            <a:ext cx="794354" cy="7943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816" y="5849138"/>
            <a:ext cx="1809807" cy="69902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765" y="5622877"/>
            <a:ext cx="912998" cy="9252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637" y="5163535"/>
            <a:ext cx="955632" cy="70762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36" y="5379129"/>
            <a:ext cx="1288790" cy="11176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303" y="4912806"/>
            <a:ext cx="1349806" cy="97475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574" y="5500048"/>
            <a:ext cx="1083357" cy="108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56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389" y="894439"/>
            <a:ext cx="3205689" cy="32536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0478" y="3460410"/>
            <a:ext cx="3011473" cy="20525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151" y="31373"/>
            <a:ext cx="10972800" cy="1143000"/>
          </a:xfrm>
        </p:spPr>
        <p:txBody>
          <a:bodyPr/>
          <a:lstStyle/>
          <a:p>
            <a:r>
              <a:rPr lang="en-US" dirty="0" err="1"/>
              <a:t>Pemanfaatan</a:t>
            </a:r>
            <a:r>
              <a:rPr lang="en-US" dirty="0"/>
              <a:t> Dana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smtClean="0"/>
              <a:t>Pembangunan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16" y="1430464"/>
            <a:ext cx="3463960" cy="2230899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296" y="3917454"/>
            <a:ext cx="3338744" cy="22583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20432" y="3267033"/>
            <a:ext cx="17105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Perubahan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Iklim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57304" y="4148132"/>
            <a:ext cx="20967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Toleransi-Pluralisme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22078" y="5617195"/>
            <a:ext cx="19605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Kesetaraan</a:t>
            </a:r>
            <a:r>
              <a:rPr lang="en-US" sz="1600" dirty="0" smtClean="0"/>
              <a:t> Gender</a:t>
            </a:r>
            <a:endParaRPr lang="en-US" sz="16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163"/>
          <a:stretch/>
        </p:blipFill>
        <p:spPr>
          <a:xfrm>
            <a:off x="1204316" y="980664"/>
            <a:ext cx="10058400" cy="12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7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151" y="31373"/>
            <a:ext cx="10972800" cy="1143000"/>
          </a:xfrm>
        </p:spPr>
        <p:txBody>
          <a:bodyPr/>
          <a:lstStyle/>
          <a:p>
            <a:r>
              <a:rPr lang="en-US" dirty="0" err="1"/>
              <a:t>Pemanfaatan</a:t>
            </a:r>
            <a:r>
              <a:rPr lang="en-US" dirty="0"/>
              <a:t> Dana </a:t>
            </a:r>
            <a:r>
              <a:rPr lang="en-US" dirty="0" err="1"/>
              <a:t>untuk</a:t>
            </a:r>
            <a:r>
              <a:rPr lang="en-US" dirty="0"/>
              <a:t> Pembangunan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14" y="1174373"/>
            <a:ext cx="2515532" cy="2515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99151" y="3364775"/>
            <a:ext cx="2481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Kesehatan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Ibu-Anak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747" y="3812148"/>
            <a:ext cx="3031971" cy="227105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911815" y="5708496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Pendidikan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976" y="1283192"/>
            <a:ext cx="3534771" cy="225411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463585" y="3195498"/>
            <a:ext cx="20072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Keragaman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Pangan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747" y="3550730"/>
            <a:ext cx="3257892" cy="249632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785031" y="3642871"/>
            <a:ext cx="2016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Renewvable</a:t>
            </a:r>
            <a:r>
              <a:rPr lang="en-US" sz="1600" dirty="0" smtClean="0">
                <a:solidFill>
                  <a:schemeClr val="bg1"/>
                </a:solidFill>
              </a:rPr>
              <a:t> Energy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163"/>
          <a:stretch/>
        </p:blipFill>
        <p:spPr>
          <a:xfrm>
            <a:off x="1204316" y="980664"/>
            <a:ext cx="10058400" cy="12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51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7251"/>
            <a:ext cx="10972800" cy="991737"/>
          </a:xfrm>
        </p:spPr>
        <p:txBody>
          <a:bodyPr/>
          <a:lstStyle/>
          <a:p>
            <a:r>
              <a:rPr lang="nl-NL" dirty="0" smtClean="0"/>
              <a:t>Profiling Sumber Dana dan Missi Kerjasama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0326"/>
            <a:ext cx="10972800" cy="4525963"/>
          </a:xfrm>
        </p:spPr>
        <p:txBody>
          <a:bodyPr/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misi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Dukungan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yang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lihat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Intinya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mempertemukan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punya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punya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base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– updated </a:t>
            </a:r>
          </a:p>
          <a:p>
            <a:pPr marL="11430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Kedutaan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UN Agencies, WB/ADB,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Hibah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Google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5715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Kekuatan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interest </a:t>
            </a:r>
          </a:p>
          <a:p>
            <a:pPr marL="5715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</a:t>
            </a:r>
          </a:p>
          <a:p>
            <a:pPr marL="5715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Persyaratan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163"/>
          <a:stretch/>
        </p:blipFill>
        <p:spPr>
          <a:xfrm>
            <a:off x="1185808" y="1218495"/>
            <a:ext cx="10058400" cy="12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7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41446" y="832513"/>
            <a:ext cx="10890912" cy="4253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sz="24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KEMITRAAN </a:t>
            </a: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Vision: </a:t>
            </a:r>
            <a:r>
              <a:rPr lang="en-NZ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fair, democratic and prosperous Indonesia built on sustainable good governance and practices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Mission:</a:t>
            </a:r>
            <a:r>
              <a:rPr lang="en-NZ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To promote and institutionalise good governance principles in Indonesia society implementing harmonised reform programs to strengthen public service governance, deepen democracy, improve security and justice and improve economic and environmental governance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755" y="2959431"/>
            <a:ext cx="7578233" cy="2018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661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41446" y="832513"/>
            <a:ext cx="10890912" cy="4253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sz="24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TIFA FOUNDATION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/>
            <a:r>
              <a:rPr lang="en-NZ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Vision: </a:t>
            </a:r>
            <a:r>
              <a:rPr lang="en-US" sz="1600" dirty="0" err="1">
                <a:solidFill>
                  <a:srgbClr val="000000"/>
                </a:solidFill>
              </a:rPr>
              <a:t>Terwujudnya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masyarakat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terbuka</a:t>
            </a:r>
            <a:r>
              <a:rPr lang="en-US" sz="1600" dirty="0">
                <a:solidFill>
                  <a:srgbClr val="000000"/>
                </a:solidFill>
              </a:rPr>
              <a:t> yang </a:t>
            </a:r>
            <a:r>
              <a:rPr lang="en-US" sz="1600" dirty="0" err="1">
                <a:solidFill>
                  <a:srgbClr val="000000"/>
                </a:solidFill>
              </a:rPr>
              <a:t>berkhidmat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kepada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kebhinekaan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err="1">
                <a:solidFill>
                  <a:srgbClr val="000000"/>
                </a:solidFill>
              </a:rPr>
              <a:t>kesetaraan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dan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keadilan</a:t>
            </a:r>
            <a:r>
              <a:rPr lang="en-US" sz="1600" dirty="0" smtClean="0">
                <a:solidFill>
                  <a:srgbClr val="000000"/>
                </a:solidFill>
              </a:rPr>
              <a:t>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/>
            <a:r>
              <a:rPr lang="en-NZ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Mission:</a:t>
            </a:r>
            <a:r>
              <a:rPr lang="en-NZ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memperjuangkan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masyarakat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terbuka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di Indonesia, yang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menghormati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keragaman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serta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menjunjung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tinggi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penegakan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hukum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keadilan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persamaan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N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37982" y="52270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22713" y="3425588"/>
            <a:ext cx="2067150" cy="1214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Pengembangan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Tatakelola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52182" y="3425588"/>
            <a:ext cx="2067150" cy="1214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Penegakan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Reformasi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Peradilan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81651" y="3425588"/>
            <a:ext cx="2067150" cy="1214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 smtClean="0">
                <a:solidFill>
                  <a:schemeClr val="tx1"/>
                </a:solidFill>
              </a:rPr>
              <a:t>Pendalaman Demokrasi dan Partisipasi Inklusif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2713" y="2965829"/>
            <a:ext cx="7326088" cy="418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PROGRAM DAN KEMITRAAN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27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ional Trust Fund - EB Meeting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666</Words>
  <Application>Microsoft Office PowerPoint</Application>
  <PresentationFormat>Widescreen</PresentationFormat>
  <Paragraphs>134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 Unicode MS</vt:lpstr>
      <vt:lpstr>맑은 고딕</vt:lpstr>
      <vt:lpstr>Adobe Fan Heiti Std B</vt:lpstr>
      <vt:lpstr>Arial</vt:lpstr>
      <vt:lpstr>Calibri</vt:lpstr>
      <vt:lpstr>Cambria</vt:lpstr>
      <vt:lpstr>Century Gothic</vt:lpstr>
      <vt:lpstr>Gill Sans MT</vt:lpstr>
      <vt:lpstr>MS Mincho</vt:lpstr>
      <vt:lpstr>Myriad Pro</vt:lpstr>
      <vt:lpstr>Times New Roman</vt:lpstr>
      <vt:lpstr>Wingdings</vt:lpstr>
      <vt:lpstr>National Trust Fund - EB Meeting</vt:lpstr>
      <vt:lpstr>PowerPoint Presentation</vt:lpstr>
      <vt:lpstr>Mendorong Tata Kelola yang baik di dalam Pemerintah dan antara lembaga pemerintah, sektor swasta, dan masyarakat sipil</vt:lpstr>
      <vt:lpstr>Peran Kami</vt:lpstr>
      <vt:lpstr>Sumber Pendanaan</vt:lpstr>
      <vt:lpstr>Pemanfaatan Dana untuk Pembangunan </vt:lpstr>
      <vt:lpstr>Pemanfaatan Dana untuk Pembangunan</vt:lpstr>
      <vt:lpstr>Profiling Sumber Dana dan Missi Kerjasama </vt:lpstr>
      <vt:lpstr>PowerPoint Presentation</vt:lpstr>
      <vt:lpstr>PowerPoint Presentation</vt:lpstr>
      <vt:lpstr>Pro –Active </vt:lpstr>
      <vt:lpstr>Menyadari resiko dan manfaat</vt:lpstr>
      <vt:lpstr>Potensi Dana Tersedia dan Kebutuhan </vt:lpstr>
      <vt:lpstr>Kemitraan dan Penguatan Kelembagaan</vt:lpstr>
      <vt:lpstr>Kemitraan dan Penguatan Kelembagaan</vt:lpstr>
      <vt:lpstr>Beberapa Pendukung Pengembangan SDM 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POTENSI PENDANAN NEGERI</dc:title>
  <dc:creator>Wahyu Pamuji</dc:creator>
  <cp:lastModifiedBy>Darwina Widjajanti</cp:lastModifiedBy>
  <cp:revision>70</cp:revision>
  <dcterms:created xsi:type="dcterms:W3CDTF">2018-11-05T07:37:30Z</dcterms:created>
  <dcterms:modified xsi:type="dcterms:W3CDTF">2018-11-06T07:06:09Z</dcterms:modified>
</cp:coreProperties>
</file>