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Lst>
  <p:notesMasterIdLst>
    <p:notesMasterId r:id="rId19"/>
  </p:notesMasterIdLst>
  <p:handoutMasterIdLst>
    <p:handoutMasterId r:id="rId20"/>
  </p:handoutMasterIdLst>
  <p:sldIdLst>
    <p:sldId id="819" r:id="rId2"/>
    <p:sldId id="822" r:id="rId3"/>
    <p:sldId id="613" r:id="rId4"/>
    <p:sldId id="823" r:id="rId5"/>
    <p:sldId id="623" r:id="rId6"/>
    <p:sldId id="824" r:id="rId7"/>
    <p:sldId id="618" r:id="rId8"/>
    <p:sldId id="619" r:id="rId9"/>
    <p:sldId id="620" r:id="rId10"/>
    <p:sldId id="621" r:id="rId11"/>
    <p:sldId id="781" r:id="rId12"/>
    <p:sldId id="625" r:id="rId13"/>
    <p:sldId id="782" r:id="rId14"/>
    <p:sldId id="783" r:id="rId15"/>
    <p:sldId id="825" r:id="rId16"/>
    <p:sldId id="831" r:id="rId17"/>
    <p:sldId id="697" r:id="rId18"/>
  </p:sldIdLst>
  <p:sldSz cx="12192000" cy="6858000"/>
  <p:notesSz cx="11061700" cy="6921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9C9A"/>
    <a:srgbClr val="F53F46"/>
    <a:srgbClr val="FF7C80"/>
    <a:srgbClr val="FF3300"/>
    <a:srgbClr val="FF5050"/>
    <a:srgbClr val="FF0000"/>
    <a:srgbClr val="0000FF"/>
    <a:srgbClr val="FF9966"/>
    <a:srgbClr val="33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9357" autoAdjust="0"/>
  </p:normalViewPr>
  <p:slideViewPr>
    <p:cSldViewPr snapToGrid="0">
      <p:cViewPr varScale="1">
        <p:scale>
          <a:sx n="62" d="100"/>
          <a:sy n="62" d="100"/>
        </p:scale>
        <p:origin x="888" y="42"/>
      </p:cViewPr>
      <p:guideLst>
        <p:guide orient="horz" pos="2160"/>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FOLDER%20KERJA\4.%20FOLDER%202017\BAHAN%20MATERI%20DIRJEN,%20SES%20%20DAN%20KABAG\LAP%20KINERJA%203%20THN%202017\GRAFIK%20BAHAN%20PELAKSANAAN%20TUGAS%20ADWI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FOLDER%20KERJA\4.%20FOLDER%202017\BAHAN%20MATERI%20DIRJEN,%20SES%20%20DAN%20KABAG\LAP%20KINERJA%203%20THN%202017\GRAFIK%20BAHAN%20PELAKSANAAN%20TUGAS%20ADWI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FOLDER%20KERJA\4.%20FOLDER%202017\BAHAN%20MATERI%20DIRJEN,%20SES%20%20DAN%20KABAG\LAP%20KINERJA%203%20THN%202017\GRAFIK%20BAHAN%20PELAKSANAAN%20TUGAS%20ADW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FOLDER%20KERJA\4.%20FOLDER%202017\BAHAN%20MATERI%20DIRJEN,%20SES%20%20DAN%20KABAG\LAP%20KINERJA%203%20THN%202017\GRAFIK%20BAHAN%20PELAKSANAAN%20TUGAS%20ADWI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FOLDER%20KERJA\4.%20FOLDER%202017\BAHAN%20MATERI%20DIRJEN,%20SES%20%20DAN%20KABAG\LAP%20KINERJA%203%20THN%202017\GRAFIK%20BAHAN%20PELAKSANAAN%20TUGAS%20ADWI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FOLDER%20KERJA\4.%20FOLDER%202017\BAHAN%20MATERI%20DIRJEN,%20SES%20%20DAN%20KABAG\LAP%20KINERJA%203%20THN%202017\GRAFIK%20BAHAN%20PELAKSANAAN%20TUGAS%20ADW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'PTSP (2)'!$C$79</c:f>
              <c:strCache>
                <c:ptCount val="1"/>
                <c:pt idx="0">
                  <c:v>Target</c:v>
                </c:pt>
              </c:strCache>
            </c:strRef>
          </c:tx>
          <c:spPr>
            <a:solidFill>
              <a:schemeClr val="accent1"/>
            </a:solidFill>
            <a:ln>
              <a:noFill/>
            </a:ln>
            <a:effectLst/>
          </c:spPr>
          <c:invertIfNegative val="0"/>
          <c:cat>
            <c:strRef>
              <c:f>'PTSP (2)'!$B$80:$B$83</c:f>
              <c:strCache>
                <c:ptCount val="4"/>
                <c:pt idx="0">
                  <c:v>Daerah yang Telah Membentuk Kelembagaan</c:v>
                </c:pt>
                <c:pt idx="1">
                  <c:v>Daerah yang 
Telah Memiliki SOP</c:v>
                </c:pt>
                <c:pt idx="2">
                  <c:v>Daerah yang Telah Mendelegasikan Perizinan dan Nonperizinan</c:v>
                </c:pt>
                <c:pt idx="3">
                  <c:v>Daerah yang Telah SPIPISE/Website</c:v>
                </c:pt>
              </c:strCache>
            </c:strRef>
          </c:cat>
          <c:val>
            <c:numRef>
              <c:f>'PTSP (2)'!$C$80:$C$83</c:f>
              <c:numCache>
                <c:formatCode>General</c:formatCode>
                <c:ptCount val="4"/>
                <c:pt idx="0">
                  <c:v>548</c:v>
                </c:pt>
                <c:pt idx="1">
                  <c:v>548</c:v>
                </c:pt>
                <c:pt idx="2">
                  <c:v>548</c:v>
                </c:pt>
                <c:pt idx="3">
                  <c:v>548</c:v>
                </c:pt>
              </c:numCache>
            </c:numRef>
          </c:val>
          <c:extLst>
            <c:ext xmlns:c16="http://schemas.microsoft.com/office/drawing/2014/chart" uri="{C3380CC4-5D6E-409C-BE32-E72D297353CC}">
              <c16:uniqueId val="{00000000-4F88-4FB0-B436-3C68FD2E2806}"/>
            </c:ext>
          </c:extLst>
        </c:ser>
        <c:ser>
          <c:idx val="1"/>
          <c:order val="1"/>
          <c:tx>
            <c:strRef>
              <c:f>'PTSP (2)'!$D$79</c:f>
              <c:strCache>
                <c:ptCount val="1"/>
                <c:pt idx="0">
                  <c:v>Realisasi</c:v>
                </c:pt>
              </c:strCache>
            </c:strRef>
          </c:tx>
          <c:spPr>
            <a:solidFill>
              <a:srgbClr val="FFC000"/>
            </a:solidFill>
            <a:ln>
              <a:noFill/>
            </a:ln>
            <a:effectLst/>
          </c:spPr>
          <c:invertIfNegative val="0"/>
          <c:cat>
            <c:strRef>
              <c:f>'PTSP (2)'!$B$80:$B$83</c:f>
              <c:strCache>
                <c:ptCount val="4"/>
                <c:pt idx="0">
                  <c:v>Daerah yang Telah Membentuk Kelembagaan</c:v>
                </c:pt>
                <c:pt idx="1">
                  <c:v>Daerah yang 
Telah Memiliki SOP</c:v>
                </c:pt>
                <c:pt idx="2">
                  <c:v>Daerah yang Telah Mendelegasikan Perizinan dan Nonperizinan</c:v>
                </c:pt>
                <c:pt idx="3">
                  <c:v>Daerah yang Telah SPIPISE/Website</c:v>
                </c:pt>
              </c:strCache>
            </c:strRef>
          </c:cat>
          <c:val>
            <c:numRef>
              <c:f>'PTSP (2)'!$D$80:$D$83</c:f>
              <c:numCache>
                <c:formatCode>General</c:formatCode>
                <c:ptCount val="4"/>
                <c:pt idx="0">
                  <c:v>531</c:v>
                </c:pt>
                <c:pt idx="1">
                  <c:v>297</c:v>
                </c:pt>
                <c:pt idx="2">
                  <c:v>437</c:v>
                </c:pt>
                <c:pt idx="3">
                  <c:v>377</c:v>
                </c:pt>
              </c:numCache>
            </c:numRef>
          </c:val>
          <c:extLst>
            <c:ext xmlns:c16="http://schemas.microsoft.com/office/drawing/2014/chart" uri="{C3380CC4-5D6E-409C-BE32-E72D297353CC}">
              <c16:uniqueId val="{00000001-4F88-4FB0-B436-3C68FD2E2806}"/>
            </c:ext>
          </c:extLst>
        </c:ser>
        <c:dLbls>
          <c:showLegendKey val="0"/>
          <c:showVal val="0"/>
          <c:showCatName val="0"/>
          <c:showSerName val="0"/>
          <c:showPercent val="0"/>
          <c:showBubbleSize val="0"/>
        </c:dLbls>
        <c:gapWidth val="219"/>
        <c:overlap val="-27"/>
        <c:axId val="96365952"/>
        <c:axId val="96371840"/>
      </c:barChart>
      <c:catAx>
        <c:axId val="963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FF0000"/>
                </a:solidFill>
                <a:latin typeface="Century Gothic" panose="020B0502020202020204" pitchFamily="34" charset="0"/>
                <a:ea typeface="+mn-ea"/>
                <a:cs typeface="+mn-cs"/>
              </a:defRPr>
            </a:pPr>
            <a:endParaRPr lang="en-US"/>
          </a:p>
        </c:txPr>
        <c:crossAx val="96371840"/>
        <c:crosses val="autoZero"/>
        <c:auto val="1"/>
        <c:lblAlgn val="ctr"/>
        <c:lblOffset val="100"/>
        <c:noMultiLvlLbl val="0"/>
      </c:catAx>
      <c:valAx>
        <c:axId val="9637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6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invertIfNegative val="0"/>
          <c:dPt>
            <c:idx val="0"/>
            <c:invertIfNegative val="0"/>
            <c:bubble3D val="0"/>
            <c:spPr>
              <a:solidFill>
                <a:srgbClr val="00B050"/>
              </a:solidFill>
            </c:spPr>
            <c:extLst>
              <c:ext xmlns:c16="http://schemas.microsoft.com/office/drawing/2014/chart" uri="{C3380CC4-5D6E-409C-BE32-E72D297353CC}">
                <c16:uniqueId val="{00000001-4F92-45B2-BFE3-13D38A6BC404}"/>
              </c:ext>
            </c:extLst>
          </c:dPt>
          <c:dPt>
            <c:idx val="1"/>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c:spPr>
            <c:extLst>
              <c:ext xmlns:c16="http://schemas.microsoft.com/office/drawing/2014/chart" uri="{C3380CC4-5D6E-409C-BE32-E72D297353CC}">
                <c16:uniqueId val="{00000003-4F92-45B2-BFE3-13D38A6BC404}"/>
              </c:ext>
            </c:extLst>
          </c:dPt>
          <c:cat>
            <c:strRef>
              <c:f>'PATEN (2)'!$B$51:$B$52</c:f>
              <c:strCache>
                <c:ptCount val="2"/>
                <c:pt idx="0">
                  <c:v>Capaian 
(Jumlah Kab/Kota 
yang menerapkan PATEN)</c:v>
                </c:pt>
                <c:pt idx="1">
                  <c:v>Target (Jumlah Kab/Kota)</c:v>
                </c:pt>
              </c:strCache>
            </c:strRef>
          </c:cat>
          <c:val>
            <c:numRef>
              <c:f>'PATEN (2)'!$C$51:$C$52</c:f>
              <c:numCache>
                <c:formatCode>General</c:formatCode>
                <c:ptCount val="2"/>
                <c:pt idx="0">
                  <c:v>310</c:v>
                </c:pt>
                <c:pt idx="1">
                  <c:v>514</c:v>
                </c:pt>
              </c:numCache>
            </c:numRef>
          </c:val>
          <c:extLst>
            <c:ext xmlns:c16="http://schemas.microsoft.com/office/drawing/2014/chart" uri="{C3380CC4-5D6E-409C-BE32-E72D297353CC}">
              <c16:uniqueId val="{00000004-4F92-45B2-BFE3-13D38A6BC404}"/>
            </c:ext>
          </c:extLst>
        </c:ser>
        <c:dLbls>
          <c:showLegendKey val="0"/>
          <c:showVal val="0"/>
          <c:showCatName val="0"/>
          <c:showSerName val="0"/>
          <c:showPercent val="0"/>
          <c:showBubbleSize val="0"/>
        </c:dLbls>
        <c:gapWidth val="150"/>
        <c:shape val="box"/>
        <c:axId val="92546560"/>
        <c:axId val="92548096"/>
        <c:axId val="0"/>
      </c:bar3DChart>
      <c:catAx>
        <c:axId val="92546560"/>
        <c:scaling>
          <c:orientation val="minMax"/>
        </c:scaling>
        <c:delete val="0"/>
        <c:axPos val="l"/>
        <c:numFmt formatCode="General" sourceLinked="0"/>
        <c:majorTickMark val="out"/>
        <c:minorTickMark val="none"/>
        <c:tickLblPos val="nextTo"/>
        <c:txPr>
          <a:bodyPr/>
          <a:lstStyle/>
          <a:p>
            <a:pPr>
              <a:defRPr sz="900" b="1"/>
            </a:pPr>
            <a:endParaRPr lang="en-US"/>
          </a:p>
        </c:txPr>
        <c:crossAx val="92548096"/>
        <c:crosses val="autoZero"/>
        <c:auto val="1"/>
        <c:lblAlgn val="ctr"/>
        <c:lblOffset val="100"/>
        <c:noMultiLvlLbl val="0"/>
      </c:catAx>
      <c:valAx>
        <c:axId val="92548096"/>
        <c:scaling>
          <c:orientation val="minMax"/>
        </c:scaling>
        <c:delete val="0"/>
        <c:axPos val="b"/>
        <c:numFmt formatCode="General" sourceLinked="1"/>
        <c:majorTickMark val="out"/>
        <c:minorTickMark val="none"/>
        <c:tickLblPos val="nextTo"/>
        <c:crossAx val="92546560"/>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Segmen Batas yang</a:t>
            </a:r>
            <a:r>
              <a:rPr lang="en-US" baseline="0"/>
              <a:t> Telah Ditegaskan</a:t>
            </a:r>
            <a:endParaRPr lang="en-US"/>
          </a:p>
        </c:rich>
      </c:tx>
      <c:overlay val="0"/>
    </c:title>
    <c:autoTitleDeleted val="0"/>
    <c:plotArea>
      <c:layout/>
      <c:barChart>
        <c:barDir val="bar"/>
        <c:grouping val="clustered"/>
        <c:varyColors val="0"/>
        <c:ser>
          <c:idx val="0"/>
          <c:order val="0"/>
          <c:invertIfNegative val="0"/>
          <c:dPt>
            <c:idx val="0"/>
            <c:invertIfNegative val="0"/>
            <c:bubble3D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c:spPr>
            <c:extLst>
              <c:ext xmlns:c16="http://schemas.microsoft.com/office/drawing/2014/chart" uri="{C3380CC4-5D6E-409C-BE32-E72D297353CC}">
                <c16:uniqueId val="{00000001-D8E8-4A6C-9957-E57F163193E0}"/>
              </c:ext>
            </c:extLst>
          </c:dPt>
          <c:dPt>
            <c:idx val="1"/>
            <c:invertIfNegative val="0"/>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c:spPr>
            <c:extLst>
              <c:ext xmlns:c16="http://schemas.microsoft.com/office/drawing/2014/chart" uri="{C3380CC4-5D6E-409C-BE32-E72D297353CC}">
                <c16:uniqueId val="{00000003-D8E8-4A6C-9957-E57F163193E0}"/>
              </c:ext>
            </c:extLst>
          </c:dPt>
          <c:cat>
            <c:strRef>
              <c:f>'SEGMEN (2)'!$H$29:$I$29</c:f>
              <c:strCache>
                <c:ptCount val="2"/>
                <c:pt idx="0">
                  <c:v>Segmen yang 
selesai ditegaskan 
melalui Permendagri</c:v>
                </c:pt>
                <c:pt idx="1">
                  <c:v>Target 
(Jumlah Segmen)</c:v>
                </c:pt>
              </c:strCache>
            </c:strRef>
          </c:cat>
          <c:val>
            <c:numRef>
              <c:f>'SEGMEN (2)'!$H$30:$I$30</c:f>
              <c:numCache>
                <c:formatCode>General</c:formatCode>
                <c:ptCount val="2"/>
                <c:pt idx="0">
                  <c:v>520</c:v>
                </c:pt>
                <c:pt idx="1">
                  <c:v>977</c:v>
                </c:pt>
              </c:numCache>
            </c:numRef>
          </c:val>
          <c:extLst>
            <c:ext xmlns:c16="http://schemas.microsoft.com/office/drawing/2014/chart" uri="{C3380CC4-5D6E-409C-BE32-E72D297353CC}">
              <c16:uniqueId val="{00000004-D8E8-4A6C-9957-E57F163193E0}"/>
            </c:ext>
          </c:extLst>
        </c:ser>
        <c:dLbls>
          <c:showLegendKey val="0"/>
          <c:showVal val="0"/>
          <c:showCatName val="0"/>
          <c:showSerName val="0"/>
          <c:showPercent val="0"/>
          <c:showBubbleSize val="0"/>
        </c:dLbls>
        <c:gapWidth val="186"/>
        <c:overlap val="-100"/>
        <c:axId val="97955840"/>
        <c:axId val="97957376"/>
      </c:barChart>
      <c:catAx>
        <c:axId val="97955840"/>
        <c:scaling>
          <c:orientation val="minMax"/>
        </c:scaling>
        <c:delete val="0"/>
        <c:axPos val="l"/>
        <c:numFmt formatCode="General" sourceLinked="0"/>
        <c:majorTickMark val="none"/>
        <c:minorTickMark val="none"/>
        <c:tickLblPos val="nextTo"/>
        <c:crossAx val="97957376"/>
        <c:crosses val="autoZero"/>
        <c:auto val="1"/>
        <c:lblAlgn val="ctr"/>
        <c:lblOffset val="100"/>
        <c:noMultiLvlLbl val="0"/>
      </c:catAx>
      <c:valAx>
        <c:axId val="97957376"/>
        <c:scaling>
          <c:orientation val="minMax"/>
        </c:scaling>
        <c:delete val="0"/>
        <c:axPos val="b"/>
        <c:numFmt formatCode="General" sourceLinked="1"/>
        <c:majorTickMark val="none"/>
        <c:minorTickMark val="none"/>
        <c:tickLblPos val="nextTo"/>
        <c:crossAx val="97955840"/>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1" baseline="0" dirty="0" err="1">
                <a:solidFill>
                  <a:srgbClr val="FF0000"/>
                </a:solidFill>
                <a:effectLst/>
              </a:rPr>
              <a:t>Jumlah</a:t>
            </a:r>
            <a:r>
              <a:rPr lang="en-US" sz="1400" b="1" i="1" baseline="0" dirty="0">
                <a:solidFill>
                  <a:srgbClr val="FF0000"/>
                </a:solidFill>
                <a:effectLst/>
              </a:rPr>
              <a:t> </a:t>
            </a:r>
            <a:r>
              <a:rPr lang="en-US" sz="1400" b="1" i="1" baseline="0" dirty="0" err="1">
                <a:solidFill>
                  <a:srgbClr val="FF0000"/>
                </a:solidFill>
                <a:effectLst/>
              </a:rPr>
              <a:t>Pulau</a:t>
            </a:r>
            <a:r>
              <a:rPr lang="en-US" sz="1400" b="1" i="1" baseline="0" dirty="0">
                <a:solidFill>
                  <a:srgbClr val="FF0000"/>
                </a:solidFill>
                <a:effectLst/>
              </a:rPr>
              <a:t> yang </a:t>
            </a:r>
            <a:r>
              <a:rPr lang="en-US" sz="1400" b="1" i="1" baseline="0" dirty="0" err="1">
                <a:solidFill>
                  <a:srgbClr val="FF0000"/>
                </a:solidFill>
                <a:effectLst/>
              </a:rPr>
              <a:t>Diverifikasi</a:t>
            </a:r>
            <a:r>
              <a:rPr lang="en-US" sz="1400" b="1" i="1" baseline="0" dirty="0">
                <a:solidFill>
                  <a:srgbClr val="FF0000"/>
                </a:solidFill>
                <a:effectLst/>
              </a:rPr>
              <a:t> dan </a:t>
            </a:r>
            <a:r>
              <a:rPr lang="en-US" sz="1400" b="1" i="1" baseline="0" dirty="0" err="1">
                <a:solidFill>
                  <a:srgbClr val="FF0000"/>
                </a:solidFill>
                <a:effectLst/>
              </a:rPr>
              <a:t>Dibakukan</a:t>
            </a:r>
            <a:endParaRPr lang="en-US" sz="1400" i="1" dirty="0">
              <a:solidFill>
                <a:srgbClr val="FF0000"/>
              </a:solidFill>
              <a:effectLst/>
            </a:endParaRPr>
          </a:p>
        </c:rich>
      </c:tx>
      <c:overlay val="0"/>
    </c:title>
    <c:autoTitleDeleted val="0"/>
    <c:plotArea>
      <c:layout/>
      <c:barChart>
        <c:barDir val="bar"/>
        <c:grouping val="clustered"/>
        <c:varyColors val="0"/>
        <c:ser>
          <c:idx val="0"/>
          <c:order val="0"/>
          <c:invertIfNegative val="0"/>
          <c:dPt>
            <c:idx val="0"/>
            <c:invertIfNegative val="0"/>
            <c:bubble3D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c:spPr>
            <c:extLst>
              <c:ext xmlns:c16="http://schemas.microsoft.com/office/drawing/2014/chart" uri="{C3380CC4-5D6E-409C-BE32-E72D297353CC}">
                <c16:uniqueId val="{00000001-D99E-440F-96F8-FF2B3EAE3EDC}"/>
              </c:ext>
            </c:extLst>
          </c:dPt>
          <c:dPt>
            <c:idx val="1"/>
            <c:invertIfNegative val="0"/>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c:spPr>
            <c:extLst>
              <c:ext xmlns:c16="http://schemas.microsoft.com/office/drawing/2014/chart" uri="{C3380CC4-5D6E-409C-BE32-E72D297353CC}">
                <c16:uniqueId val="{00000003-D99E-440F-96F8-FF2B3EAE3EDC}"/>
              </c:ext>
            </c:extLst>
          </c:dPt>
          <c:cat>
            <c:strRef>
              <c:f>PULAU!$H$29:$J$29</c:f>
              <c:strCache>
                <c:ptCount val="3"/>
                <c:pt idx="0">
                  <c:v>Jumlah Pulau yang 
diverifikasi dan dibakukan s.d Juli 2018 (Kemendagri dan K/L Terkait)</c:v>
                </c:pt>
                <c:pt idx="1">
                  <c:v>Jumlah pulau Indonesia yang  
dibakukan dan dilaporkan ke PBB
 s.d Tahun 2017
</c:v>
                </c:pt>
                <c:pt idx="2">
                  <c:v>Target/ Jumlah pulau
 (UU No.6 Tahun 1996 
tentang Perairan Indonesia).
</c:v>
                </c:pt>
              </c:strCache>
            </c:strRef>
          </c:cat>
          <c:val>
            <c:numRef>
              <c:f>PULAU!$H$30:$J$30</c:f>
              <c:numCache>
                <c:formatCode>_(* #,##0_);_(* \(#,##0\);_(* "-"??_);_(@_)</c:formatCode>
                <c:ptCount val="3"/>
                <c:pt idx="0">
                  <c:v>615</c:v>
                </c:pt>
                <c:pt idx="1">
                  <c:v>16056</c:v>
                </c:pt>
                <c:pt idx="2">
                  <c:v>17504</c:v>
                </c:pt>
              </c:numCache>
            </c:numRef>
          </c:val>
          <c:extLst>
            <c:ext xmlns:c16="http://schemas.microsoft.com/office/drawing/2014/chart" uri="{C3380CC4-5D6E-409C-BE32-E72D297353CC}">
              <c16:uniqueId val="{00000004-D99E-440F-96F8-FF2B3EAE3EDC}"/>
            </c:ext>
          </c:extLst>
        </c:ser>
        <c:dLbls>
          <c:showLegendKey val="0"/>
          <c:showVal val="0"/>
          <c:showCatName val="0"/>
          <c:showSerName val="0"/>
          <c:showPercent val="0"/>
          <c:showBubbleSize val="0"/>
        </c:dLbls>
        <c:gapWidth val="150"/>
        <c:axId val="102451072"/>
        <c:axId val="102452608"/>
      </c:barChart>
      <c:catAx>
        <c:axId val="102451072"/>
        <c:scaling>
          <c:orientation val="minMax"/>
        </c:scaling>
        <c:delete val="0"/>
        <c:axPos val="l"/>
        <c:numFmt formatCode="General" sourceLinked="0"/>
        <c:majorTickMark val="none"/>
        <c:minorTickMark val="none"/>
        <c:tickLblPos val="nextTo"/>
        <c:crossAx val="102452608"/>
        <c:crosses val="autoZero"/>
        <c:auto val="1"/>
        <c:lblAlgn val="ctr"/>
        <c:lblOffset val="100"/>
        <c:noMultiLvlLbl val="0"/>
      </c:catAx>
      <c:valAx>
        <c:axId val="102452608"/>
        <c:scaling>
          <c:orientation val="minMax"/>
        </c:scaling>
        <c:delete val="0"/>
        <c:axPos val="b"/>
        <c:numFmt formatCode="_(* #,##0_);_(* \(#,##0\);_(* &quot;-&quot;??_);_(@_)" sourceLinked="1"/>
        <c:majorTickMark val="none"/>
        <c:minorTickMark val="none"/>
        <c:tickLblPos val="nextTo"/>
        <c:crossAx val="1024510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1400"/>
            </a:pPr>
            <a:r>
              <a:rPr lang="en-US" sz="1400" i="1" dirty="0" err="1">
                <a:solidFill>
                  <a:srgbClr val="FF0000"/>
                </a:solidFill>
                <a:latin typeface="Century Gothic" panose="020B0502020202020204" pitchFamily="34" charset="0"/>
              </a:rPr>
              <a:t>Jumlah</a:t>
            </a:r>
            <a:r>
              <a:rPr lang="en-US" sz="1400" i="1" dirty="0">
                <a:solidFill>
                  <a:srgbClr val="FF0000"/>
                </a:solidFill>
                <a:latin typeface="Century Gothic" panose="020B0502020202020204" pitchFamily="34" charset="0"/>
              </a:rPr>
              <a:t> </a:t>
            </a:r>
            <a:r>
              <a:rPr lang="en-US" sz="1400" i="1" dirty="0" err="1">
                <a:solidFill>
                  <a:srgbClr val="FF0000"/>
                </a:solidFill>
                <a:latin typeface="Century Gothic" panose="020B0502020202020204" pitchFamily="34" charset="0"/>
              </a:rPr>
              <a:t>Sarpras</a:t>
            </a:r>
            <a:r>
              <a:rPr lang="en-US" sz="1400" i="1" baseline="0" dirty="0">
                <a:solidFill>
                  <a:srgbClr val="FF0000"/>
                </a:solidFill>
                <a:latin typeface="Century Gothic" panose="020B0502020202020204" pitchFamily="34" charset="0"/>
              </a:rPr>
              <a:t> yang </a:t>
            </a:r>
            <a:r>
              <a:rPr lang="en-US" sz="1400" i="1" baseline="0" dirty="0" err="1">
                <a:solidFill>
                  <a:srgbClr val="FF0000"/>
                </a:solidFill>
                <a:latin typeface="Century Gothic" panose="020B0502020202020204" pitchFamily="34" charset="0"/>
              </a:rPr>
              <a:t>Dibangun</a:t>
            </a:r>
            <a:endParaRPr lang="en-US" sz="1400" i="1" dirty="0">
              <a:solidFill>
                <a:srgbClr val="FF0000"/>
              </a:solidFill>
              <a:latin typeface="Century Gothic" panose="020B0502020202020204" pitchFamily="34" charset="0"/>
            </a:endParaRPr>
          </a:p>
          <a:p>
            <a:pPr>
              <a:defRPr sz="1400"/>
            </a:pPr>
            <a:r>
              <a:rPr lang="en-US" sz="1400" i="1" dirty="0">
                <a:solidFill>
                  <a:srgbClr val="FF0000"/>
                </a:solidFill>
                <a:latin typeface="Century Gothic" panose="020B0502020202020204" pitchFamily="34" charset="0"/>
              </a:rPr>
              <a:t>(2014 </a:t>
            </a:r>
            <a:r>
              <a:rPr lang="en-US" sz="1400" i="1" dirty="0" err="1">
                <a:solidFill>
                  <a:srgbClr val="FF0000"/>
                </a:solidFill>
                <a:latin typeface="Century Gothic" panose="020B0502020202020204" pitchFamily="34" charset="0"/>
              </a:rPr>
              <a:t>s.d</a:t>
            </a:r>
            <a:r>
              <a:rPr lang="en-US" sz="1400" i="1" dirty="0">
                <a:solidFill>
                  <a:srgbClr val="FF0000"/>
                </a:solidFill>
                <a:latin typeface="Century Gothic" panose="020B0502020202020204" pitchFamily="34" charset="0"/>
              </a:rPr>
              <a:t> 2017) </a:t>
            </a:r>
          </a:p>
        </c:rich>
      </c:tx>
      <c:layout>
        <c:manualLayout>
          <c:xMode val="edge"/>
          <c:yMode val="edge"/>
          <c:x val="0.37718081354338112"/>
          <c:y val="6.1681587380007771E-2"/>
        </c:manualLayout>
      </c:layout>
      <c:overlay val="0"/>
    </c:title>
    <c:autoTitleDeleted val="0"/>
    <c:plotArea>
      <c:layout/>
      <c:lineChart>
        <c:grouping val="standard"/>
        <c:varyColors val="0"/>
        <c:ser>
          <c:idx val="0"/>
          <c:order val="0"/>
          <c:tx>
            <c:strRef>
              <c:f>'TP BAN'!$C$68</c:f>
              <c:strCache>
                <c:ptCount val="1"/>
                <c:pt idx="0">
                  <c:v>Jumlah 
Unit</c:v>
                </c:pt>
              </c:strCache>
            </c:strRef>
          </c:tx>
          <c:cat>
            <c:numRef>
              <c:f>'TP BAN'!$B$69:$B$72</c:f>
              <c:numCache>
                <c:formatCode>General</c:formatCode>
                <c:ptCount val="4"/>
                <c:pt idx="0">
                  <c:v>2014</c:v>
                </c:pt>
                <c:pt idx="1">
                  <c:v>2015</c:v>
                </c:pt>
                <c:pt idx="2">
                  <c:v>2016</c:v>
                </c:pt>
                <c:pt idx="3">
                  <c:v>2017</c:v>
                </c:pt>
              </c:numCache>
            </c:numRef>
          </c:cat>
          <c:val>
            <c:numRef>
              <c:f>'TP BAN'!$C$69:$C$72</c:f>
              <c:numCache>
                <c:formatCode>General</c:formatCode>
                <c:ptCount val="4"/>
                <c:pt idx="0">
                  <c:v>31</c:v>
                </c:pt>
                <c:pt idx="1">
                  <c:v>32</c:v>
                </c:pt>
                <c:pt idx="2">
                  <c:v>16</c:v>
                </c:pt>
                <c:pt idx="3">
                  <c:v>12</c:v>
                </c:pt>
              </c:numCache>
            </c:numRef>
          </c:val>
          <c:smooth val="0"/>
          <c:extLst>
            <c:ext xmlns:c16="http://schemas.microsoft.com/office/drawing/2014/chart" uri="{C3380CC4-5D6E-409C-BE32-E72D297353CC}">
              <c16:uniqueId val="{00000000-B3EA-41EC-A608-5DBA8AFE15DB}"/>
            </c:ext>
          </c:extLst>
        </c:ser>
        <c:ser>
          <c:idx val="1"/>
          <c:order val="1"/>
          <c:tx>
            <c:strRef>
              <c:f>'TP BAN'!$D$68</c:f>
              <c:strCache>
                <c:ptCount val="1"/>
                <c:pt idx="0">
                  <c:v>Total Keseluruhan</c:v>
                </c:pt>
              </c:strCache>
            </c:strRef>
          </c:tx>
          <c:spPr>
            <a:ln w="66675">
              <a:noFill/>
            </a:ln>
          </c:spPr>
          <c:marker>
            <c:spPr>
              <a:noFill/>
              <a:ln>
                <a:noFill/>
              </a:ln>
            </c:spPr>
          </c:marker>
          <c:cat>
            <c:numRef>
              <c:f>'TP BAN'!$B$69:$B$72</c:f>
              <c:numCache>
                <c:formatCode>General</c:formatCode>
                <c:ptCount val="4"/>
                <c:pt idx="0">
                  <c:v>2014</c:v>
                </c:pt>
                <c:pt idx="1">
                  <c:v>2015</c:v>
                </c:pt>
                <c:pt idx="2">
                  <c:v>2016</c:v>
                </c:pt>
                <c:pt idx="3">
                  <c:v>2017</c:v>
                </c:pt>
              </c:numCache>
            </c:numRef>
          </c:cat>
          <c:val>
            <c:numRef>
              <c:f>'TP BAN'!$D$69:$D$72</c:f>
              <c:numCache>
                <c:formatCode>General</c:formatCode>
                <c:ptCount val="4"/>
                <c:pt idx="0">
                  <c:v>92</c:v>
                </c:pt>
              </c:numCache>
            </c:numRef>
          </c:val>
          <c:smooth val="0"/>
          <c:extLst>
            <c:ext xmlns:c16="http://schemas.microsoft.com/office/drawing/2014/chart" uri="{C3380CC4-5D6E-409C-BE32-E72D297353CC}">
              <c16:uniqueId val="{00000001-B3EA-41EC-A608-5DBA8AFE15DB}"/>
            </c:ext>
          </c:extLst>
        </c:ser>
        <c:dLbls>
          <c:showLegendKey val="0"/>
          <c:showVal val="0"/>
          <c:showCatName val="0"/>
          <c:showSerName val="0"/>
          <c:showPercent val="0"/>
          <c:showBubbleSize val="0"/>
        </c:dLbls>
        <c:marker val="1"/>
        <c:smooth val="0"/>
        <c:axId val="97576832"/>
        <c:axId val="97583104"/>
      </c:lineChart>
      <c:catAx>
        <c:axId val="97576832"/>
        <c:scaling>
          <c:orientation val="minMax"/>
        </c:scaling>
        <c:delete val="0"/>
        <c:axPos val="b"/>
        <c:numFmt formatCode="General" sourceLinked="1"/>
        <c:majorTickMark val="none"/>
        <c:minorTickMark val="none"/>
        <c:tickLblPos val="nextTo"/>
        <c:crossAx val="97583104"/>
        <c:crosses val="autoZero"/>
        <c:auto val="1"/>
        <c:lblAlgn val="ctr"/>
        <c:lblOffset val="100"/>
        <c:noMultiLvlLbl val="0"/>
      </c:catAx>
      <c:valAx>
        <c:axId val="97583104"/>
        <c:scaling>
          <c:orientation val="minMax"/>
        </c:scaling>
        <c:delete val="0"/>
        <c:axPos val="l"/>
        <c:majorGridlines/>
        <c:numFmt formatCode="General" sourceLinked="1"/>
        <c:majorTickMark val="none"/>
        <c:minorTickMark val="none"/>
        <c:tickLblPos val="nextTo"/>
        <c:crossAx val="9757683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1200"/>
            </a:pPr>
            <a:r>
              <a:rPr lang="en-US" sz="1800" b="1" i="0" baseline="0" dirty="0" err="1">
                <a:effectLst/>
              </a:rPr>
              <a:t>Jumlah</a:t>
            </a:r>
            <a:r>
              <a:rPr lang="en-US" sz="1800" b="1" i="0" baseline="0" dirty="0">
                <a:effectLst/>
              </a:rPr>
              <a:t> </a:t>
            </a:r>
            <a:r>
              <a:rPr lang="en-US" sz="1800" b="1" i="0" baseline="0" dirty="0" err="1">
                <a:effectLst/>
              </a:rPr>
              <a:t>Sarpras</a:t>
            </a:r>
            <a:r>
              <a:rPr lang="en-US" sz="1800" b="1" i="0" baseline="0" dirty="0">
                <a:effectLst/>
              </a:rPr>
              <a:t> yang </a:t>
            </a:r>
            <a:r>
              <a:rPr lang="en-US" sz="1800" b="1" i="0" baseline="0" dirty="0" err="1">
                <a:effectLst/>
              </a:rPr>
              <a:t>Dibangun</a:t>
            </a:r>
            <a:endParaRPr lang="en-US" sz="1200" dirty="0">
              <a:effectLst/>
            </a:endParaRPr>
          </a:p>
          <a:p>
            <a:pPr>
              <a:defRPr sz="1200"/>
            </a:pPr>
            <a:r>
              <a:rPr lang="en-US" sz="1800" b="1" i="0" baseline="0" dirty="0">
                <a:effectLst/>
              </a:rPr>
              <a:t>(2014 </a:t>
            </a:r>
            <a:r>
              <a:rPr lang="en-US" sz="1800" b="1" i="0" baseline="0" dirty="0" err="1">
                <a:effectLst/>
              </a:rPr>
              <a:t>s.d</a:t>
            </a:r>
            <a:r>
              <a:rPr lang="en-US" sz="1800" b="1" i="0" baseline="0" dirty="0">
                <a:effectLst/>
              </a:rPr>
              <a:t> 2017) </a:t>
            </a:r>
            <a:endParaRPr lang="en-US" sz="1200" dirty="0">
              <a:effectLst/>
            </a:endParaRPr>
          </a:p>
        </c:rich>
      </c:tx>
      <c:layout>
        <c:manualLayout>
          <c:xMode val="edge"/>
          <c:yMode val="edge"/>
          <c:x val="0.32679444191144674"/>
          <c:y val="2.7777777777777776E-2"/>
        </c:manualLayout>
      </c:layout>
      <c:overlay val="0"/>
    </c:title>
    <c:autoTitleDeleted val="0"/>
    <c:plotArea>
      <c:layout/>
      <c:lineChart>
        <c:grouping val="standard"/>
        <c:varyColors val="0"/>
        <c:ser>
          <c:idx val="0"/>
          <c:order val="0"/>
          <c:tx>
            <c:strRef>
              <c:f>'TP BENCANA'!$D$64</c:f>
              <c:strCache>
                <c:ptCount val="1"/>
                <c:pt idx="0">
                  <c:v>Jumlah 
Unit</c:v>
                </c:pt>
              </c:strCache>
            </c:strRef>
          </c:tx>
          <c:cat>
            <c:numRef>
              <c:f>'TP BENCANA'!$C$65:$C$68</c:f>
              <c:numCache>
                <c:formatCode>General</c:formatCode>
                <c:ptCount val="4"/>
                <c:pt idx="0">
                  <c:v>2014</c:v>
                </c:pt>
                <c:pt idx="1">
                  <c:v>2015</c:v>
                </c:pt>
                <c:pt idx="2">
                  <c:v>2016</c:v>
                </c:pt>
                <c:pt idx="3">
                  <c:v>2017</c:v>
                </c:pt>
              </c:numCache>
            </c:numRef>
          </c:cat>
          <c:val>
            <c:numRef>
              <c:f>'TP BENCANA'!$D$65:$D$68</c:f>
              <c:numCache>
                <c:formatCode>General</c:formatCode>
                <c:ptCount val="4"/>
                <c:pt idx="0">
                  <c:v>16</c:v>
                </c:pt>
                <c:pt idx="1">
                  <c:v>21</c:v>
                </c:pt>
                <c:pt idx="2">
                  <c:v>15</c:v>
                </c:pt>
                <c:pt idx="3">
                  <c:v>20</c:v>
                </c:pt>
              </c:numCache>
            </c:numRef>
          </c:val>
          <c:smooth val="0"/>
          <c:extLst>
            <c:ext xmlns:c16="http://schemas.microsoft.com/office/drawing/2014/chart" uri="{C3380CC4-5D6E-409C-BE32-E72D297353CC}">
              <c16:uniqueId val="{00000000-A76D-4BA2-95A2-80B63E91A304}"/>
            </c:ext>
          </c:extLst>
        </c:ser>
        <c:ser>
          <c:idx val="1"/>
          <c:order val="1"/>
          <c:tx>
            <c:strRef>
              <c:f>'TP BENCANA'!$E$64</c:f>
              <c:strCache>
                <c:ptCount val="1"/>
                <c:pt idx="0">
                  <c:v>Total Keseluruhan</c:v>
                </c:pt>
              </c:strCache>
            </c:strRef>
          </c:tx>
          <c:spPr>
            <a:ln>
              <a:noFill/>
            </a:ln>
          </c:spPr>
          <c:marker>
            <c:spPr>
              <a:noFill/>
              <a:ln>
                <a:noFill/>
              </a:ln>
            </c:spPr>
          </c:marker>
          <c:cat>
            <c:numRef>
              <c:f>'TP BENCANA'!$C$65:$C$68</c:f>
              <c:numCache>
                <c:formatCode>General</c:formatCode>
                <c:ptCount val="4"/>
                <c:pt idx="0">
                  <c:v>2014</c:v>
                </c:pt>
                <c:pt idx="1">
                  <c:v>2015</c:v>
                </c:pt>
                <c:pt idx="2">
                  <c:v>2016</c:v>
                </c:pt>
                <c:pt idx="3">
                  <c:v>2017</c:v>
                </c:pt>
              </c:numCache>
            </c:numRef>
          </c:cat>
          <c:val>
            <c:numRef>
              <c:f>'TP BENCANA'!$E$65:$E$68</c:f>
              <c:numCache>
                <c:formatCode>General</c:formatCode>
                <c:ptCount val="4"/>
                <c:pt idx="0">
                  <c:v>72</c:v>
                </c:pt>
              </c:numCache>
            </c:numRef>
          </c:val>
          <c:smooth val="0"/>
          <c:extLst>
            <c:ext xmlns:c16="http://schemas.microsoft.com/office/drawing/2014/chart" uri="{C3380CC4-5D6E-409C-BE32-E72D297353CC}">
              <c16:uniqueId val="{00000001-A76D-4BA2-95A2-80B63E91A304}"/>
            </c:ext>
          </c:extLst>
        </c:ser>
        <c:dLbls>
          <c:showLegendKey val="0"/>
          <c:showVal val="0"/>
          <c:showCatName val="0"/>
          <c:showSerName val="0"/>
          <c:showPercent val="0"/>
          <c:showBubbleSize val="0"/>
        </c:dLbls>
        <c:marker val="1"/>
        <c:smooth val="0"/>
        <c:axId val="99035008"/>
        <c:axId val="99041280"/>
      </c:lineChart>
      <c:catAx>
        <c:axId val="99035008"/>
        <c:scaling>
          <c:orientation val="minMax"/>
        </c:scaling>
        <c:delete val="0"/>
        <c:axPos val="b"/>
        <c:numFmt formatCode="General" sourceLinked="1"/>
        <c:majorTickMark val="none"/>
        <c:minorTickMark val="none"/>
        <c:tickLblPos val="nextTo"/>
        <c:crossAx val="99041280"/>
        <c:crosses val="autoZero"/>
        <c:auto val="1"/>
        <c:lblAlgn val="ctr"/>
        <c:lblOffset val="100"/>
        <c:noMultiLvlLbl val="0"/>
      </c:catAx>
      <c:valAx>
        <c:axId val="99041280"/>
        <c:scaling>
          <c:orientation val="minMax"/>
        </c:scaling>
        <c:delete val="0"/>
        <c:axPos val="l"/>
        <c:majorGridlines/>
        <c:numFmt formatCode="General" sourceLinked="1"/>
        <c:majorTickMark val="none"/>
        <c:minorTickMark val="none"/>
        <c:tickLblPos val="nextTo"/>
        <c:crossAx val="9903500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0.61046</cdr:x>
      <cdr:y>0.22917</cdr:y>
    </cdr:from>
    <cdr:to>
      <cdr:x>0.80213</cdr:x>
      <cdr:y>0.35764</cdr:y>
    </cdr:to>
    <cdr:sp macro="" textlink="">
      <cdr:nvSpPr>
        <cdr:cNvPr id="2" name="TextBox 1"/>
        <cdr:cNvSpPr txBox="1"/>
      </cdr:nvSpPr>
      <cdr:spPr>
        <a:xfrm xmlns:a="http://schemas.openxmlformats.org/drawingml/2006/main">
          <a:off x="2791005" y="602337"/>
          <a:ext cx="876314" cy="33766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1600" b="1" dirty="0">
              <a:solidFill>
                <a:schemeClr val="bg1"/>
              </a:solidFill>
            </a:rPr>
            <a:t>514</a:t>
          </a:r>
        </a:p>
      </cdr:txBody>
    </cdr:sp>
  </cdr:relSizeAnchor>
  <cdr:relSizeAnchor xmlns:cdr="http://schemas.openxmlformats.org/drawingml/2006/chartDrawing">
    <cdr:from>
      <cdr:x>0.43156</cdr:x>
      <cdr:y>0.59426</cdr:y>
    </cdr:from>
    <cdr:to>
      <cdr:x>0.62323</cdr:x>
      <cdr:y>0.72273</cdr:y>
    </cdr:to>
    <cdr:sp macro="" textlink="">
      <cdr:nvSpPr>
        <cdr:cNvPr id="3" name="TextBox 1">
          <a:extLst xmlns:a="http://schemas.openxmlformats.org/drawingml/2006/main">
            <a:ext uri="{FF2B5EF4-FFF2-40B4-BE49-F238E27FC236}">
              <a16:creationId xmlns:a16="http://schemas.microsoft.com/office/drawing/2014/main" id="{E225CDF7-AEF7-42AE-BC5F-E499B3760284}"/>
            </a:ext>
          </a:extLst>
        </cdr:cNvPr>
        <cdr:cNvSpPr txBox="1"/>
      </cdr:nvSpPr>
      <cdr:spPr>
        <a:xfrm xmlns:a="http://schemas.openxmlformats.org/drawingml/2006/main">
          <a:off x="1973091" y="1561918"/>
          <a:ext cx="876315" cy="337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rPr>
            <a:t>313</a:t>
          </a:r>
        </a:p>
      </cdr:txBody>
    </cdr:sp>
  </cdr:relSizeAnchor>
</c:userShapes>
</file>

<file path=ppt/drawings/drawing2.xml><?xml version="1.0" encoding="utf-8"?>
<c:userShapes xmlns:c="http://schemas.openxmlformats.org/drawingml/2006/chart">
  <cdr:relSizeAnchor xmlns:cdr="http://schemas.openxmlformats.org/drawingml/2006/chartDrawing">
    <cdr:from>
      <cdr:x>0.52855</cdr:x>
      <cdr:y>0.29587</cdr:y>
    </cdr:from>
    <cdr:to>
      <cdr:x>0.82373</cdr:x>
      <cdr:y>0.44938</cdr:y>
    </cdr:to>
    <cdr:sp macro="" textlink="">
      <cdr:nvSpPr>
        <cdr:cNvPr id="2" name="TextBox 1">
          <a:extLst xmlns:a="http://schemas.openxmlformats.org/drawingml/2006/main">
            <a:ext uri="{FF2B5EF4-FFF2-40B4-BE49-F238E27FC236}">
              <a16:creationId xmlns:a16="http://schemas.microsoft.com/office/drawing/2014/main" id="{1A040119-4529-47A5-9853-2A6FD1600C2D}"/>
            </a:ext>
          </a:extLst>
        </cdr:cNvPr>
        <cdr:cNvSpPr txBox="1"/>
      </cdr:nvSpPr>
      <cdr:spPr>
        <a:xfrm xmlns:a="http://schemas.openxmlformats.org/drawingml/2006/main">
          <a:off x="2851211" y="699390"/>
          <a:ext cx="1592313" cy="3628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rgbClr val="FFFF00"/>
              </a:solidFill>
            </a:rPr>
            <a:t>979</a:t>
          </a:r>
        </a:p>
      </cdr:txBody>
    </cdr:sp>
  </cdr:relSizeAnchor>
  <cdr:relSizeAnchor xmlns:cdr="http://schemas.openxmlformats.org/drawingml/2006/chartDrawing">
    <cdr:from>
      <cdr:x>0.43168</cdr:x>
      <cdr:y>0.61539</cdr:y>
    </cdr:from>
    <cdr:to>
      <cdr:x>0.54269</cdr:x>
      <cdr:y>0.76159</cdr:y>
    </cdr:to>
    <cdr:sp macro="" textlink="">
      <cdr:nvSpPr>
        <cdr:cNvPr id="3" name="TextBox 1">
          <a:extLst xmlns:a="http://schemas.openxmlformats.org/drawingml/2006/main">
            <a:ext uri="{FF2B5EF4-FFF2-40B4-BE49-F238E27FC236}">
              <a16:creationId xmlns:a16="http://schemas.microsoft.com/office/drawing/2014/main" id="{A4DC4821-3DF3-4DC9-B5DD-43E728027864}"/>
            </a:ext>
          </a:extLst>
        </cdr:cNvPr>
        <cdr:cNvSpPr txBox="1"/>
      </cdr:nvSpPr>
      <cdr:spPr>
        <a:xfrm xmlns:a="http://schemas.openxmlformats.org/drawingml/2006/main">
          <a:off x="2530438" y="1348966"/>
          <a:ext cx="650717" cy="32047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r"/>
          <a:r>
            <a:rPr lang="en-US" sz="1800" b="1" dirty="0">
              <a:solidFill>
                <a:srgbClr val="FFFF00"/>
              </a:solidFill>
            </a:rPr>
            <a:t>540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E03A6D-B902-405B-A17B-F280506931F3}"/>
              </a:ext>
            </a:extLst>
          </p:cNvPr>
          <p:cNvSpPr>
            <a:spLocks noGrp="1"/>
          </p:cNvSpPr>
          <p:nvPr>
            <p:ph type="hdr" sz="quarter"/>
          </p:nvPr>
        </p:nvSpPr>
        <p:spPr>
          <a:xfrm>
            <a:off x="6" y="6"/>
            <a:ext cx="4794835" cy="347259"/>
          </a:xfrm>
          <a:prstGeom prst="rect">
            <a:avLst/>
          </a:prstGeom>
        </p:spPr>
        <p:txBody>
          <a:bodyPr vert="horz" lIns="97187" tIns="48594" rIns="97187" bIns="48594"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784E501-1046-462C-8075-DE8CFE8E3C23}"/>
              </a:ext>
            </a:extLst>
          </p:cNvPr>
          <p:cNvSpPr>
            <a:spLocks noGrp="1"/>
          </p:cNvSpPr>
          <p:nvPr>
            <p:ph type="dt" sz="quarter" idx="1"/>
          </p:nvPr>
        </p:nvSpPr>
        <p:spPr>
          <a:xfrm>
            <a:off x="6264346" y="6"/>
            <a:ext cx="4794832" cy="347259"/>
          </a:xfrm>
          <a:prstGeom prst="rect">
            <a:avLst/>
          </a:prstGeom>
        </p:spPr>
        <p:txBody>
          <a:bodyPr vert="horz" lIns="97187" tIns="48594" rIns="97187" bIns="48594" rtlCol="0"/>
          <a:lstStyle>
            <a:lvl1pPr algn="r" eaLnBrk="1" fontAlgn="auto" hangingPunct="1">
              <a:spcBef>
                <a:spcPts val="0"/>
              </a:spcBef>
              <a:spcAft>
                <a:spcPts val="0"/>
              </a:spcAft>
              <a:defRPr sz="1300">
                <a:latin typeface="+mn-lt"/>
                <a:cs typeface="+mn-cs"/>
              </a:defRPr>
            </a:lvl1pPr>
          </a:lstStyle>
          <a:p>
            <a:pPr>
              <a:defRPr/>
            </a:pPr>
            <a:fld id="{54969EF9-47F7-4428-965D-CF8E4548B576}" type="datetimeFigureOut">
              <a:rPr lang="en-US"/>
              <a:pPr>
                <a:defRPr/>
              </a:pPr>
              <a:t>11/12/2018</a:t>
            </a:fld>
            <a:endParaRPr lang="en-US"/>
          </a:p>
        </p:txBody>
      </p:sp>
      <p:sp>
        <p:nvSpPr>
          <p:cNvPr id="4" name="Footer Placeholder 3">
            <a:extLst>
              <a:ext uri="{FF2B5EF4-FFF2-40B4-BE49-F238E27FC236}">
                <a16:creationId xmlns:a16="http://schemas.microsoft.com/office/drawing/2014/main" id="{2CA4A89E-49BD-4AE6-9713-0BE8981CDE1A}"/>
              </a:ext>
            </a:extLst>
          </p:cNvPr>
          <p:cNvSpPr>
            <a:spLocks noGrp="1"/>
          </p:cNvSpPr>
          <p:nvPr>
            <p:ph type="ftr" sz="quarter" idx="2"/>
          </p:nvPr>
        </p:nvSpPr>
        <p:spPr>
          <a:xfrm>
            <a:off x="6" y="6574246"/>
            <a:ext cx="4794835" cy="347259"/>
          </a:xfrm>
          <a:prstGeom prst="rect">
            <a:avLst/>
          </a:prstGeom>
        </p:spPr>
        <p:txBody>
          <a:bodyPr vert="horz" lIns="97187" tIns="48594" rIns="97187" bIns="48594"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D999AC70-35AE-4C5B-8D4B-8B932DFA9264}"/>
              </a:ext>
            </a:extLst>
          </p:cNvPr>
          <p:cNvSpPr>
            <a:spLocks noGrp="1"/>
          </p:cNvSpPr>
          <p:nvPr>
            <p:ph type="sldNum" sz="quarter" idx="3"/>
          </p:nvPr>
        </p:nvSpPr>
        <p:spPr>
          <a:xfrm>
            <a:off x="6264346" y="6574246"/>
            <a:ext cx="4794832" cy="347259"/>
          </a:xfrm>
          <a:prstGeom prst="rect">
            <a:avLst/>
          </a:prstGeom>
        </p:spPr>
        <p:txBody>
          <a:bodyPr vert="horz" wrap="square" lIns="97187" tIns="48594" rIns="97187" bIns="48594"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3B666EEC-58C7-466B-B7AD-D9D801E88C36}" type="slidenum">
              <a:rPr lang="en-US" altLang="id-ID"/>
              <a:pPr>
                <a:defRPr/>
              </a:pPr>
              <a:t>‹#›</a:t>
            </a:fld>
            <a:endParaRPr lang="en-US" altLang="id-ID"/>
          </a:p>
        </p:txBody>
      </p:sp>
    </p:spTree>
    <p:extLst>
      <p:ext uri="{BB962C8B-B14F-4D97-AF65-F5344CB8AC3E}">
        <p14:creationId xmlns:p14="http://schemas.microsoft.com/office/powerpoint/2010/main" val="167994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312C79-9518-4369-9B15-47A87F22E287}"/>
              </a:ext>
            </a:extLst>
          </p:cNvPr>
          <p:cNvSpPr>
            <a:spLocks noGrp="1"/>
          </p:cNvSpPr>
          <p:nvPr>
            <p:ph type="hdr" sz="quarter"/>
          </p:nvPr>
        </p:nvSpPr>
        <p:spPr>
          <a:xfrm>
            <a:off x="8" y="6"/>
            <a:ext cx="4792309" cy="347259"/>
          </a:xfrm>
          <a:prstGeom prst="rect">
            <a:avLst/>
          </a:prstGeom>
        </p:spPr>
        <p:txBody>
          <a:bodyPr vert="horz" lIns="101685" tIns="50842" rIns="101685" bIns="50842" rtlCol="0"/>
          <a:lstStyle>
            <a:lvl1pPr algn="l" eaLnBrk="1" fontAlgn="auto" hangingPunct="1">
              <a:spcBef>
                <a:spcPts val="0"/>
              </a:spcBef>
              <a:spcAft>
                <a:spcPts val="0"/>
              </a:spcAft>
              <a:defRPr sz="14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F9501FA-DD3F-4571-A8D1-5CDB7FB5F0B3}"/>
              </a:ext>
            </a:extLst>
          </p:cNvPr>
          <p:cNvSpPr>
            <a:spLocks noGrp="1"/>
          </p:cNvSpPr>
          <p:nvPr>
            <p:ph type="dt" idx="1"/>
          </p:nvPr>
        </p:nvSpPr>
        <p:spPr>
          <a:xfrm>
            <a:off x="6266872" y="6"/>
            <a:ext cx="4792309" cy="347259"/>
          </a:xfrm>
          <a:prstGeom prst="rect">
            <a:avLst/>
          </a:prstGeom>
        </p:spPr>
        <p:txBody>
          <a:bodyPr vert="horz" lIns="101685" tIns="50842" rIns="101685" bIns="50842" rtlCol="0"/>
          <a:lstStyle>
            <a:lvl1pPr algn="r" eaLnBrk="1" fontAlgn="auto" hangingPunct="1">
              <a:spcBef>
                <a:spcPts val="0"/>
              </a:spcBef>
              <a:spcAft>
                <a:spcPts val="0"/>
              </a:spcAft>
              <a:defRPr sz="1400">
                <a:latin typeface="+mn-lt"/>
                <a:cs typeface="+mn-cs"/>
              </a:defRPr>
            </a:lvl1pPr>
          </a:lstStyle>
          <a:p>
            <a:pPr>
              <a:defRPr/>
            </a:pPr>
            <a:fld id="{21CFDD38-9AB4-4191-BFA7-EC4D00354BE7}" type="datetimeFigureOut">
              <a:rPr lang="en-US"/>
              <a:pPr>
                <a:defRPr/>
              </a:pPr>
              <a:t>11/12/2018</a:t>
            </a:fld>
            <a:endParaRPr lang="en-US"/>
          </a:p>
        </p:txBody>
      </p:sp>
      <p:sp>
        <p:nvSpPr>
          <p:cNvPr id="4" name="Slide Image Placeholder 3">
            <a:extLst>
              <a:ext uri="{FF2B5EF4-FFF2-40B4-BE49-F238E27FC236}">
                <a16:creationId xmlns:a16="http://schemas.microsoft.com/office/drawing/2014/main" id="{DCC1479A-2676-4437-85E0-756667804315}"/>
              </a:ext>
            </a:extLst>
          </p:cNvPr>
          <p:cNvSpPr>
            <a:spLocks noGrp="1" noRot="1" noChangeAspect="1"/>
          </p:cNvSpPr>
          <p:nvPr>
            <p:ph type="sldImg" idx="2"/>
          </p:nvPr>
        </p:nvSpPr>
        <p:spPr>
          <a:xfrm>
            <a:off x="3454400" y="865188"/>
            <a:ext cx="4152900" cy="2336800"/>
          </a:xfrm>
          <a:prstGeom prst="rect">
            <a:avLst/>
          </a:prstGeom>
          <a:noFill/>
          <a:ln w="12700">
            <a:solidFill>
              <a:prstClr val="black"/>
            </a:solidFill>
          </a:ln>
        </p:spPr>
        <p:txBody>
          <a:bodyPr vert="horz" lIns="101685" tIns="50842" rIns="101685" bIns="50842" rtlCol="0" anchor="ctr"/>
          <a:lstStyle/>
          <a:p>
            <a:pPr lvl="0"/>
            <a:endParaRPr lang="en-US" noProof="0"/>
          </a:p>
        </p:txBody>
      </p:sp>
      <p:sp>
        <p:nvSpPr>
          <p:cNvPr id="5" name="Notes Placeholder 4">
            <a:extLst>
              <a:ext uri="{FF2B5EF4-FFF2-40B4-BE49-F238E27FC236}">
                <a16:creationId xmlns:a16="http://schemas.microsoft.com/office/drawing/2014/main" id="{633E1087-A916-4452-803A-A0326E53F430}"/>
              </a:ext>
            </a:extLst>
          </p:cNvPr>
          <p:cNvSpPr>
            <a:spLocks noGrp="1"/>
          </p:cNvSpPr>
          <p:nvPr>
            <p:ph type="body" sz="quarter" idx="3"/>
          </p:nvPr>
        </p:nvSpPr>
        <p:spPr>
          <a:xfrm>
            <a:off x="1105926" y="3330530"/>
            <a:ext cx="8849865" cy="2725787"/>
          </a:xfrm>
          <a:prstGeom prst="rect">
            <a:avLst/>
          </a:prstGeom>
        </p:spPr>
        <p:txBody>
          <a:bodyPr vert="horz" lIns="101685" tIns="50842" rIns="101685" bIns="508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4031D9-581B-4B36-8B45-AEAD10432BC6}"/>
              </a:ext>
            </a:extLst>
          </p:cNvPr>
          <p:cNvSpPr>
            <a:spLocks noGrp="1"/>
          </p:cNvSpPr>
          <p:nvPr>
            <p:ph type="ftr" sz="quarter" idx="4"/>
          </p:nvPr>
        </p:nvSpPr>
        <p:spPr>
          <a:xfrm>
            <a:off x="8" y="6574246"/>
            <a:ext cx="4792309" cy="347259"/>
          </a:xfrm>
          <a:prstGeom prst="rect">
            <a:avLst/>
          </a:prstGeom>
        </p:spPr>
        <p:txBody>
          <a:bodyPr vert="horz" lIns="101685" tIns="50842" rIns="101685" bIns="50842" rtlCol="0" anchor="b"/>
          <a:lstStyle>
            <a:lvl1pPr algn="l" eaLnBrk="1" fontAlgn="auto" hangingPunct="1">
              <a:spcBef>
                <a:spcPts val="0"/>
              </a:spcBef>
              <a:spcAft>
                <a:spcPts val="0"/>
              </a:spcAft>
              <a:defRPr sz="14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23DF765-64AA-41FE-86E7-6E174E733C54}"/>
              </a:ext>
            </a:extLst>
          </p:cNvPr>
          <p:cNvSpPr>
            <a:spLocks noGrp="1"/>
          </p:cNvSpPr>
          <p:nvPr>
            <p:ph type="sldNum" sz="quarter" idx="5"/>
          </p:nvPr>
        </p:nvSpPr>
        <p:spPr>
          <a:xfrm>
            <a:off x="6266872" y="6574246"/>
            <a:ext cx="4792309" cy="347259"/>
          </a:xfrm>
          <a:prstGeom prst="rect">
            <a:avLst/>
          </a:prstGeom>
        </p:spPr>
        <p:txBody>
          <a:bodyPr vert="horz" wrap="square" lIns="101685" tIns="50842" rIns="101685" bIns="50842" numCol="1" anchor="b"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5B4FB533-B785-4FCA-A1F8-F4CEECD62A5A}" type="slidenum">
              <a:rPr lang="en-US" altLang="id-ID"/>
              <a:pPr>
                <a:defRPr/>
              </a:pPr>
              <a:t>‹#›</a:t>
            </a:fld>
            <a:endParaRPr lang="en-US" altLang="id-ID"/>
          </a:p>
        </p:txBody>
      </p:sp>
    </p:spTree>
    <p:extLst>
      <p:ext uri="{BB962C8B-B14F-4D97-AF65-F5344CB8AC3E}">
        <p14:creationId xmlns:p14="http://schemas.microsoft.com/office/powerpoint/2010/main" val="4086942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91503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250785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dirty="0"/>
          </a:p>
        </p:txBody>
      </p:sp>
    </p:spTree>
    <p:extLst>
      <p:ext uri="{BB962C8B-B14F-4D97-AF65-F5344CB8AC3E}">
        <p14:creationId xmlns:p14="http://schemas.microsoft.com/office/powerpoint/2010/main" val="277912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39628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33076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dirty="0"/>
          </a:p>
        </p:txBody>
      </p:sp>
    </p:spTree>
    <p:extLst>
      <p:ext uri="{BB962C8B-B14F-4D97-AF65-F5344CB8AC3E}">
        <p14:creationId xmlns:p14="http://schemas.microsoft.com/office/powerpoint/2010/main" val="359409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dirty="0"/>
          </a:p>
        </p:txBody>
      </p:sp>
    </p:spTree>
    <p:extLst>
      <p:ext uri="{BB962C8B-B14F-4D97-AF65-F5344CB8AC3E}">
        <p14:creationId xmlns:p14="http://schemas.microsoft.com/office/powerpoint/2010/main" val="94102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17039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88814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88185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59612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33313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64943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51990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4400" y="865188"/>
            <a:ext cx="4152900" cy="2336800"/>
          </a:xfrm>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85673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E957-F774-4BE9-9344-4F71145645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A2063-C6D0-45E1-B53C-FCD430B4BC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1E562-88F2-4675-BA15-E2D953188662}"/>
              </a:ext>
            </a:extLst>
          </p:cNvPr>
          <p:cNvSpPr>
            <a:spLocks noGrp="1"/>
          </p:cNvSpPr>
          <p:nvPr>
            <p:ph type="dt" sz="half" idx="10"/>
          </p:nvPr>
        </p:nvSpPr>
        <p:spPr/>
        <p:txBody>
          <a:bodyPr/>
          <a:lstStyle/>
          <a:p>
            <a:pPr>
              <a:defRPr/>
            </a:pPr>
            <a:fld id="{8CD2BCF1-1DD0-4FFB-8F5B-B8FC6A985D10}" type="datetime1">
              <a:rPr lang="en-US" smtClean="0">
                <a:solidFill>
                  <a:srgbClr val="F0A22E">
                    <a:shade val="75000"/>
                  </a:srgbClr>
                </a:solidFill>
              </a:rPr>
              <a:pPr>
                <a:defRPr/>
              </a:pPr>
              <a:t>11/12/2018</a:t>
            </a:fld>
            <a:endParaRPr lang="en-US">
              <a:solidFill>
                <a:srgbClr val="F0A22E">
                  <a:shade val="75000"/>
                </a:srgbClr>
              </a:solidFill>
            </a:endParaRPr>
          </a:p>
        </p:txBody>
      </p:sp>
      <p:sp>
        <p:nvSpPr>
          <p:cNvPr id="5" name="Footer Placeholder 4">
            <a:extLst>
              <a:ext uri="{FF2B5EF4-FFF2-40B4-BE49-F238E27FC236}">
                <a16:creationId xmlns:a16="http://schemas.microsoft.com/office/drawing/2014/main" id="{528AF514-6D81-4C3B-8650-9DAF71AA858E}"/>
              </a:ext>
            </a:extLst>
          </p:cNvPr>
          <p:cNvSpPr>
            <a:spLocks noGrp="1"/>
          </p:cNvSpPr>
          <p:nvPr>
            <p:ph type="ftr" sz="quarter" idx="11"/>
          </p:nvPr>
        </p:nvSpPr>
        <p:spPr/>
        <p:txBody>
          <a:bodyPr/>
          <a:lstStyle/>
          <a:p>
            <a:pPr>
              <a:defRPr/>
            </a:pPr>
            <a:endParaRPr lang="en-US">
              <a:solidFill>
                <a:srgbClr val="F0A22E">
                  <a:shade val="75000"/>
                </a:srgbClr>
              </a:solidFill>
            </a:endParaRPr>
          </a:p>
        </p:txBody>
      </p:sp>
      <p:sp>
        <p:nvSpPr>
          <p:cNvPr id="6" name="Slide Number Placeholder 5">
            <a:extLst>
              <a:ext uri="{FF2B5EF4-FFF2-40B4-BE49-F238E27FC236}">
                <a16:creationId xmlns:a16="http://schemas.microsoft.com/office/drawing/2014/main" id="{69E7FAD5-7D5D-4394-97D1-51A4FEA973B9}"/>
              </a:ext>
            </a:extLst>
          </p:cNvPr>
          <p:cNvSpPr>
            <a:spLocks noGrp="1"/>
          </p:cNvSpPr>
          <p:nvPr>
            <p:ph type="sldNum" sz="quarter" idx="12"/>
          </p:nvPr>
        </p:nvSpPr>
        <p:spPr/>
        <p:txBody>
          <a:bodyPr/>
          <a:lstStyle/>
          <a:p>
            <a:pPr>
              <a:defRPr/>
            </a:pPr>
            <a:fld id="{AE14A853-F580-4FF1-84D8-B5E9DAB102BF}" type="slidenum">
              <a:rPr lang="en-US" altLang="en-US" smtClean="0"/>
              <a:pPr>
                <a:defRPr/>
              </a:pPr>
              <a:t>‹#›</a:t>
            </a:fld>
            <a:endParaRPr lang="en-US" altLang="en-US"/>
          </a:p>
        </p:txBody>
      </p:sp>
    </p:spTree>
    <p:extLst>
      <p:ext uri="{BB962C8B-B14F-4D97-AF65-F5344CB8AC3E}">
        <p14:creationId xmlns:p14="http://schemas.microsoft.com/office/powerpoint/2010/main" val="384059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114B-9C9D-48BF-8D4C-0482CB525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956982-BB33-49F8-B939-BD7CEBA110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A73D-C5BA-4999-B22E-10F9BA830760}"/>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FA64EA7D-3101-427F-8106-F358DA0DD22D}"/>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id="{98F1BAFE-2BA9-4282-9FCF-4BA4B38D7B7E}"/>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27683641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B8F1-F7F1-4D83-AAB1-EC5E1BC1E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915C2-CD81-405B-A5E1-57AA0E9C3A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04662-5B36-4D97-AD6E-0A154385FF2E}"/>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6195CE25-4284-478E-8EE8-62CABBEB6479}"/>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id="{970C6F1A-4C7D-4E50-AE30-17C1C236F966}"/>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30124231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Judul">
    <p:spTree>
      <p:nvGrpSpPr>
        <p:cNvPr id="1" name=""/>
        <p:cNvGrpSpPr/>
        <p:nvPr/>
      </p:nvGrpSpPr>
      <p:grpSpPr>
        <a:xfrm>
          <a:off x="0" y="0"/>
          <a:ext cx="0" cy="0"/>
          <a:chOff x="0" y="0"/>
          <a:chExt cx="0" cy="0"/>
        </a:xfrm>
      </p:grpSpPr>
      <p:pic>
        <p:nvPicPr>
          <p:cNvPr id="4" name="Content Placeholder 4"/>
          <p:cNvPicPr>
            <a:picLocks noChangeAspect="1" noChangeArrowheads="1"/>
          </p:cNvPicPr>
          <p:nvPr userDrawn="1"/>
        </p:nvPicPr>
        <p:blipFill>
          <a:blip r:embed="rId2" cstate="print"/>
          <a:srcRect/>
          <a:stretch>
            <a:fillRect/>
          </a:stretch>
        </p:blipFill>
        <p:spPr bwMode="auto">
          <a:xfrm>
            <a:off x="-3171" y="-3175"/>
            <a:ext cx="12195175" cy="6961188"/>
          </a:xfrm>
          <a:prstGeom prst="rect">
            <a:avLst/>
          </a:prstGeom>
          <a:noFill/>
          <a:ln w="9525">
            <a:noFill/>
            <a:miter lim="800000"/>
            <a:headEnd/>
            <a:tailEnd/>
          </a:ln>
        </p:spPr>
      </p:pic>
      <p:pic>
        <p:nvPicPr>
          <p:cNvPr id="5" name="Picture 4" descr="logo-ddn">
            <a:extLst/>
          </p:cNvPr>
          <p:cNvPicPr>
            <a:picLocks noChangeAspect="1" noChangeArrowheads="1"/>
          </p:cNvPicPr>
          <p:nvPr userDrawn="1"/>
        </p:nvPicPr>
        <p:blipFill>
          <a:blip r:embed="rId3" cstate="print">
            <a:extLst/>
          </a:blip>
          <a:srcRect/>
          <a:stretch>
            <a:fillRect/>
          </a:stretch>
        </p:blipFill>
        <p:spPr bwMode="auto">
          <a:xfrm>
            <a:off x="5754133" y="295425"/>
            <a:ext cx="805695" cy="986384"/>
          </a:xfrm>
          <a:prstGeom prst="rect">
            <a:avLst/>
          </a:prstGeom>
          <a:noFill/>
          <a:ln w="9525">
            <a:noFill/>
            <a:miter lim="800000"/>
            <a:headEnd/>
            <a:tailEnd/>
          </a:ln>
          <a:effectLst>
            <a:glow rad="101600">
              <a:schemeClr val="bg1">
                <a:alpha val="10000"/>
              </a:schemeClr>
            </a:glow>
            <a:outerShdw blurRad="355600" dir="1740000" sx="124000" sy="124000" algn="ctr" rotWithShape="0">
              <a:schemeClr val="bg1"/>
            </a:outerShdw>
            <a:reflection endPos="0" dir="5400000" sy="-100000" algn="bl" rotWithShape="0"/>
            <a:softEdge rad="12700"/>
          </a:effectLst>
        </p:spPr>
      </p:pic>
      <p:pic>
        <p:nvPicPr>
          <p:cNvPr id="6" name="Picture 8"/>
          <p:cNvPicPr>
            <a:picLocks noChangeAspect="1"/>
          </p:cNvPicPr>
          <p:nvPr userDrawn="1"/>
        </p:nvPicPr>
        <p:blipFill>
          <a:blip r:embed="rId4" cstate="print"/>
          <a:srcRect l="3030" r="8711"/>
          <a:stretch>
            <a:fillRect/>
          </a:stretch>
        </p:blipFill>
        <p:spPr bwMode="auto">
          <a:xfrm>
            <a:off x="3484566" y="3938590"/>
            <a:ext cx="5302251" cy="1949450"/>
          </a:xfrm>
          <a:prstGeom prst="rect">
            <a:avLst/>
          </a:prstGeom>
          <a:noFill/>
          <a:ln w="9525">
            <a:noFill/>
            <a:miter lim="800000"/>
            <a:headEnd/>
            <a:tailEnd/>
          </a:ln>
        </p:spPr>
      </p:pic>
      <p:sp>
        <p:nvSpPr>
          <p:cNvPr id="3" name="Subjudul 2"/>
          <p:cNvSpPr>
            <a:spLocks noGrp="1"/>
          </p:cNvSpPr>
          <p:nvPr>
            <p:ph type="subTitle" idx="1"/>
          </p:nvPr>
        </p:nvSpPr>
        <p:spPr>
          <a:xfrm>
            <a:off x="838206" y="5110617"/>
            <a:ext cx="6705599" cy="1137793"/>
          </a:xfrm>
        </p:spPr>
        <p:txBody>
          <a:bodyPr>
            <a:normAutofit/>
          </a:bodyPr>
          <a:lstStyle>
            <a:lvl1pPr marL="0" indent="0" algn="l" latinLnBrk="0">
              <a:lnSpc>
                <a:spcPct val="150000"/>
              </a:lnSpc>
              <a:spcBef>
                <a:spcPts val="450"/>
              </a:spcBef>
              <a:buNone/>
              <a:defRPr lang="id-ID" sz="2100">
                <a:solidFill>
                  <a:srgbClr val="D24726"/>
                </a:solidFill>
                <a:latin typeface="+mj-lt"/>
              </a:defRPr>
            </a:lvl1pPr>
            <a:lvl2pPr marL="342938" indent="0" algn="ctr" latinLnBrk="0">
              <a:buNone/>
              <a:defRPr lang="id-ID" sz="1500"/>
            </a:lvl2pPr>
            <a:lvl3pPr marL="685873" indent="0" algn="ctr" latinLnBrk="0">
              <a:buNone/>
              <a:defRPr lang="id-ID" sz="1350"/>
            </a:lvl3pPr>
            <a:lvl4pPr marL="1028810" indent="0" algn="ctr" latinLnBrk="0">
              <a:buNone/>
              <a:defRPr lang="id-ID" sz="1201"/>
            </a:lvl4pPr>
            <a:lvl5pPr marL="1371746" indent="0" algn="ctr" latinLnBrk="0">
              <a:buNone/>
              <a:defRPr lang="id-ID" sz="1201"/>
            </a:lvl5pPr>
            <a:lvl6pPr marL="1714684" indent="0" algn="ctr" latinLnBrk="0">
              <a:buNone/>
              <a:defRPr lang="id-ID" sz="1201"/>
            </a:lvl6pPr>
            <a:lvl7pPr marL="2057621" indent="0" algn="ctr" latinLnBrk="0">
              <a:buNone/>
              <a:defRPr lang="id-ID" sz="1201"/>
            </a:lvl7pPr>
            <a:lvl8pPr marL="2400556" indent="0" algn="ctr" latinLnBrk="0">
              <a:buNone/>
              <a:defRPr lang="id-ID" sz="1201"/>
            </a:lvl8pPr>
            <a:lvl9pPr marL="2743494" indent="0" algn="ctr" latinLnBrk="0">
              <a:buNone/>
              <a:defRPr lang="id-ID" sz="1201"/>
            </a:lvl9pPr>
          </a:lstStyle>
          <a:p>
            <a:r>
              <a:rPr lang="id-ID"/>
              <a:t>Klik untuk mengedit gaya subjudul Master</a:t>
            </a:r>
          </a:p>
        </p:txBody>
      </p:sp>
      <p:sp>
        <p:nvSpPr>
          <p:cNvPr id="7" name="Tempat Penampung Tanggal 3">
            <a:extLst/>
          </p:cNvPr>
          <p:cNvSpPr>
            <a:spLocks noGrp="1"/>
          </p:cNvSpPr>
          <p:nvPr>
            <p:ph type="dt" sz="half" idx="10"/>
          </p:nvPr>
        </p:nvSpPr>
        <p:spPr/>
        <p:txBody>
          <a:bodyPr/>
          <a:lstStyle>
            <a:lvl1pPr>
              <a:defRPr/>
            </a:lvl1pPr>
          </a:lstStyle>
          <a:p>
            <a:pPr defTabSz="685873">
              <a:defRPr/>
            </a:pPr>
            <a:fld id="{52F4EB62-CC6B-4DCB-9994-4B171FEF6A29}"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8" name="Tempat Penampung Footer 4">
            <a:extLst/>
          </p:cNvPr>
          <p:cNvSpPr>
            <a:spLocks noGrp="1"/>
          </p:cNvSpPr>
          <p:nvPr>
            <p:ph type="ftr" sz="quarter" idx="11"/>
          </p:nvPr>
        </p:nvSpPr>
        <p:spPr/>
        <p:txBody>
          <a:bodyPr/>
          <a:lstStyle>
            <a:lvl1pPr>
              <a:defRPr/>
            </a:lvl1pPr>
          </a:lstStyle>
          <a:p>
            <a:pPr defTabSz="685873">
              <a:defRPr/>
            </a:pPr>
            <a:endParaRPr lang="id-ID">
              <a:solidFill>
                <a:prstClr val="black">
                  <a:tint val="75000"/>
                </a:prstClr>
              </a:solidFill>
            </a:endParaRPr>
          </a:p>
        </p:txBody>
      </p:sp>
      <p:sp>
        <p:nvSpPr>
          <p:cNvPr id="9" name="Tempat Penampung Nomor Slide 5">
            <a:extLst/>
          </p:cNvPr>
          <p:cNvSpPr>
            <a:spLocks noGrp="1"/>
          </p:cNvSpPr>
          <p:nvPr>
            <p:ph type="sldNum" sz="quarter" idx="12"/>
          </p:nvPr>
        </p:nvSpPr>
        <p:spPr/>
        <p:txBody>
          <a:bodyPr/>
          <a:lstStyle>
            <a:lvl1pPr>
              <a:defRPr/>
            </a:lvl1pPr>
          </a:lstStyle>
          <a:p>
            <a:pPr defTabSz="685873"/>
            <a:fld id="{B0362CBD-FB7D-426A-911D-E4255802F9EC}" type="slidenum">
              <a:rPr lang="id-ID" altLang="en-US" smtClean="0"/>
              <a:pPr defTabSz="685873"/>
              <a:t>‹#›</a:t>
            </a:fld>
            <a:endParaRPr lang="id-ID" altLang="en-US"/>
          </a:p>
        </p:txBody>
      </p:sp>
    </p:spTree>
    <p:extLst>
      <p:ext uri="{BB962C8B-B14F-4D97-AF65-F5344CB8AC3E}">
        <p14:creationId xmlns:p14="http://schemas.microsoft.com/office/powerpoint/2010/main" val="47418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35181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1285-EBAC-4121-B690-0A550D6DF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FDAD3-7E00-49B3-89ED-EC9C97C78D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01B12-7758-4F4C-9261-C2494D4D70C9}"/>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7EFD258B-F46A-496F-B4B9-45033DF0C14A}"/>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id="{D425A2B8-D9A6-4042-82A0-ABBD18D20651}"/>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584889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F15A-0564-4329-B758-5FD0FE185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D44E1-018A-4A16-9D17-112AA9370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BCAE05-E9D0-401A-8DAF-E4A5F726140A}"/>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F1CB9214-D96C-4A88-852D-FCB08EFEAA3E}"/>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id="{48B59195-8865-427C-B7AD-3BA22E32E2F1}"/>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188683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E6DA-D89D-41F7-98D9-84E86C3CB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9E779-C9E6-4B8E-BDF4-3B27AF8F58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8972A4-43F1-4282-B617-415EC55AA1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D5AD8-3E31-4DD0-BE66-130F9E01E255}"/>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2F5243B2-A03D-4CE6-8A1A-11D98E5E4C48}"/>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id="{99BF5DF1-E147-4DBA-BB64-6307EF69AACD}"/>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4371296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3AA2-5812-4EFD-98FB-181424161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3BABAC-1A1B-4E54-A6B3-E4FF7DF54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9E62BB-D3CF-4058-B0E3-4C9FCFC51F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AD52D-B7D3-4B7A-907C-60DF08596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4717AB-6057-47CE-AEE7-8B3AC913E7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00FF3C-D265-49B8-8E73-7C1959BE836A}"/>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8" name="Footer Placeholder 7">
            <a:extLst>
              <a:ext uri="{FF2B5EF4-FFF2-40B4-BE49-F238E27FC236}">
                <a16:creationId xmlns:a16="http://schemas.microsoft.com/office/drawing/2014/main" id="{0B1ED8AF-8316-42F8-9387-26CC1E94A2A6}"/>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9" name="Slide Number Placeholder 8">
            <a:extLst>
              <a:ext uri="{FF2B5EF4-FFF2-40B4-BE49-F238E27FC236}">
                <a16:creationId xmlns:a16="http://schemas.microsoft.com/office/drawing/2014/main" id="{D6B0E318-C429-432E-B24D-254AED6C30CD}"/>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20397451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CB21-4231-4F97-AA7F-1B9506930E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39195-11E2-4743-BBF4-FB1CE0C4EC81}"/>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4" name="Footer Placeholder 3">
            <a:extLst>
              <a:ext uri="{FF2B5EF4-FFF2-40B4-BE49-F238E27FC236}">
                <a16:creationId xmlns:a16="http://schemas.microsoft.com/office/drawing/2014/main" id="{5EC80421-9EE9-428B-8541-7C117385AE39}"/>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5" name="Slide Number Placeholder 4">
            <a:extLst>
              <a:ext uri="{FF2B5EF4-FFF2-40B4-BE49-F238E27FC236}">
                <a16:creationId xmlns:a16="http://schemas.microsoft.com/office/drawing/2014/main" id="{E2AFAE2B-D429-4E5A-AE69-34257FAF29B6}"/>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506830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6A90-500D-4689-9617-6DE7C454C654}"/>
              </a:ext>
            </a:extLst>
          </p:cNvPr>
          <p:cNvSpPr>
            <a:spLocks noGrp="1"/>
          </p:cNvSpPr>
          <p:nvPr>
            <p:ph type="dt" sz="half" idx="10"/>
          </p:nvPr>
        </p:nvSpPr>
        <p:spPr/>
        <p:txBody>
          <a:bodyPr/>
          <a:lstStyle/>
          <a:p>
            <a:pPr>
              <a:defRPr/>
            </a:pPr>
            <a:fld id="{92F7B434-70EC-4275-9B7C-8AB9E4880D62}" type="datetimeFigureOut">
              <a:rPr lang="en-US" smtClean="0"/>
              <a:pPr>
                <a:defRPr/>
              </a:pPr>
              <a:t>11/12/2018</a:t>
            </a:fld>
            <a:endParaRPr lang="en-US"/>
          </a:p>
        </p:txBody>
      </p:sp>
      <p:sp>
        <p:nvSpPr>
          <p:cNvPr id="3" name="Footer Placeholder 2">
            <a:extLst>
              <a:ext uri="{FF2B5EF4-FFF2-40B4-BE49-F238E27FC236}">
                <a16:creationId xmlns:a16="http://schemas.microsoft.com/office/drawing/2014/main" id="{3DDE797D-34CC-4902-84B6-F56D0255845B}"/>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6454D44F-14C3-45B7-9C10-BBB003F0E985}"/>
              </a:ext>
            </a:extLst>
          </p:cNvPr>
          <p:cNvSpPr>
            <a:spLocks noGrp="1"/>
          </p:cNvSpPr>
          <p:nvPr>
            <p:ph type="sldNum" sz="quarter" idx="12"/>
          </p:nvPr>
        </p:nvSpPr>
        <p:spPr/>
        <p:txBody>
          <a:bodyPr/>
          <a:lstStyle/>
          <a:p>
            <a:fld id="{D4676B08-D271-4246-B30B-C971C2106789}" type="slidenum">
              <a:rPr lang="id-ID" altLang="id-ID" smtClean="0"/>
              <a:pPr/>
              <a:t>‹#›</a:t>
            </a:fld>
            <a:endParaRPr lang="id-ID" altLang="id-ID"/>
          </a:p>
        </p:txBody>
      </p:sp>
    </p:spTree>
    <p:extLst>
      <p:ext uri="{BB962C8B-B14F-4D97-AF65-F5344CB8AC3E}">
        <p14:creationId xmlns:p14="http://schemas.microsoft.com/office/powerpoint/2010/main" val="2739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2552-53EF-44D2-AE21-5A1AC1CDA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3546F-1410-4091-A9CA-1BA757924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FF3C7-DFD6-4DA5-92DC-B4BC9E375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422668-6799-4404-B078-64ABEF47B015}"/>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907C4580-EAA6-4BC2-A357-6E53DE4986BD}"/>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id="{F0D71104-6BDC-4446-ADBB-8BF66E85236F}"/>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25913378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7665-A127-4039-91FC-D8EDB84BE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44AF1-ABB0-4FDE-A270-B9341E68A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0CCB18-A553-40D2-8A0E-9EB79DC70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54B1C-013F-4AFC-A100-70F44AE7B9B1}"/>
              </a:ext>
            </a:extLst>
          </p:cNvPr>
          <p:cNvSpPr>
            <a:spLocks noGrp="1"/>
          </p:cNvSpPr>
          <p:nvPr>
            <p:ph type="dt" sz="half" idx="10"/>
          </p:nvPr>
        </p:nvSpPr>
        <p:spPr/>
        <p:txBody>
          <a:body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9DA6C012-E413-4C62-8496-E0A73DDE23DE}"/>
              </a:ext>
            </a:extLst>
          </p:cNvPr>
          <p:cNvSpPr>
            <a:spLocks noGrp="1"/>
          </p:cNvSpPr>
          <p:nvPr>
            <p:ph type="ftr" sz="quarter" idx="11"/>
          </p:nvPr>
        </p:nvSpPr>
        <p:spPr/>
        <p:txBody>
          <a:bodyPr/>
          <a:lstStyle/>
          <a:p>
            <a:pPr defTabSz="685873">
              <a:defRPr/>
            </a:pPr>
            <a:endParaRPr lang="id-ID">
              <a:solidFill>
                <a:prstClr val="black">
                  <a:tint val="75000"/>
                </a:prstClr>
              </a:solidFill>
            </a:endParaRPr>
          </a:p>
        </p:txBody>
      </p:sp>
      <p:sp>
        <p:nvSpPr>
          <p:cNvPr id="7" name="Slide Number Placeholder 6">
            <a:extLst>
              <a:ext uri="{FF2B5EF4-FFF2-40B4-BE49-F238E27FC236}">
                <a16:creationId xmlns:a16="http://schemas.microsoft.com/office/drawing/2014/main" id="{C53F3515-6D21-42D4-AFAC-2E9F0171E833}"/>
              </a:ext>
            </a:extLst>
          </p:cNvPr>
          <p:cNvSpPr>
            <a:spLocks noGrp="1"/>
          </p:cNvSpPr>
          <p:nvPr>
            <p:ph type="sldNum" sz="quarter" idx="12"/>
          </p:nvPr>
        </p:nvSpPr>
        <p:spPr/>
        <p:txBody>
          <a:body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17045000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7979A-DC94-461A-A742-4E9D16D98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6DFE-4DD2-48B3-A7EA-DBF3C425F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CE773-00AB-4AE0-923C-FE248D543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73">
              <a:defRPr/>
            </a:pPr>
            <a:fld id="{004387AF-EBE1-46DD-936C-77A15E7082BC}" type="datetime1">
              <a:rPr lang="en-ID" smtClean="0">
                <a:solidFill>
                  <a:prstClr val="black">
                    <a:tint val="75000"/>
                  </a:prstClr>
                </a:solidFill>
              </a:rPr>
              <a:pPr defTabSz="685873">
                <a:defRPr/>
              </a:pPr>
              <a:t>12/11/2018</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B4B3A62C-AE08-4BA0-A0F9-CB2E4BF96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73">
              <a:defRPr/>
            </a:pPr>
            <a:endParaRPr lang="id-ID">
              <a:solidFill>
                <a:prstClr val="black">
                  <a:tint val="75000"/>
                </a:prstClr>
              </a:solidFill>
            </a:endParaRPr>
          </a:p>
        </p:txBody>
      </p:sp>
      <p:sp>
        <p:nvSpPr>
          <p:cNvPr id="6" name="Slide Number Placeholder 5">
            <a:extLst>
              <a:ext uri="{FF2B5EF4-FFF2-40B4-BE49-F238E27FC236}">
                <a16:creationId xmlns:a16="http://schemas.microsoft.com/office/drawing/2014/main" id="{6A8B3701-10E0-4099-87F6-0945E3849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73"/>
            <a:fld id="{2D874C5E-35EF-4033-9997-0350DD4D4B3F}" type="slidenum">
              <a:rPr lang="id-ID" altLang="en-US" smtClean="0"/>
              <a:pPr defTabSz="685873"/>
              <a:t>‹#›</a:t>
            </a:fld>
            <a:endParaRPr lang="id-ID" altLang="en-US"/>
          </a:p>
        </p:txBody>
      </p:sp>
    </p:spTree>
    <p:extLst>
      <p:ext uri="{BB962C8B-B14F-4D97-AF65-F5344CB8AC3E}">
        <p14:creationId xmlns:p14="http://schemas.microsoft.com/office/powerpoint/2010/main" val="274846699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24" r:id="rId12"/>
    <p:sldLayoutId id="214748383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9.pn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9.png"/><Relationship Id="rId7"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9.png"/><Relationship Id="rId7"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10" Type="http://schemas.openxmlformats.org/officeDocument/2006/relationships/chart" Target="../charts/chart1.xml"/><Relationship Id="rId4" Type="http://schemas.openxmlformats.org/officeDocument/2006/relationships/image" Target="../media/image19.pn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9.pn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10" Type="http://schemas.openxmlformats.org/officeDocument/2006/relationships/chart" Target="../charts/chart2.xml"/><Relationship Id="rId4" Type="http://schemas.openxmlformats.org/officeDocument/2006/relationships/image" Target="../media/image19.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9.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descr="http://gambardanfoto.com/wp-content/uploads/2013/11/gambar-garuda-522x555.jpg"/>
          <p:cNvSpPr>
            <a:spLocks noChangeAspect="1" noChangeArrowheads="1"/>
          </p:cNvSpPr>
          <p:nvPr/>
        </p:nvSpPr>
        <p:spPr bwMode="auto">
          <a:xfrm>
            <a:off x="2333632" y="130175"/>
            <a:ext cx="2587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defTabSz="457248">
              <a:spcBef>
                <a:spcPct val="0"/>
              </a:spcBef>
              <a:buClrTx/>
              <a:buSzTx/>
              <a:buNone/>
            </a:pPr>
            <a:endParaRPr lang="en-US" altLang="en-US" sz="1800">
              <a:solidFill>
                <a:srgbClr val="000000"/>
              </a:solidFill>
              <a:latin typeface="Arial" panose="020B0604020202020204" pitchFamily="34" charset="0"/>
            </a:endParaRPr>
          </a:p>
        </p:txBody>
      </p:sp>
      <p:sp>
        <p:nvSpPr>
          <p:cNvPr id="23" name="Rectangle 7">
            <a:extLst>
              <a:ext uri="{FF2B5EF4-FFF2-40B4-BE49-F238E27FC236}">
                <a16:creationId xmlns:a16="http://schemas.microsoft.com/office/drawing/2014/main" id="{93D09C21-1D14-4685-9C5B-28D13361DFC0}"/>
              </a:ext>
            </a:extLst>
          </p:cNvPr>
          <p:cNvSpPr>
            <a:spLocks noChangeArrowheads="1"/>
          </p:cNvSpPr>
          <p:nvPr/>
        </p:nvSpPr>
        <p:spPr bwMode="auto">
          <a:xfrm>
            <a:off x="6764154" y="1053452"/>
            <a:ext cx="5556183" cy="1569660"/>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defRPr/>
            </a:pPr>
            <a:r>
              <a:rPr lang="en-US" sz="2400" b="1" dirty="0"/>
              <a:t>RAPAT PENGELOLAAN SISTEM INFORMASI MANAJEMEN </a:t>
            </a:r>
          </a:p>
          <a:p>
            <a:pPr algn="ctr">
              <a:lnSpc>
                <a:spcPct val="80000"/>
              </a:lnSpc>
              <a:defRPr/>
            </a:pPr>
            <a:r>
              <a:rPr lang="en-US" sz="2400" b="1" dirty="0"/>
              <a:t>DI LINGKUNGAN DITJEN BINA ADMINISTRASI KEWILAYAHAN </a:t>
            </a:r>
          </a:p>
          <a:p>
            <a:pPr algn="ctr">
              <a:lnSpc>
                <a:spcPct val="80000"/>
              </a:lnSpc>
              <a:defRPr/>
            </a:pPr>
            <a:r>
              <a:rPr lang="en-US" sz="2400" b="1" dirty="0"/>
              <a:t>TAHUN 2018</a:t>
            </a:r>
          </a:p>
        </p:txBody>
      </p:sp>
      <p:grpSp>
        <p:nvGrpSpPr>
          <p:cNvPr id="20" name="Group 19">
            <a:extLst>
              <a:ext uri="{FF2B5EF4-FFF2-40B4-BE49-F238E27FC236}">
                <a16:creationId xmlns:a16="http://schemas.microsoft.com/office/drawing/2014/main" id="{57D686AE-B92C-4A3F-B0E6-0A0823ECE496}"/>
              </a:ext>
            </a:extLst>
          </p:cNvPr>
          <p:cNvGrpSpPr/>
          <p:nvPr/>
        </p:nvGrpSpPr>
        <p:grpSpPr>
          <a:xfrm>
            <a:off x="0" y="0"/>
            <a:ext cx="12192000" cy="6858000"/>
            <a:chOff x="0" y="0"/>
            <a:chExt cx="12192000" cy="6858000"/>
          </a:xfrm>
        </p:grpSpPr>
        <p:pic>
          <p:nvPicPr>
            <p:cNvPr id="3086" name="Picture 14" descr="Image result for cover depan ppt">
              <a:extLst>
                <a:ext uri="{FF2B5EF4-FFF2-40B4-BE49-F238E27FC236}">
                  <a16:creationId xmlns:a16="http://schemas.microsoft.com/office/drawing/2014/main" id="{8313A2C6-2166-4C7F-80C7-F5F076C4D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450164-1E34-474D-B223-DDE52952DEB2}"/>
                </a:ext>
              </a:extLst>
            </p:cNvPr>
            <p:cNvSpPr txBox="1"/>
            <p:nvPr/>
          </p:nvSpPr>
          <p:spPr>
            <a:xfrm>
              <a:off x="182880" y="211756"/>
              <a:ext cx="4831882" cy="5601903"/>
            </a:xfrm>
            <a:prstGeom prst="rect">
              <a:avLst/>
            </a:prstGeom>
            <a:solidFill>
              <a:schemeClr val="bg1"/>
            </a:solidFill>
          </p:spPr>
          <p:txBody>
            <a:bodyPr wrap="square" rtlCol="0">
              <a:spAutoFit/>
            </a:bodyPr>
            <a:lstStyle/>
            <a:p>
              <a:endParaRPr lang="en-US" dirty="0"/>
            </a:p>
          </p:txBody>
        </p:sp>
      </p:grpSp>
      <p:sp>
        <p:nvSpPr>
          <p:cNvPr id="21" name="TextBox 20">
            <a:extLst>
              <a:ext uri="{FF2B5EF4-FFF2-40B4-BE49-F238E27FC236}">
                <a16:creationId xmlns:a16="http://schemas.microsoft.com/office/drawing/2014/main" id="{62BE0983-D46F-4754-982B-0BA2956DB7BF}"/>
              </a:ext>
            </a:extLst>
          </p:cNvPr>
          <p:cNvSpPr txBox="1"/>
          <p:nvPr/>
        </p:nvSpPr>
        <p:spPr>
          <a:xfrm>
            <a:off x="9942897" y="5351646"/>
            <a:ext cx="2040556" cy="1270535"/>
          </a:xfrm>
          <a:prstGeom prst="rect">
            <a:avLst/>
          </a:prstGeom>
          <a:solidFill>
            <a:srgbClr val="F53F46"/>
          </a:solidFill>
          <a:ln>
            <a:noFill/>
          </a:ln>
        </p:spPr>
        <p:txBody>
          <a:bodyPr wrap="square" rtlCol="0">
            <a:spAutoFit/>
          </a:bodyPr>
          <a:lstStyle/>
          <a:p>
            <a:endParaRPr lang="en-US" dirty="0"/>
          </a:p>
        </p:txBody>
      </p:sp>
      <p:sp>
        <p:nvSpPr>
          <p:cNvPr id="32" name="Rectangle 7">
            <a:extLst>
              <a:ext uri="{FF2B5EF4-FFF2-40B4-BE49-F238E27FC236}">
                <a16:creationId xmlns:a16="http://schemas.microsoft.com/office/drawing/2014/main" id="{F17CE873-5A36-4E65-AA9F-94ABC43D4A96}"/>
              </a:ext>
            </a:extLst>
          </p:cNvPr>
          <p:cNvSpPr>
            <a:spLocks noChangeArrowheads="1"/>
          </p:cNvSpPr>
          <p:nvPr/>
        </p:nvSpPr>
        <p:spPr bwMode="auto">
          <a:xfrm>
            <a:off x="72991" y="1802617"/>
            <a:ext cx="6385561" cy="129881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defRPr/>
            </a:pPr>
            <a:r>
              <a:rPr lang="en-US" sz="3200" b="1" dirty="0">
                <a:solidFill>
                  <a:schemeClr val="accent1"/>
                </a:solidFill>
                <a:latin typeface="Rod" panose="02030509050101010101" pitchFamily="49" charset="-79"/>
                <a:cs typeface="Rod" panose="02030509050101010101" pitchFamily="49" charset="-79"/>
              </a:rPr>
              <a:t>“KEBIJAKAN KEMENDAGRI BIDANG ADMINISTRASI KEWILAYAHAN”</a:t>
            </a:r>
            <a:endParaRPr lang="en-US" sz="2400" b="1" dirty="0">
              <a:solidFill>
                <a:srgbClr val="F53F46"/>
              </a:solidFill>
              <a:latin typeface="Rod" panose="02030509050101010101" pitchFamily="49" charset="-79"/>
              <a:cs typeface="Rod" panose="02030509050101010101" pitchFamily="49" charset="-79"/>
            </a:endParaRPr>
          </a:p>
        </p:txBody>
      </p:sp>
      <p:pic>
        <p:nvPicPr>
          <p:cNvPr id="3088" name="Picture 16" descr="Related image">
            <a:extLst>
              <a:ext uri="{FF2B5EF4-FFF2-40B4-BE49-F238E27FC236}">
                <a16:creationId xmlns:a16="http://schemas.microsoft.com/office/drawing/2014/main" id="{3D6DC509-B3CD-42DD-82ED-DEF29A17F7B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319" t="3480" r="26963" b="5222"/>
          <a:stretch/>
        </p:blipFill>
        <p:spPr bwMode="auto">
          <a:xfrm>
            <a:off x="357053" y="130175"/>
            <a:ext cx="1309037" cy="13186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5C8E0FC-C2A7-46BA-9CF9-283D84DA8B5D}"/>
              </a:ext>
            </a:extLst>
          </p:cNvPr>
          <p:cNvSpPr txBox="1"/>
          <p:nvPr/>
        </p:nvSpPr>
        <p:spPr>
          <a:xfrm>
            <a:off x="8576109" y="5861785"/>
            <a:ext cx="3513221" cy="738664"/>
          </a:xfrm>
          <a:prstGeom prst="rect">
            <a:avLst/>
          </a:prstGeom>
          <a:noFill/>
        </p:spPr>
        <p:txBody>
          <a:bodyPr wrap="square" rtlCol="0">
            <a:spAutoFit/>
          </a:bodyPr>
          <a:lstStyle/>
          <a:p>
            <a:pPr algn="ctr"/>
            <a:r>
              <a:rPr lang="en-US" sz="2400" dirty="0">
                <a:solidFill>
                  <a:schemeClr val="bg1"/>
                </a:solidFill>
                <a:latin typeface="AR CHRISTY" panose="02000000000000000000" pitchFamily="2" charset="0"/>
              </a:rPr>
              <a:t>DITJEN </a:t>
            </a:r>
            <a:endParaRPr lang="en-US" sz="1600" dirty="0">
              <a:solidFill>
                <a:schemeClr val="bg1"/>
              </a:solidFill>
              <a:latin typeface="AR CHRISTY" panose="02000000000000000000" pitchFamily="2" charset="0"/>
            </a:endParaRPr>
          </a:p>
          <a:p>
            <a:pPr algn="ctr"/>
            <a:r>
              <a:rPr lang="en-US" dirty="0">
                <a:solidFill>
                  <a:schemeClr val="bg1"/>
                </a:solidFill>
                <a:latin typeface="AR CHRISTY" panose="02000000000000000000" pitchFamily="2" charset="0"/>
              </a:rPr>
              <a:t>BINA ADMINISTRASI KEWILAYAHAN</a:t>
            </a:r>
          </a:p>
        </p:txBody>
      </p:sp>
      <p:sp>
        <p:nvSpPr>
          <p:cNvPr id="39" name="Text Box 29">
            <a:extLst>
              <a:ext uri="{FF2B5EF4-FFF2-40B4-BE49-F238E27FC236}">
                <a16:creationId xmlns:a16="http://schemas.microsoft.com/office/drawing/2014/main" id="{16C7311C-C042-452A-B3A5-13B828F7E699}"/>
              </a:ext>
            </a:extLst>
          </p:cNvPr>
          <p:cNvSpPr txBox="1"/>
          <p:nvPr/>
        </p:nvSpPr>
        <p:spPr>
          <a:xfrm>
            <a:off x="516438" y="6342598"/>
            <a:ext cx="1405890" cy="3790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1200" i="1">
                <a:effectLst/>
                <a:latin typeface="Cambria" panose="02040503050406030204" pitchFamily="18" charset="0"/>
                <a:ea typeface="Calibri" panose="020F0502020204030204" pitchFamily="34" charset="0"/>
                <a:cs typeface="Times New Roman" panose="02020603050405020304" pitchFamily="18" charset="0"/>
              </a:rPr>
              <a:t>@ditjenbinaadwil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descr="Image result for logo instagram">
            <a:extLst>
              <a:ext uri="{FF2B5EF4-FFF2-40B4-BE49-F238E27FC236}">
                <a16:creationId xmlns:a16="http://schemas.microsoft.com/office/drawing/2014/main" id="{D901B780-8178-4845-B683-6E69B9EFDC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43" y="6334978"/>
            <a:ext cx="464820" cy="361950"/>
          </a:xfrm>
          <a:prstGeom prst="rect">
            <a:avLst/>
          </a:prstGeom>
          <a:noFill/>
          <a:ln>
            <a:noFill/>
          </a:ln>
        </p:spPr>
      </p:pic>
      <p:sp>
        <p:nvSpPr>
          <p:cNvPr id="4" name="TextBox 3">
            <a:extLst>
              <a:ext uri="{FF2B5EF4-FFF2-40B4-BE49-F238E27FC236}">
                <a16:creationId xmlns:a16="http://schemas.microsoft.com/office/drawing/2014/main" id="{705EFE63-037F-45D7-A0B0-3164246D2AAB}"/>
              </a:ext>
            </a:extLst>
          </p:cNvPr>
          <p:cNvSpPr txBox="1"/>
          <p:nvPr/>
        </p:nvSpPr>
        <p:spPr>
          <a:xfrm>
            <a:off x="563079" y="4413567"/>
            <a:ext cx="4726004" cy="1785104"/>
          </a:xfrm>
          <a:prstGeom prst="rect">
            <a:avLst/>
          </a:prstGeom>
          <a:noFill/>
        </p:spPr>
        <p:txBody>
          <a:bodyPr wrap="square" rtlCol="0">
            <a:spAutoFit/>
          </a:bodyPr>
          <a:lstStyle/>
          <a:p>
            <a:pPr lvl="0" algn="ctr">
              <a:lnSpc>
                <a:spcPct val="100000"/>
              </a:lnSpc>
              <a:spcBef>
                <a:spcPts val="0"/>
              </a:spcBef>
              <a:spcAft>
                <a:spcPts val="600"/>
              </a:spcAft>
              <a:defRPr/>
            </a:pPr>
            <a:r>
              <a:rPr lang="id-ID" b="1" dirty="0">
                <a:solidFill>
                  <a:schemeClr val="accent4"/>
                </a:solidFill>
                <a:latin typeface="Rod" panose="02030509050101010101" pitchFamily="49" charset="-79"/>
                <a:cs typeface="Rod" panose="02030509050101010101" pitchFamily="49" charset="-79"/>
              </a:rPr>
              <a:t>Disamp</a:t>
            </a:r>
            <a:r>
              <a:rPr lang="en-US" b="1" dirty="0">
                <a:solidFill>
                  <a:schemeClr val="accent4"/>
                </a:solidFill>
                <a:latin typeface="Rod" panose="02030509050101010101" pitchFamily="49" charset="-79"/>
                <a:cs typeface="Rod" panose="02030509050101010101" pitchFamily="49" charset="-79"/>
              </a:rPr>
              <a:t>a</a:t>
            </a:r>
            <a:r>
              <a:rPr lang="id-ID" b="1" dirty="0">
                <a:solidFill>
                  <a:schemeClr val="accent4"/>
                </a:solidFill>
                <a:latin typeface="Rod" panose="02030509050101010101" pitchFamily="49" charset="-79"/>
                <a:cs typeface="Rod" panose="02030509050101010101" pitchFamily="49" charset="-79"/>
              </a:rPr>
              <a:t>ikan Oleh :</a:t>
            </a:r>
            <a:endParaRPr lang="en-US" b="1" dirty="0">
              <a:solidFill>
                <a:schemeClr val="accent4"/>
              </a:solidFill>
              <a:latin typeface="Rod" panose="02030509050101010101" pitchFamily="49" charset="-79"/>
              <a:cs typeface="Rod" panose="02030509050101010101" pitchFamily="49" charset="-79"/>
            </a:endParaRPr>
          </a:p>
          <a:p>
            <a:pPr lvl="0" algn="ctr">
              <a:lnSpc>
                <a:spcPct val="100000"/>
              </a:lnSpc>
              <a:spcBef>
                <a:spcPts val="0"/>
              </a:spcBef>
              <a:spcAft>
                <a:spcPts val="600"/>
              </a:spcAft>
              <a:defRPr/>
            </a:pPr>
            <a:r>
              <a:rPr lang="en-US" sz="2800" b="1" dirty="0">
                <a:solidFill>
                  <a:srgbClr val="002060"/>
                </a:solidFill>
                <a:latin typeface="Rod" panose="02030509050101010101" pitchFamily="49" charset="-79"/>
                <a:cs typeface="Rod" panose="02030509050101010101" pitchFamily="49" charset="-79"/>
              </a:rPr>
              <a:t>EKO SUBOWO</a:t>
            </a:r>
          </a:p>
          <a:p>
            <a:pPr lvl="0" algn="ctr">
              <a:lnSpc>
                <a:spcPct val="100000"/>
              </a:lnSpc>
              <a:spcBef>
                <a:spcPts val="0"/>
              </a:spcBef>
              <a:defRPr/>
            </a:pPr>
            <a:r>
              <a:rPr lang="en-US" b="1" i="1" dirty="0" err="1">
                <a:solidFill>
                  <a:srgbClr val="002060"/>
                </a:solidFill>
                <a:latin typeface="Rod" panose="02030509050101010101" pitchFamily="49" charset="-79"/>
                <a:cs typeface="Rod" panose="02030509050101010101" pitchFamily="49" charset="-79"/>
              </a:rPr>
              <a:t>Direktur</a:t>
            </a:r>
            <a:r>
              <a:rPr lang="en-US" b="1" i="1" dirty="0">
                <a:solidFill>
                  <a:srgbClr val="002060"/>
                </a:solidFill>
                <a:latin typeface="Rod" panose="02030509050101010101" pitchFamily="49" charset="-79"/>
                <a:cs typeface="Rod" panose="02030509050101010101" pitchFamily="49" charset="-79"/>
              </a:rPr>
              <a:t> </a:t>
            </a:r>
            <a:r>
              <a:rPr lang="en-US" b="1" i="1" dirty="0" err="1">
                <a:solidFill>
                  <a:srgbClr val="002060"/>
                </a:solidFill>
                <a:latin typeface="Rod" panose="02030509050101010101" pitchFamily="49" charset="-79"/>
                <a:cs typeface="Rod" panose="02030509050101010101" pitchFamily="49" charset="-79"/>
              </a:rPr>
              <a:t>Jenderal</a:t>
            </a:r>
            <a:r>
              <a:rPr lang="en-US" b="1" i="1" dirty="0">
                <a:solidFill>
                  <a:srgbClr val="002060"/>
                </a:solidFill>
                <a:latin typeface="Rod" panose="02030509050101010101" pitchFamily="49" charset="-79"/>
                <a:cs typeface="Rod" panose="02030509050101010101" pitchFamily="49" charset="-79"/>
              </a:rPr>
              <a:t> </a:t>
            </a:r>
          </a:p>
          <a:p>
            <a:pPr lvl="0" algn="ctr">
              <a:lnSpc>
                <a:spcPct val="100000"/>
              </a:lnSpc>
              <a:spcBef>
                <a:spcPts val="0"/>
              </a:spcBef>
              <a:defRPr/>
            </a:pPr>
            <a:r>
              <a:rPr lang="en-US" b="1" i="1" dirty="0">
                <a:solidFill>
                  <a:srgbClr val="002060"/>
                </a:solidFill>
                <a:latin typeface="Rod" panose="02030509050101010101" pitchFamily="49" charset="-79"/>
                <a:cs typeface="Rod" panose="02030509050101010101" pitchFamily="49" charset="-79"/>
              </a:rPr>
              <a:t>Bina </a:t>
            </a:r>
            <a:r>
              <a:rPr lang="en-US" b="1" i="1" dirty="0" err="1">
                <a:solidFill>
                  <a:srgbClr val="002060"/>
                </a:solidFill>
                <a:latin typeface="Rod" panose="02030509050101010101" pitchFamily="49" charset="-79"/>
                <a:cs typeface="Rod" panose="02030509050101010101" pitchFamily="49" charset="-79"/>
              </a:rPr>
              <a:t>Administrasi</a:t>
            </a:r>
            <a:r>
              <a:rPr lang="en-US" b="1" i="1" dirty="0">
                <a:solidFill>
                  <a:srgbClr val="002060"/>
                </a:solidFill>
                <a:latin typeface="Rod" panose="02030509050101010101" pitchFamily="49" charset="-79"/>
                <a:cs typeface="Rod" panose="02030509050101010101" pitchFamily="49" charset="-79"/>
              </a:rPr>
              <a:t> </a:t>
            </a:r>
            <a:r>
              <a:rPr lang="en-US" b="1" i="1" dirty="0" err="1">
                <a:solidFill>
                  <a:srgbClr val="002060"/>
                </a:solidFill>
                <a:latin typeface="Rod" panose="02030509050101010101" pitchFamily="49" charset="-79"/>
                <a:cs typeface="Rod" panose="02030509050101010101" pitchFamily="49" charset="-79"/>
              </a:rPr>
              <a:t>Kewilayahan</a:t>
            </a:r>
            <a:r>
              <a:rPr lang="en-US" b="1" i="1" dirty="0">
                <a:solidFill>
                  <a:srgbClr val="002060"/>
                </a:solidFill>
                <a:latin typeface="Rod" panose="02030509050101010101" pitchFamily="49" charset="-79"/>
                <a:cs typeface="Rod" panose="02030509050101010101" pitchFamily="49" charset="-79"/>
              </a:rPr>
              <a:t> </a:t>
            </a:r>
          </a:p>
          <a:p>
            <a:pPr lvl="0" algn="ctr">
              <a:lnSpc>
                <a:spcPct val="100000"/>
              </a:lnSpc>
              <a:spcBef>
                <a:spcPts val="0"/>
              </a:spcBef>
              <a:defRPr/>
            </a:pPr>
            <a:r>
              <a:rPr lang="en-US" b="1" i="1" dirty="0">
                <a:solidFill>
                  <a:srgbClr val="002060"/>
                </a:solidFill>
                <a:latin typeface="Rod" panose="02030509050101010101" pitchFamily="49" charset="-79"/>
                <a:cs typeface="Rod" panose="02030509050101010101" pitchFamily="49" charset="-79"/>
              </a:rPr>
              <a:t>Kementerian </a:t>
            </a:r>
            <a:r>
              <a:rPr lang="en-US" b="1" i="1" dirty="0" err="1">
                <a:solidFill>
                  <a:srgbClr val="002060"/>
                </a:solidFill>
                <a:latin typeface="Rod" panose="02030509050101010101" pitchFamily="49" charset="-79"/>
                <a:cs typeface="Rod" panose="02030509050101010101" pitchFamily="49" charset="-79"/>
              </a:rPr>
              <a:t>Dalam</a:t>
            </a:r>
            <a:r>
              <a:rPr lang="en-US" b="1" i="1" dirty="0">
                <a:solidFill>
                  <a:srgbClr val="002060"/>
                </a:solidFill>
                <a:latin typeface="Rod" panose="02030509050101010101" pitchFamily="49" charset="-79"/>
                <a:cs typeface="Rod" panose="02030509050101010101" pitchFamily="49" charset="-79"/>
              </a:rPr>
              <a:t> Negeri</a:t>
            </a:r>
            <a:endParaRPr lang="id-ID" sz="1100" b="1" i="1" dirty="0">
              <a:solidFill>
                <a:srgbClr val="002060"/>
              </a:solidFill>
              <a:latin typeface="Century Gothic" panose="020B0502020202020204" pitchFamily="34" charset="0"/>
              <a:cs typeface="Calibri" pitchFamily="34" charset="0"/>
            </a:endParaRPr>
          </a:p>
        </p:txBody>
      </p:sp>
      <p:pic>
        <p:nvPicPr>
          <p:cNvPr id="14" name="Picture 2">
            <a:extLst>
              <a:ext uri="{FF2B5EF4-FFF2-40B4-BE49-F238E27FC236}">
                <a16:creationId xmlns:a16="http://schemas.microsoft.com/office/drawing/2014/main" id="{7710AD4F-FF35-485A-96EB-70C8F590D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403" y="4014565"/>
            <a:ext cx="6628597" cy="2843435"/>
          </a:xfrm>
          <a:prstGeom prst="rect">
            <a:avLst/>
          </a:prstGeom>
          <a:noFill/>
          <a:ln>
            <a:noFill/>
          </a:ln>
          <a:effectLst>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6">
            <a:extLst>
              <a:ext uri="{FF2B5EF4-FFF2-40B4-BE49-F238E27FC236}">
                <a16:creationId xmlns:a16="http://schemas.microsoft.com/office/drawing/2014/main" id="{E8091E45-AA8E-4F2D-B83C-EB950DF3F5FB}"/>
              </a:ext>
            </a:extLst>
          </p:cNvPr>
          <p:cNvGrpSpPr/>
          <p:nvPr/>
        </p:nvGrpSpPr>
        <p:grpSpPr>
          <a:xfrm>
            <a:off x="6337300" y="72081"/>
            <a:ext cx="5699282" cy="4309420"/>
            <a:chOff x="9274547" y="4637963"/>
            <a:chExt cx="700544" cy="1189330"/>
          </a:xfrm>
        </p:grpSpPr>
        <p:sp>
          <p:nvSpPr>
            <p:cNvPr id="18" name="object 105">
              <a:extLst>
                <a:ext uri="{FF2B5EF4-FFF2-40B4-BE49-F238E27FC236}">
                  <a16:creationId xmlns:a16="http://schemas.microsoft.com/office/drawing/2014/main" id="{22C075C9-2A72-4608-A89A-C3C5C808BAA7}"/>
                </a:ext>
              </a:extLst>
            </p:cNvPr>
            <p:cNvSpPr/>
            <p:nvPr/>
          </p:nvSpPr>
          <p:spPr>
            <a:xfrm>
              <a:off x="9714411" y="4883621"/>
              <a:ext cx="154305" cy="193675"/>
            </a:xfrm>
            <a:custGeom>
              <a:avLst/>
              <a:gdLst/>
              <a:ahLst/>
              <a:cxnLst/>
              <a:rect l="l" t="t" r="r" b="b"/>
              <a:pathLst>
                <a:path w="154304" h="193675">
                  <a:moveTo>
                    <a:pt x="145338" y="0"/>
                  </a:moveTo>
                  <a:lnTo>
                    <a:pt x="154177" y="6896"/>
                  </a:lnTo>
                  <a:lnTo>
                    <a:pt x="8839" y="193103"/>
                  </a:lnTo>
                  <a:lnTo>
                    <a:pt x="0" y="186207"/>
                  </a:lnTo>
                  <a:lnTo>
                    <a:pt x="145338" y="0"/>
                  </a:lnTo>
                </a:path>
              </a:pathLst>
            </a:custGeom>
            <a:ln w="3175">
              <a:solidFill>
                <a:srgbClr val="FFFFFF"/>
              </a:solidFill>
            </a:ln>
          </p:spPr>
          <p:txBody>
            <a:bodyPr wrap="square" lIns="0" tIns="0" rIns="0" bIns="0" rtlCol="0"/>
            <a:lstStyle/>
            <a:p>
              <a:endParaRPr/>
            </a:p>
          </p:txBody>
        </p:sp>
        <p:sp>
          <p:nvSpPr>
            <p:cNvPr id="24" name="object 106">
              <a:extLst>
                <a:ext uri="{FF2B5EF4-FFF2-40B4-BE49-F238E27FC236}">
                  <a16:creationId xmlns:a16="http://schemas.microsoft.com/office/drawing/2014/main" id="{5E38F86E-B2A0-4DF8-9E1E-CB38D1FDF813}"/>
                </a:ext>
              </a:extLst>
            </p:cNvPr>
            <p:cNvSpPr/>
            <p:nvPr/>
          </p:nvSpPr>
          <p:spPr>
            <a:xfrm>
              <a:off x="9874431" y="4842988"/>
              <a:ext cx="100330" cy="135255"/>
            </a:xfrm>
            <a:custGeom>
              <a:avLst/>
              <a:gdLst/>
              <a:ahLst/>
              <a:cxnLst/>
              <a:rect l="l" t="t" r="r" b="b"/>
              <a:pathLst>
                <a:path w="100329" h="135254">
                  <a:moveTo>
                    <a:pt x="100135" y="18227"/>
                  </a:moveTo>
                  <a:lnTo>
                    <a:pt x="63982" y="64547"/>
                  </a:lnTo>
                  <a:lnTo>
                    <a:pt x="8851" y="135184"/>
                  </a:lnTo>
                  <a:lnTo>
                    <a:pt x="0" y="128288"/>
                  </a:lnTo>
                  <a:lnTo>
                    <a:pt x="100135" y="0"/>
                  </a:lnTo>
                </a:path>
              </a:pathLst>
            </a:custGeom>
            <a:ln w="3175">
              <a:solidFill>
                <a:srgbClr val="FFFFFF"/>
              </a:solidFill>
            </a:ln>
          </p:spPr>
          <p:txBody>
            <a:bodyPr wrap="square" lIns="0" tIns="0" rIns="0" bIns="0" rtlCol="0"/>
            <a:lstStyle/>
            <a:p>
              <a:endParaRPr/>
            </a:p>
          </p:txBody>
        </p:sp>
        <p:sp>
          <p:nvSpPr>
            <p:cNvPr id="25" name="object 107">
              <a:extLst>
                <a:ext uri="{FF2B5EF4-FFF2-40B4-BE49-F238E27FC236}">
                  <a16:creationId xmlns:a16="http://schemas.microsoft.com/office/drawing/2014/main" id="{D365CD43-0205-45CE-AD94-E38578ACE522}"/>
                </a:ext>
              </a:extLst>
            </p:cNvPr>
            <p:cNvSpPr/>
            <p:nvPr/>
          </p:nvSpPr>
          <p:spPr>
            <a:xfrm>
              <a:off x="9877936" y="4736520"/>
              <a:ext cx="97155" cy="130810"/>
            </a:xfrm>
            <a:custGeom>
              <a:avLst/>
              <a:gdLst/>
              <a:ahLst/>
              <a:cxnLst/>
              <a:rect l="l" t="t" r="r" b="b"/>
              <a:pathLst>
                <a:path w="97154" h="130810">
                  <a:moveTo>
                    <a:pt x="96630" y="18224"/>
                  </a:moveTo>
                  <a:lnTo>
                    <a:pt x="8839" y="130705"/>
                  </a:lnTo>
                  <a:lnTo>
                    <a:pt x="0" y="123809"/>
                  </a:lnTo>
                  <a:lnTo>
                    <a:pt x="96630" y="0"/>
                  </a:lnTo>
                </a:path>
              </a:pathLst>
            </a:custGeom>
            <a:ln w="3175">
              <a:solidFill>
                <a:srgbClr val="FFFFFF"/>
              </a:solidFill>
            </a:ln>
          </p:spPr>
          <p:txBody>
            <a:bodyPr wrap="square" lIns="0" tIns="0" rIns="0" bIns="0" rtlCol="0"/>
            <a:lstStyle/>
            <a:p>
              <a:endParaRPr/>
            </a:p>
          </p:txBody>
        </p:sp>
        <p:sp>
          <p:nvSpPr>
            <p:cNvPr id="26" name="object 108">
              <a:extLst>
                <a:ext uri="{FF2B5EF4-FFF2-40B4-BE49-F238E27FC236}">
                  <a16:creationId xmlns:a16="http://schemas.microsoft.com/office/drawing/2014/main" id="{33C068E4-638A-4FD9-BAF5-A6EA34C92EE2}"/>
                </a:ext>
              </a:extLst>
            </p:cNvPr>
            <p:cNvSpPr/>
            <p:nvPr/>
          </p:nvSpPr>
          <p:spPr>
            <a:xfrm>
              <a:off x="9274547" y="4699533"/>
              <a:ext cx="700405" cy="1127760"/>
            </a:xfrm>
            <a:custGeom>
              <a:avLst/>
              <a:gdLst/>
              <a:ahLst/>
              <a:cxnLst/>
              <a:rect l="l" t="t" r="r" b="b"/>
              <a:pathLst>
                <a:path w="700404" h="1127760">
                  <a:moveTo>
                    <a:pt x="700020" y="0"/>
                  </a:moveTo>
                  <a:lnTo>
                    <a:pt x="403745" y="379591"/>
                  </a:lnTo>
                  <a:lnTo>
                    <a:pt x="68529" y="809054"/>
                  </a:lnTo>
                  <a:lnTo>
                    <a:pt x="68110" y="846583"/>
                  </a:lnTo>
                  <a:lnTo>
                    <a:pt x="421678" y="393587"/>
                  </a:lnTo>
                  <a:lnTo>
                    <a:pt x="430517" y="400495"/>
                  </a:lnTo>
                  <a:lnTo>
                    <a:pt x="71945" y="859892"/>
                  </a:lnTo>
                  <a:lnTo>
                    <a:pt x="73901" y="888937"/>
                  </a:lnTo>
                  <a:lnTo>
                    <a:pt x="357111" y="526086"/>
                  </a:lnTo>
                  <a:lnTo>
                    <a:pt x="365950" y="532994"/>
                  </a:lnTo>
                  <a:lnTo>
                    <a:pt x="267385" y="659283"/>
                  </a:lnTo>
                  <a:lnTo>
                    <a:pt x="264350" y="701638"/>
                  </a:lnTo>
                  <a:lnTo>
                    <a:pt x="528459" y="363246"/>
                  </a:lnTo>
                  <a:lnTo>
                    <a:pt x="537311" y="370155"/>
                  </a:lnTo>
                  <a:lnTo>
                    <a:pt x="482168" y="440792"/>
                  </a:lnTo>
                  <a:lnTo>
                    <a:pt x="0" y="1058546"/>
                  </a:lnTo>
                  <a:lnTo>
                    <a:pt x="4635" y="1127532"/>
                  </a:lnTo>
                  <a:lnTo>
                    <a:pt x="700020" y="236622"/>
                  </a:lnTo>
                </a:path>
              </a:pathLst>
            </a:custGeom>
            <a:ln w="3175">
              <a:solidFill>
                <a:srgbClr val="FFFFFF"/>
              </a:solidFill>
            </a:ln>
          </p:spPr>
          <p:txBody>
            <a:bodyPr wrap="square" lIns="0" tIns="0" rIns="0" bIns="0" rtlCol="0"/>
            <a:lstStyle/>
            <a:p>
              <a:endParaRPr/>
            </a:p>
          </p:txBody>
        </p:sp>
        <p:sp>
          <p:nvSpPr>
            <p:cNvPr id="27" name="object 109">
              <a:extLst>
                <a:ext uri="{FF2B5EF4-FFF2-40B4-BE49-F238E27FC236}">
                  <a16:creationId xmlns:a16="http://schemas.microsoft.com/office/drawing/2014/main" id="{C5E400AA-6E6B-46E0-B776-02463DA32458}"/>
                </a:ext>
              </a:extLst>
            </p:cNvPr>
            <p:cNvSpPr/>
            <p:nvPr/>
          </p:nvSpPr>
          <p:spPr>
            <a:xfrm>
              <a:off x="9660901" y="4994986"/>
              <a:ext cx="313690" cy="439420"/>
            </a:xfrm>
            <a:custGeom>
              <a:avLst/>
              <a:gdLst/>
              <a:ahLst/>
              <a:cxnLst/>
              <a:rect l="l" t="t" r="r" b="b"/>
              <a:pathLst>
                <a:path w="313690" h="439420">
                  <a:moveTo>
                    <a:pt x="313666" y="0"/>
                  </a:moveTo>
                  <a:lnTo>
                    <a:pt x="406" y="401330"/>
                  </a:lnTo>
                  <a:lnTo>
                    <a:pt x="0" y="438845"/>
                  </a:lnTo>
                  <a:lnTo>
                    <a:pt x="313666" y="36972"/>
                  </a:lnTo>
                </a:path>
              </a:pathLst>
            </a:custGeom>
            <a:ln w="3175">
              <a:solidFill>
                <a:srgbClr val="FFFFFF"/>
              </a:solidFill>
            </a:ln>
          </p:spPr>
          <p:txBody>
            <a:bodyPr wrap="square" lIns="0" tIns="0" rIns="0" bIns="0" rtlCol="0"/>
            <a:lstStyle/>
            <a:p>
              <a:endParaRPr/>
            </a:p>
          </p:txBody>
        </p:sp>
        <p:sp>
          <p:nvSpPr>
            <p:cNvPr id="28" name="object 110">
              <a:extLst>
                <a:ext uri="{FF2B5EF4-FFF2-40B4-BE49-F238E27FC236}">
                  <a16:creationId xmlns:a16="http://schemas.microsoft.com/office/drawing/2014/main" id="{2100424A-F98B-46A9-9C69-2481F3E12C8A}"/>
                </a:ext>
              </a:extLst>
            </p:cNvPr>
            <p:cNvSpPr/>
            <p:nvPr/>
          </p:nvSpPr>
          <p:spPr>
            <a:xfrm>
              <a:off x="9664737" y="5050191"/>
              <a:ext cx="309880" cy="426084"/>
            </a:xfrm>
            <a:custGeom>
              <a:avLst/>
              <a:gdLst/>
              <a:ahLst/>
              <a:cxnLst/>
              <a:rect l="l" t="t" r="r" b="b"/>
              <a:pathLst>
                <a:path w="309879" h="426085">
                  <a:moveTo>
                    <a:pt x="309830" y="0"/>
                  </a:moveTo>
                  <a:lnTo>
                    <a:pt x="0" y="396950"/>
                  </a:lnTo>
                  <a:lnTo>
                    <a:pt x="1943" y="425995"/>
                  </a:lnTo>
                  <a:lnTo>
                    <a:pt x="285165" y="63144"/>
                  </a:lnTo>
                  <a:lnTo>
                    <a:pt x="294004" y="70052"/>
                  </a:lnTo>
                  <a:lnTo>
                    <a:pt x="195440" y="196341"/>
                  </a:lnTo>
                  <a:lnTo>
                    <a:pt x="192392" y="238696"/>
                  </a:lnTo>
                  <a:lnTo>
                    <a:pt x="309830" y="88240"/>
                  </a:lnTo>
                </a:path>
              </a:pathLst>
            </a:custGeom>
            <a:ln w="3175">
              <a:solidFill>
                <a:srgbClr val="FFFFFF"/>
              </a:solidFill>
            </a:ln>
          </p:spPr>
          <p:txBody>
            <a:bodyPr wrap="square" lIns="0" tIns="0" rIns="0" bIns="0" rtlCol="0"/>
            <a:lstStyle/>
            <a:p>
              <a:endParaRPr/>
            </a:p>
          </p:txBody>
        </p:sp>
        <p:sp>
          <p:nvSpPr>
            <p:cNvPr id="29" name="object 111">
              <a:extLst>
                <a:ext uri="{FF2B5EF4-FFF2-40B4-BE49-F238E27FC236}">
                  <a16:creationId xmlns:a16="http://schemas.microsoft.com/office/drawing/2014/main" id="{0FE89DEB-196B-4187-AE01-A99FFE5052A9}"/>
                </a:ext>
              </a:extLst>
            </p:cNvPr>
            <p:cNvSpPr/>
            <p:nvPr/>
          </p:nvSpPr>
          <p:spPr>
            <a:xfrm>
              <a:off x="9592791" y="5156674"/>
              <a:ext cx="382270" cy="558165"/>
            </a:xfrm>
            <a:custGeom>
              <a:avLst/>
              <a:gdLst/>
              <a:ahLst/>
              <a:cxnLst/>
              <a:rect l="l" t="t" r="r" b="b"/>
              <a:pathLst>
                <a:path w="382270" h="558164">
                  <a:moveTo>
                    <a:pt x="381776" y="0"/>
                  </a:moveTo>
                  <a:lnTo>
                    <a:pt x="0" y="489121"/>
                  </a:lnTo>
                  <a:lnTo>
                    <a:pt x="4635" y="558107"/>
                  </a:lnTo>
                  <a:lnTo>
                    <a:pt x="381776" y="74924"/>
                  </a:lnTo>
                </a:path>
              </a:pathLst>
            </a:custGeom>
            <a:ln w="3175">
              <a:solidFill>
                <a:srgbClr val="FFFFFF"/>
              </a:solidFill>
            </a:ln>
          </p:spPr>
          <p:txBody>
            <a:bodyPr wrap="square" lIns="0" tIns="0" rIns="0" bIns="0" rtlCol="0"/>
            <a:lstStyle/>
            <a:p>
              <a:endParaRPr/>
            </a:p>
          </p:txBody>
        </p:sp>
        <p:sp>
          <p:nvSpPr>
            <p:cNvPr id="30" name="object 112">
              <a:extLst>
                <a:ext uri="{FF2B5EF4-FFF2-40B4-BE49-F238E27FC236}">
                  <a16:creationId xmlns:a16="http://schemas.microsoft.com/office/drawing/2014/main" id="{A526EB0E-B1D2-46A4-9CD0-67DE3E89D503}"/>
                </a:ext>
              </a:extLst>
            </p:cNvPr>
            <p:cNvSpPr/>
            <p:nvPr/>
          </p:nvSpPr>
          <p:spPr>
            <a:xfrm>
              <a:off x="9551165" y="4646172"/>
              <a:ext cx="423545" cy="542925"/>
            </a:xfrm>
            <a:custGeom>
              <a:avLst/>
              <a:gdLst/>
              <a:ahLst/>
              <a:cxnLst/>
              <a:rect l="l" t="t" r="r" b="b"/>
              <a:pathLst>
                <a:path w="423545" h="542925">
                  <a:moveTo>
                    <a:pt x="0" y="542451"/>
                  </a:moveTo>
                  <a:lnTo>
                    <a:pt x="423401" y="0"/>
                  </a:lnTo>
                </a:path>
              </a:pathLst>
            </a:custGeom>
            <a:ln w="3175">
              <a:solidFill>
                <a:srgbClr val="FFFFFF"/>
              </a:solidFill>
            </a:ln>
          </p:spPr>
          <p:txBody>
            <a:bodyPr wrap="square" lIns="0" tIns="0" rIns="0" bIns="0" rtlCol="0"/>
            <a:lstStyle/>
            <a:p>
              <a:endParaRPr/>
            </a:p>
          </p:txBody>
        </p:sp>
        <p:sp>
          <p:nvSpPr>
            <p:cNvPr id="31" name="object 113">
              <a:extLst>
                <a:ext uri="{FF2B5EF4-FFF2-40B4-BE49-F238E27FC236}">
                  <a16:creationId xmlns:a16="http://schemas.microsoft.com/office/drawing/2014/main" id="{F7353D9C-5319-45CE-ACB6-0618FE9FAD39}"/>
                </a:ext>
              </a:extLst>
            </p:cNvPr>
            <p:cNvSpPr/>
            <p:nvPr/>
          </p:nvSpPr>
          <p:spPr>
            <a:xfrm>
              <a:off x="9614640" y="4637963"/>
              <a:ext cx="210820" cy="269875"/>
            </a:xfrm>
            <a:custGeom>
              <a:avLst/>
              <a:gdLst/>
              <a:ahLst/>
              <a:cxnLst/>
              <a:rect l="l" t="t" r="r" b="b"/>
              <a:pathLst>
                <a:path w="210820" h="269875">
                  <a:moveTo>
                    <a:pt x="181648" y="0"/>
                  </a:moveTo>
                  <a:lnTo>
                    <a:pt x="419" y="232182"/>
                  </a:lnTo>
                  <a:lnTo>
                    <a:pt x="0" y="269711"/>
                  </a:lnTo>
                  <a:lnTo>
                    <a:pt x="210512" y="0"/>
                  </a:lnTo>
                </a:path>
              </a:pathLst>
            </a:custGeom>
            <a:ln w="3175">
              <a:solidFill>
                <a:srgbClr val="FFFFFF"/>
              </a:solidFill>
            </a:ln>
          </p:spPr>
          <p:txBody>
            <a:bodyPr wrap="square" lIns="0" tIns="0" rIns="0" bIns="0" rtlCol="0"/>
            <a:lstStyle/>
            <a:p>
              <a:endParaRPr/>
            </a:p>
          </p:txBody>
        </p:sp>
        <p:sp>
          <p:nvSpPr>
            <p:cNvPr id="33" name="object 114">
              <a:extLst>
                <a:ext uri="{FF2B5EF4-FFF2-40B4-BE49-F238E27FC236}">
                  <a16:creationId xmlns:a16="http://schemas.microsoft.com/office/drawing/2014/main" id="{03F637AB-DFA9-4276-964F-C1172FAE02B6}"/>
                </a:ext>
              </a:extLst>
            </p:cNvPr>
            <p:cNvSpPr/>
            <p:nvPr/>
          </p:nvSpPr>
          <p:spPr>
            <a:xfrm>
              <a:off x="9618475" y="4637963"/>
              <a:ext cx="245745" cy="312420"/>
            </a:xfrm>
            <a:custGeom>
              <a:avLst/>
              <a:gdLst/>
              <a:ahLst/>
              <a:cxnLst/>
              <a:rect l="l" t="t" r="r" b="b"/>
              <a:pathLst>
                <a:path w="245745" h="312420">
                  <a:moveTo>
                    <a:pt x="220905" y="0"/>
                  </a:moveTo>
                  <a:lnTo>
                    <a:pt x="0" y="283020"/>
                  </a:lnTo>
                  <a:lnTo>
                    <a:pt x="1955" y="312065"/>
                  </a:lnTo>
                  <a:lnTo>
                    <a:pt x="245526" y="0"/>
                  </a:lnTo>
                </a:path>
              </a:pathLst>
            </a:custGeom>
            <a:ln w="3175">
              <a:solidFill>
                <a:srgbClr val="FFFFFF"/>
              </a:solidFill>
            </a:ln>
          </p:spPr>
          <p:txBody>
            <a:bodyPr wrap="square" lIns="0" tIns="0" rIns="0" bIns="0" rtlCol="0"/>
            <a:lstStyle/>
            <a:p>
              <a:endParaRPr/>
            </a:p>
          </p:txBody>
        </p:sp>
        <p:sp>
          <p:nvSpPr>
            <p:cNvPr id="34" name="object 115">
              <a:extLst>
                <a:ext uri="{FF2B5EF4-FFF2-40B4-BE49-F238E27FC236}">
                  <a16:creationId xmlns:a16="http://schemas.microsoft.com/office/drawing/2014/main" id="{86698CB4-27D5-40E2-952A-59D73680D0C8}"/>
                </a:ext>
              </a:extLst>
            </p:cNvPr>
            <p:cNvSpPr/>
            <p:nvPr/>
          </p:nvSpPr>
          <p:spPr>
            <a:xfrm>
              <a:off x="9810880" y="4637963"/>
              <a:ext cx="97790" cy="125095"/>
            </a:xfrm>
            <a:custGeom>
              <a:avLst/>
              <a:gdLst/>
              <a:ahLst/>
              <a:cxnLst/>
              <a:rect l="l" t="t" r="r" b="b"/>
              <a:pathLst>
                <a:path w="97790" h="125095">
                  <a:moveTo>
                    <a:pt x="67348" y="0"/>
                  </a:moveTo>
                  <a:lnTo>
                    <a:pt x="3035" y="82411"/>
                  </a:lnTo>
                  <a:lnTo>
                    <a:pt x="0" y="124766"/>
                  </a:lnTo>
                  <a:lnTo>
                    <a:pt x="97378" y="0"/>
                  </a:lnTo>
                </a:path>
              </a:pathLst>
            </a:custGeom>
            <a:ln w="3175">
              <a:solidFill>
                <a:srgbClr val="FFFFFF"/>
              </a:solidFill>
            </a:ln>
          </p:spPr>
          <p:txBody>
            <a:bodyPr wrap="square" lIns="0" tIns="0" rIns="0" bIns="0" rtlCol="0"/>
            <a:lstStyle/>
            <a:p>
              <a:endParaRPr/>
            </a:p>
          </p:txBody>
        </p:sp>
        <p:sp>
          <p:nvSpPr>
            <p:cNvPr id="35" name="object 116">
              <a:extLst>
                <a:ext uri="{FF2B5EF4-FFF2-40B4-BE49-F238E27FC236}">
                  <a16:creationId xmlns:a16="http://schemas.microsoft.com/office/drawing/2014/main" id="{987CD861-56CB-4F0B-B52F-EDDB1CBF5756}"/>
                </a:ext>
              </a:extLst>
            </p:cNvPr>
            <p:cNvSpPr/>
            <p:nvPr/>
          </p:nvSpPr>
          <p:spPr>
            <a:xfrm>
              <a:off x="9546530" y="4637963"/>
              <a:ext cx="376555" cy="551180"/>
            </a:xfrm>
            <a:custGeom>
              <a:avLst/>
              <a:gdLst/>
              <a:ahLst/>
              <a:cxnLst/>
              <a:rect l="l" t="t" r="r" b="b"/>
              <a:pathLst>
                <a:path w="376554" h="551179">
                  <a:moveTo>
                    <a:pt x="375955" y="0"/>
                  </a:moveTo>
                  <a:lnTo>
                    <a:pt x="0" y="481674"/>
                  </a:lnTo>
                  <a:lnTo>
                    <a:pt x="4635" y="550660"/>
                  </a:lnTo>
                </a:path>
              </a:pathLst>
            </a:custGeom>
            <a:ln w="3175">
              <a:solidFill>
                <a:srgbClr val="FFFFFF"/>
              </a:solidFill>
            </a:ln>
          </p:spPr>
          <p:txBody>
            <a:bodyPr wrap="square" lIns="0" tIns="0" rIns="0" bIns="0" rtlCol="0"/>
            <a:lstStyle/>
            <a:p>
              <a:endParaRPr/>
            </a:p>
          </p:txBody>
        </p:sp>
        <p:sp>
          <p:nvSpPr>
            <p:cNvPr id="36" name="object 117">
              <a:extLst>
                <a:ext uri="{FF2B5EF4-FFF2-40B4-BE49-F238E27FC236}">
                  <a16:creationId xmlns:a16="http://schemas.microsoft.com/office/drawing/2014/main" id="{E0D492D7-D8AD-4FFC-83FC-5AA1FCBEDE66}"/>
                </a:ext>
              </a:extLst>
            </p:cNvPr>
            <p:cNvSpPr/>
            <p:nvPr/>
          </p:nvSpPr>
          <p:spPr>
            <a:xfrm>
              <a:off x="9888372" y="5297484"/>
              <a:ext cx="86360" cy="147955"/>
            </a:xfrm>
            <a:custGeom>
              <a:avLst/>
              <a:gdLst/>
              <a:ahLst/>
              <a:cxnLst/>
              <a:rect l="l" t="t" r="r" b="b"/>
              <a:pathLst>
                <a:path w="86359" h="147954">
                  <a:moveTo>
                    <a:pt x="86194" y="0"/>
                  </a:moveTo>
                  <a:lnTo>
                    <a:pt x="406" y="109907"/>
                  </a:lnTo>
                  <a:lnTo>
                    <a:pt x="0" y="147422"/>
                  </a:lnTo>
                  <a:lnTo>
                    <a:pt x="86194" y="36991"/>
                  </a:lnTo>
                </a:path>
              </a:pathLst>
            </a:custGeom>
            <a:ln w="3175">
              <a:solidFill>
                <a:srgbClr val="FFFFFF"/>
              </a:solidFill>
            </a:ln>
          </p:spPr>
          <p:txBody>
            <a:bodyPr wrap="square" lIns="0" tIns="0" rIns="0" bIns="0" rtlCol="0"/>
            <a:lstStyle/>
            <a:p>
              <a:endParaRPr/>
            </a:p>
          </p:txBody>
        </p:sp>
        <p:sp>
          <p:nvSpPr>
            <p:cNvPr id="37" name="object 118">
              <a:extLst>
                <a:ext uri="{FF2B5EF4-FFF2-40B4-BE49-F238E27FC236}">
                  <a16:creationId xmlns:a16="http://schemas.microsoft.com/office/drawing/2014/main" id="{103402AD-F303-4CFC-AB21-3BFFCC43DAE2}"/>
                </a:ext>
              </a:extLst>
            </p:cNvPr>
            <p:cNvSpPr/>
            <p:nvPr/>
          </p:nvSpPr>
          <p:spPr>
            <a:xfrm>
              <a:off x="9892207" y="5352698"/>
              <a:ext cx="82550" cy="134620"/>
            </a:xfrm>
            <a:custGeom>
              <a:avLst/>
              <a:gdLst/>
              <a:ahLst/>
              <a:cxnLst/>
              <a:rect l="l" t="t" r="r" b="b"/>
              <a:pathLst>
                <a:path w="82550" h="134620">
                  <a:moveTo>
                    <a:pt x="82359" y="0"/>
                  </a:moveTo>
                  <a:lnTo>
                    <a:pt x="0" y="105517"/>
                  </a:lnTo>
                  <a:lnTo>
                    <a:pt x="1955" y="134562"/>
                  </a:lnTo>
                  <a:lnTo>
                    <a:pt x="82359" y="31548"/>
                  </a:lnTo>
                </a:path>
              </a:pathLst>
            </a:custGeom>
            <a:ln w="3175">
              <a:solidFill>
                <a:srgbClr val="FFFFFF"/>
              </a:solidFill>
            </a:ln>
          </p:spPr>
          <p:txBody>
            <a:bodyPr wrap="square" lIns="0" tIns="0" rIns="0" bIns="0" rtlCol="0"/>
            <a:lstStyle/>
            <a:p>
              <a:endParaRPr/>
            </a:p>
          </p:txBody>
        </p:sp>
        <p:sp>
          <p:nvSpPr>
            <p:cNvPr id="38" name="object 119">
              <a:extLst>
                <a:ext uri="{FF2B5EF4-FFF2-40B4-BE49-F238E27FC236}">
                  <a16:creationId xmlns:a16="http://schemas.microsoft.com/office/drawing/2014/main" id="{EC469623-5538-4A37-B533-A66B173C06CD}"/>
                </a:ext>
              </a:extLst>
            </p:cNvPr>
            <p:cNvSpPr/>
            <p:nvPr/>
          </p:nvSpPr>
          <p:spPr>
            <a:xfrm>
              <a:off x="9820262" y="5459178"/>
              <a:ext cx="154305" cy="266700"/>
            </a:xfrm>
            <a:custGeom>
              <a:avLst/>
              <a:gdLst/>
              <a:ahLst/>
              <a:cxnLst/>
              <a:rect l="l" t="t" r="r" b="b"/>
              <a:pathLst>
                <a:path w="154304" h="266700">
                  <a:moveTo>
                    <a:pt x="154304" y="0"/>
                  </a:moveTo>
                  <a:lnTo>
                    <a:pt x="0" y="197691"/>
                  </a:lnTo>
                  <a:lnTo>
                    <a:pt x="4635" y="266677"/>
                  </a:lnTo>
                  <a:lnTo>
                    <a:pt x="154304" y="74924"/>
                  </a:lnTo>
                </a:path>
              </a:pathLst>
            </a:custGeom>
            <a:ln w="3175">
              <a:solidFill>
                <a:srgbClr val="FFFFFF"/>
              </a:solidFill>
            </a:ln>
          </p:spPr>
          <p:txBody>
            <a:bodyPr wrap="square" lIns="0" tIns="0" rIns="0" bIns="0" rtlCol="0"/>
            <a:lstStyle/>
            <a:p>
              <a:endParaRPr/>
            </a:p>
          </p:txBody>
        </p:sp>
        <p:sp>
          <p:nvSpPr>
            <p:cNvPr id="41" name="object 120">
              <a:extLst>
                <a:ext uri="{FF2B5EF4-FFF2-40B4-BE49-F238E27FC236}">
                  <a16:creationId xmlns:a16="http://schemas.microsoft.com/office/drawing/2014/main" id="{34D19CCC-BB08-4DA7-B449-F917D327BA51}"/>
                </a:ext>
              </a:extLst>
            </p:cNvPr>
            <p:cNvSpPr/>
            <p:nvPr/>
          </p:nvSpPr>
          <p:spPr>
            <a:xfrm>
              <a:off x="9658941" y="4637964"/>
              <a:ext cx="57785" cy="73660"/>
            </a:xfrm>
            <a:custGeom>
              <a:avLst/>
              <a:gdLst/>
              <a:ahLst/>
              <a:cxnLst/>
              <a:rect l="l" t="t" r="r" b="b"/>
              <a:pathLst>
                <a:path w="57784" h="73660">
                  <a:moveTo>
                    <a:pt x="0" y="73517"/>
                  </a:moveTo>
                  <a:lnTo>
                    <a:pt x="57383" y="0"/>
                  </a:lnTo>
                </a:path>
              </a:pathLst>
            </a:custGeom>
            <a:ln w="3175">
              <a:solidFill>
                <a:srgbClr val="FFFFFF"/>
              </a:solidFill>
            </a:ln>
          </p:spPr>
          <p:txBody>
            <a:bodyPr wrap="square" lIns="0" tIns="0" rIns="0" bIns="0" rtlCol="0"/>
            <a:lstStyle/>
            <a:p>
              <a:endParaRPr/>
            </a:p>
          </p:txBody>
        </p:sp>
        <p:sp>
          <p:nvSpPr>
            <p:cNvPr id="42" name="object 121">
              <a:extLst>
                <a:ext uri="{FF2B5EF4-FFF2-40B4-BE49-F238E27FC236}">
                  <a16:creationId xmlns:a16="http://schemas.microsoft.com/office/drawing/2014/main" id="{327982BE-7E3A-4F8E-94BA-F103BF914A2C}"/>
                </a:ext>
              </a:extLst>
            </p:cNvPr>
            <p:cNvSpPr/>
            <p:nvPr/>
          </p:nvSpPr>
          <p:spPr>
            <a:xfrm>
              <a:off x="9654306" y="4637964"/>
              <a:ext cx="5080" cy="73660"/>
            </a:xfrm>
            <a:custGeom>
              <a:avLst/>
              <a:gdLst/>
              <a:ahLst/>
              <a:cxnLst/>
              <a:rect l="l" t="t" r="r" b="b"/>
              <a:pathLst>
                <a:path w="5079" h="73660">
                  <a:moveTo>
                    <a:pt x="3536" y="0"/>
                  </a:moveTo>
                  <a:lnTo>
                    <a:pt x="0" y="4531"/>
                  </a:lnTo>
                  <a:lnTo>
                    <a:pt x="4635" y="73517"/>
                  </a:lnTo>
                </a:path>
              </a:pathLst>
            </a:custGeom>
            <a:ln w="3175">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7807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5952974"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85524" y="722674"/>
            <a:ext cx="4985888" cy="1635515"/>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lgn="just">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UU No. 23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2014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Pemerintahan</a:t>
            </a:r>
            <a:r>
              <a:rPr lang="en-US" sz="900" dirty="0">
                <a:solidFill>
                  <a:schemeClr val="tx1"/>
                </a:solidFill>
                <a:latin typeface="Century Gothic" panose="020B0502020202020204" pitchFamily="34" charset="0"/>
              </a:rPr>
              <a:t> Daerah</a:t>
            </a:r>
          </a:p>
          <a:p>
            <a:pPr marL="169881" indent="-169881" algn="just">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UU No. 43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2008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Wilayah Negara</a:t>
            </a:r>
          </a:p>
          <a:p>
            <a:pPr marL="169881" indent="-169881" algn="just">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UU No.4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2011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Informasi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Geospasial</a:t>
            </a:r>
            <a:endParaRPr lang="en-US" sz="900" dirty="0">
              <a:solidFill>
                <a:schemeClr val="tx1"/>
              </a:solidFill>
              <a:latin typeface="Century Gothic" panose="020B0502020202020204" pitchFamily="34" charset="0"/>
            </a:endParaRPr>
          </a:p>
          <a:p>
            <a:pPr marL="169881" indent="-169881" algn="just">
              <a:spcBef>
                <a:spcPts val="100"/>
              </a:spcBef>
              <a:spcAft>
                <a:spcPts val="100"/>
              </a:spcAft>
              <a:buFont typeface="Wingdings" panose="05000000000000000000" pitchFamily="2" charset="2"/>
              <a:buChar char="§"/>
            </a:pPr>
            <a:r>
              <a:rPr lang="en-US" sz="900" dirty="0" err="1">
                <a:solidFill>
                  <a:schemeClr val="tx1"/>
                </a:solidFill>
                <a:latin typeface="Century Gothic" panose="020B0502020202020204" pitchFamily="34" charset="0"/>
              </a:rPr>
              <a:t>Perpres</a:t>
            </a:r>
            <a:r>
              <a:rPr lang="en-US" sz="900" dirty="0">
                <a:solidFill>
                  <a:schemeClr val="tx1"/>
                </a:solidFill>
                <a:latin typeface="Century Gothic" panose="020B0502020202020204" pitchFamily="34" charset="0"/>
              </a:rPr>
              <a:t> 116/2016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Pembubaran</a:t>
            </a:r>
            <a:r>
              <a:rPr lang="en-US" sz="900" dirty="0">
                <a:solidFill>
                  <a:schemeClr val="tx1"/>
                </a:solidFill>
                <a:latin typeface="Century Gothic" panose="020B0502020202020204" pitchFamily="34" charset="0"/>
              </a:rPr>
              <a:t> 9 LNS </a:t>
            </a:r>
            <a:r>
              <a:rPr lang="en-US" sz="900" dirty="0" err="1">
                <a:solidFill>
                  <a:schemeClr val="tx1"/>
                </a:solidFill>
                <a:latin typeface="Century Gothic" panose="020B0502020202020204" pitchFamily="34" charset="0"/>
              </a:rPr>
              <a:t>Termasuk</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Timnas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Pembakuan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nama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Rupabumi</a:t>
            </a:r>
            <a:endParaRPr lang="en-US" sz="900" dirty="0">
              <a:solidFill>
                <a:schemeClr val="tx1"/>
              </a:solidFill>
              <a:latin typeface="Century Gothic" panose="020B0502020202020204" pitchFamily="34" charset="0"/>
            </a:endParaRPr>
          </a:p>
          <a:p>
            <a:pPr marL="169881" indent="-169881" algn="just">
              <a:spcBef>
                <a:spcPts val="100"/>
              </a:spcBef>
              <a:spcAft>
                <a:spcPts val="100"/>
              </a:spcAft>
              <a:buFont typeface="Wingdings" panose="05000000000000000000" pitchFamily="2" charset="2"/>
              <a:buChar char="§"/>
            </a:pPr>
            <a:r>
              <a:rPr lang="en-US" sz="900" dirty="0" err="1">
                <a:solidFill>
                  <a:schemeClr val="tx1"/>
                </a:solidFill>
                <a:latin typeface="Century Gothic" panose="020B0502020202020204" pitchFamily="34" charset="0"/>
              </a:rPr>
              <a:t>Permendagri</a:t>
            </a:r>
            <a:r>
              <a:rPr lang="en-US" sz="900" dirty="0">
                <a:solidFill>
                  <a:schemeClr val="tx1"/>
                </a:solidFill>
                <a:latin typeface="Century Gothic" panose="020B0502020202020204" pitchFamily="34" charset="0"/>
              </a:rPr>
              <a:t> No. 39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2008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Pedoman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Umum</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Pembakuan</a:t>
            </a:r>
            <a:r>
              <a:rPr lang="en-US" sz="900" dirty="0">
                <a:solidFill>
                  <a:schemeClr val="tx1"/>
                </a:solidFill>
                <a:latin typeface="Century Gothic" panose="020B0502020202020204" pitchFamily="34" charset="0"/>
              </a:rPr>
              <a:t> Nama </a:t>
            </a:r>
            <a:r>
              <a:rPr lang="en-US" sz="900" dirty="0" err="1">
                <a:solidFill>
                  <a:schemeClr val="tx1"/>
                </a:solidFill>
                <a:latin typeface="Century Gothic" panose="020B0502020202020204" pitchFamily="34" charset="0"/>
              </a:rPr>
              <a:t>Rupabumi</a:t>
            </a:r>
            <a:r>
              <a:rPr lang="en-US" sz="900" dirty="0">
                <a:solidFill>
                  <a:schemeClr val="tx1"/>
                </a:solidFill>
                <a:latin typeface="Century Gothic" panose="020B0502020202020204" pitchFamily="34" charset="0"/>
              </a:rPr>
              <a:t>, pada </a:t>
            </a:r>
            <a:r>
              <a:rPr lang="en-US" sz="900" dirty="0" err="1">
                <a:solidFill>
                  <a:schemeClr val="tx1"/>
                </a:solidFill>
                <a:latin typeface="Century Gothic" panose="020B0502020202020204" pitchFamily="34" charset="0"/>
              </a:rPr>
              <a:t>prinsipnya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mengatur</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Prinsip</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Prosedur</a:t>
            </a:r>
            <a:r>
              <a:rPr lang="en-US" sz="900" dirty="0">
                <a:solidFill>
                  <a:schemeClr val="tx1"/>
                </a:solidFill>
                <a:latin typeface="Century Gothic" panose="020B0502020202020204" pitchFamily="34" charset="0"/>
              </a:rPr>
              <a:t> dan </a:t>
            </a:r>
            <a:r>
              <a:rPr lang="en-US" sz="900" dirty="0" err="1">
                <a:solidFill>
                  <a:schemeClr val="tx1"/>
                </a:solidFill>
                <a:latin typeface="Century Gothic" panose="020B0502020202020204" pitchFamily="34" charset="0"/>
              </a:rPr>
              <a:t>Penetapan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Pembakuan</a:t>
            </a:r>
            <a:r>
              <a:rPr lang="en-US" sz="900" dirty="0">
                <a:solidFill>
                  <a:schemeClr val="tx1"/>
                </a:solidFill>
                <a:latin typeface="Century Gothic" panose="020B0502020202020204" pitchFamily="34" charset="0"/>
              </a:rPr>
              <a:t> Nama </a:t>
            </a:r>
            <a:r>
              <a:rPr lang="en-US" sz="900" dirty="0" err="1">
                <a:solidFill>
                  <a:schemeClr val="tx1"/>
                </a:solidFill>
                <a:latin typeface="Century Gothic" panose="020B0502020202020204" pitchFamily="34" charset="0"/>
              </a:rPr>
              <a:t>Rupabumi</a:t>
            </a:r>
            <a:endParaRPr lang="en-US" sz="900" dirty="0">
              <a:solidFill>
                <a:schemeClr val="tx1"/>
              </a:solidFill>
              <a:latin typeface="Century Gothic" panose="020B0502020202020204" pitchFamily="34" charset="0"/>
            </a:endParaRPr>
          </a:p>
          <a:p>
            <a:pPr marL="169881" indent="-169881" algn="just">
              <a:spcBef>
                <a:spcPts val="100"/>
              </a:spcBef>
              <a:spcAft>
                <a:spcPts val="100"/>
              </a:spcAft>
              <a:buFont typeface="Wingdings" panose="05000000000000000000" pitchFamily="2" charset="2"/>
              <a:buChar char="§"/>
            </a:pPr>
            <a:r>
              <a:rPr lang="en-US" sz="900" dirty="0" err="1">
                <a:solidFill>
                  <a:schemeClr val="tx1"/>
                </a:solidFill>
                <a:latin typeface="Century Gothic" panose="020B0502020202020204" pitchFamily="34" charset="0"/>
              </a:rPr>
              <a:t>Permendagri</a:t>
            </a:r>
            <a:r>
              <a:rPr lang="en-US" sz="900" dirty="0">
                <a:solidFill>
                  <a:schemeClr val="tx1"/>
                </a:solidFill>
                <a:latin typeface="Century Gothic" panose="020B0502020202020204" pitchFamily="34" charset="0"/>
              </a:rPr>
              <a:t> No. 35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2009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Panitia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Pembakuan</a:t>
            </a:r>
            <a:r>
              <a:rPr lang="en-US" sz="900" dirty="0">
                <a:solidFill>
                  <a:schemeClr val="tx1"/>
                </a:solidFill>
                <a:latin typeface="Century Gothic" panose="020B0502020202020204" pitchFamily="34" charset="0"/>
              </a:rPr>
              <a:t> Nama </a:t>
            </a:r>
            <a:r>
              <a:rPr lang="en-US" sz="900" dirty="0" err="1">
                <a:solidFill>
                  <a:schemeClr val="tx1"/>
                </a:solidFill>
                <a:latin typeface="Century Gothic" panose="020B0502020202020204" pitchFamily="34" charset="0"/>
              </a:rPr>
              <a:t>Rupabumi</a:t>
            </a:r>
            <a:r>
              <a:rPr lang="en-US" sz="900" dirty="0">
                <a:solidFill>
                  <a:schemeClr val="tx1"/>
                </a:solidFill>
                <a:latin typeface="Century Gothic" panose="020B0502020202020204" pitchFamily="34" charset="0"/>
              </a:rPr>
              <a:t>, pada </a:t>
            </a:r>
            <a:r>
              <a:rPr lang="en-US" sz="900" dirty="0" err="1">
                <a:solidFill>
                  <a:schemeClr val="tx1"/>
                </a:solidFill>
                <a:latin typeface="Century Gothic" panose="020B0502020202020204" pitchFamily="34" charset="0"/>
              </a:rPr>
              <a:t>prinsipnya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mengatur</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Panitia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Pembakuan</a:t>
            </a:r>
            <a:r>
              <a:rPr lang="en-US" sz="900" dirty="0">
                <a:solidFill>
                  <a:schemeClr val="tx1"/>
                </a:solidFill>
                <a:latin typeface="Century Gothic" panose="020B0502020202020204" pitchFamily="34" charset="0"/>
              </a:rPr>
              <a:t> Nama </a:t>
            </a:r>
            <a:r>
              <a:rPr lang="en-US" sz="900" dirty="0" err="1">
                <a:solidFill>
                  <a:schemeClr val="tx1"/>
                </a:solidFill>
                <a:latin typeface="Century Gothic" panose="020B0502020202020204" pitchFamily="34" charset="0"/>
              </a:rPr>
              <a:t>Rupabumi</a:t>
            </a:r>
            <a:r>
              <a:rPr lang="en-US" sz="900" dirty="0">
                <a:solidFill>
                  <a:schemeClr val="tx1"/>
                </a:solidFill>
                <a:latin typeface="Century Gothic" panose="020B0502020202020204" pitchFamily="34" charset="0"/>
              </a:rPr>
              <a:t>.</a:t>
            </a: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grpSp>
        <p:nvGrpSpPr>
          <p:cNvPr id="6" name="Group 5">
            <a:extLst>
              <a:ext uri="{FF2B5EF4-FFF2-40B4-BE49-F238E27FC236}">
                <a16:creationId xmlns:a16="http://schemas.microsoft.com/office/drawing/2014/main" id="{D01389EF-17C8-4AAF-84D0-3C570F2F131B}"/>
              </a:ext>
            </a:extLst>
          </p:cNvPr>
          <p:cNvGrpSpPr/>
          <p:nvPr/>
        </p:nvGrpSpPr>
        <p:grpSpPr>
          <a:xfrm>
            <a:off x="-86627" y="2397786"/>
            <a:ext cx="5948413" cy="1779577"/>
            <a:chOff x="0" y="3180310"/>
            <a:chExt cx="5580311" cy="1779577"/>
          </a:xfrm>
        </p:grpSpPr>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16" y="3180310"/>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902963" y="3265842"/>
              <a:ext cx="4677348" cy="1694045"/>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Memperkuat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kelembagaan</a:t>
              </a:r>
              <a:r>
                <a:rPr lang="en-US" sz="900" dirty="0">
                  <a:solidFill>
                    <a:schemeClr val="tx1"/>
                  </a:solidFill>
                  <a:latin typeface="Century Gothic" panose="020B0502020202020204" pitchFamily="34" charset="0"/>
                  <a:cs typeface="Arial" pitchFamily="34" charset="0"/>
                </a:rPr>
                <a:t> Pusat dan Daerah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Pembakuan</a:t>
              </a:r>
              <a:r>
                <a:rPr lang="en-US" sz="900" dirty="0">
                  <a:solidFill>
                    <a:schemeClr val="tx1"/>
                  </a:solidFill>
                  <a:latin typeface="Century Gothic" panose="020B0502020202020204" pitchFamily="34" charset="0"/>
                  <a:cs typeface="Arial" pitchFamily="34" charset="0"/>
                </a:rPr>
                <a:t> Nama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(Software, Hardware &amp; </a:t>
              </a:r>
              <a:r>
                <a:rPr lang="en-US" sz="900" dirty="0" err="1">
                  <a:solidFill>
                    <a:schemeClr val="tx1"/>
                  </a:solidFill>
                  <a:latin typeface="Century Gothic" panose="020B0502020202020204" pitchFamily="34" charset="0"/>
                  <a:cs typeface="Arial" pitchFamily="34" charset="0"/>
                </a:rPr>
                <a:t>Brainware</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bentuk</a:t>
              </a:r>
              <a:r>
                <a:rPr lang="en-US" sz="900" dirty="0">
                  <a:solidFill>
                    <a:schemeClr val="tx1"/>
                  </a:solidFill>
                  <a:latin typeface="Century Gothic" panose="020B0502020202020204" pitchFamily="34" charset="0"/>
                  <a:cs typeface="Arial" pitchFamily="34" charset="0"/>
                </a:rPr>
                <a:t> Program </a:t>
              </a:r>
              <a:r>
                <a:rPr lang="en-US" sz="900" dirty="0" err="1">
                  <a:solidFill>
                    <a:schemeClr val="tx1"/>
                  </a:solidFill>
                  <a:latin typeface="Century Gothic" panose="020B0502020202020204" pitchFamily="34" charset="0"/>
                  <a:cs typeface="Arial" pitchFamily="34" charset="0"/>
                </a:rPr>
                <a:t>Penguatan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Kapasitas</a:t>
              </a:r>
              <a:r>
                <a:rPr lang="en-US" sz="900" dirty="0">
                  <a:solidFill>
                    <a:schemeClr val="tx1"/>
                  </a:solidFill>
                  <a:latin typeface="Century Gothic" panose="020B0502020202020204" pitchFamily="34" charset="0"/>
                  <a:cs typeface="Arial" pitchFamily="34" charset="0"/>
                </a:rPr>
                <a:t>.</a:t>
              </a:r>
            </a:p>
            <a:p>
              <a:pPr marL="228600" indent="-228600">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Mewujudkan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gasetir</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sistem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informasi</a:t>
              </a:r>
              <a:r>
                <a:rPr lang="en-US" sz="900" dirty="0">
                  <a:solidFill>
                    <a:schemeClr val="tx1"/>
                  </a:solidFill>
                  <a:latin typeface="Century Gothic" panose="020B0502020202020204" pitchFamily="34" charset="0"/>
                  <a:cs typeface="Arial" pitchFamily="34" charset="0"/>
                </a:rPr>
                <a:t>, dan basis data yang </a:t>
              </a:r>
              <a:r>
                <a:rPr lang="en-US" sz="900" dirty="0" err="1">
                  <a:solidFill>
                    <a:schemeClr val="tx1"/>
                  </a:solidFill>
                  <a:latin typeface="Century Gothic" panose="020B0502020202020204" pitchFamily="34" charset="0"/>
                  <a:cs typeface="Arial" pitchFamily="34" charset="0"/>
                </a:rPr>
                <a:t>lengkap</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terintegrasi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tentang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nama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baku</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dapat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menjadi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rujukan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bagi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penggunaan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nama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di Indonesia </a:t>
              </a:r>
              <a:r>
                <a:rPr lang="en-US" sz="900" dirty="0" err="1">
                  <a:solidFill>
                    <a:schemeClr val="tx1"/>
                  </a:solidFill>
                  <a:latin typeface="Century Gothic" panose="020B0502020202020204" pitchFamily="34" charset="0"/>
                  <a:cs typeface="Arial" pitchFamily="34" charset="0"/>
                </a:rPr>
                <a:t>maupun</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seluruh</a:t>
              </a:r>
              <a:r>
                <a:rPr lang="en-US" sz="900" dirty="0">
                  <a:solidFill>
                    <a:schemeClr val="tx1"/>
                  </a:solidFill>
                  <a:latin typeface="Century Gothic" panose="020B0502020202020204" pitchFamily="34" charset="0"/>
                  <a:cs typeface="Arial" pitchFamily="34" charset="0"/>
                </a:rPr>
                <a:t> dunia.</a:t>
              </a:r>
            </a:p>
            <a:p>
              <a:pPr marL="228600" indent="-228600">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Mendukung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kontribusi</a:t>
              </a:r>
              <a:r>
                <a:rPr lang="en-US" sz="900" dirty="0">
                  <a:solidFill>
                    <a:schemeClr val="tx1"/>
                  </a:solidFill>
                  <a:latin typeface="Century Gothic" panose="020B0502020202020204" pitchFamily="34" charset="0"/>
                  <a:cs typeface="Arial" pitchFamily="34" charset="0"/>
                </a:rPr>
                <a:t> Indonesia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kegiatan</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lingkup</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Internasional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tentang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Pembakuan</a:t>
              </a:r>
              <a:r>
                <a:rPr lang="en-US" sz="900" dirty="0">
                  <a:solidFill>
                    <a:schemeClr val="tx1"/>
                  </a:solidFill>
                  <a:latin typeface="Century Gothic" panose="020B0502020202020204" pitchFamily="34" charset="0"/>
                  <a:cs typeface="Arial" pitchFamily="34" charset="0"/>
                </a:rPr>
                <a:t> Nama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seperti</a:t>
              </a:r>
              <a:r>
                <a:rPr lang="en-US" sz="900" dirty="0">
                  <a:solidFill>
                    <a:schemeClr val="tx1"/>
                  </a:solidFill>
                  <a:latin typeface="Century Gothic" panose="020B0502020202020204" pitchFamily="34" charset="0"/>
                  <a:cs typeface="Arial" pitchFamily="34" charset="0"/>
                </a:rPr>
                <a:t> UNCSGN (United Nation Conference on the Standardization of Geographical Names), UNGEGN (United Nations Group of Experts on Geographical Names), UNGEGN-ASE (United Nations Group of Experts on Geographical Names-Asia South East).</a:t>
              </a:r>
            </a:p>
          </p:txBody>
        </p:sp>
        <p:sp>
          <p:nvSpPr>
            <p:cNvPr id="26" name="TextBox 25">
              <a:extLst>
                <a:ext uri="{FF2B5EF4-FFF2-40B4-BE49-F238E27FC236}">
                  <a16:creationId xmlns:a16="http://schemas.microsoft.com/office/drawing/2014/main" id="{056F1DA7-ED01-4151-8A2F-B2C48CCBDAF4}"/>
                </a:ext>
              </a:extLst>
            </p:cNvPr>
            <p:cNvSpPr txBox="1"/>
            <p:nvPr/>
          </p:nvSpPr>
          <p:spPr>
            <a:xfrm>
              <a:off x="0" y="3767778"/>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9187BE2D-20E4-4159-82BC-C91A7740AEB4}"/>
              </a:ext>
            </a:extLst>
          </p:cNvPr>
          <p:cNvGrpSpPr/>
          <p:nvPr/>
        </p:nvGrpSpPr>
        <p:grpSpPr>
          <a:xfrm>
            <a:off x="-321703" y="4326410"/>
            <a:ext cx="6202739" cy="2440151"/>
            <a:chOff x="-257400" y="2781159"/>
            <a:chExt cx="5484391" cy="3013528"/>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3254" y="2785684"/>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801154" y="2781159"/>
              <a:ext cx="4425837" cy="3013528"/>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lgn="just">
                <a:buFont typeface="+mj-lt"/>
                <a:buAutoNum type="arabicPeriod"/>
              </a:pPr>
              <a:r>
                <a:rPr lang="en-US" sz="900" dirty="0" err="1">
                  <a:solidFill>
                    <a:schemeClr val="tx1"/>
                  </a:solidFill>
                  <a:latin typeface="Century Gothic" panose="020B0502020202020204" pitchFamily="34" charset="0"/>
                  <a:cs typeface="Arial" pitchFamily="34" charset="0"/>
                </a:rPr>
                <a:t>Kebijakan</a:t>
              </a:r>
              <a:r>
                <a:rPr lang="en-US" sz="900" dirty="0">
                  <a:solidFill>
                    <a:schemeClr val="tx1"/>
                  </a:solidFill>
                  <a:latin typeface="Century Gothic" panose="020B0502020202020204" pitchFamily="34" charset="0"/>
                  <a:cs typeface="Arial" pitchFamily="34" charset="0"/>
                </a:rPr>
                <a:t> program dan </a:t>
              </a:r>
              <a:r>
                <a:rPr lang="en-US" sz="900" dirty="0" err="1">
                  <a:solidFill>
                    <a:schemeClr val="tx1"/>
                  </a:solidFill>
                  <a:latin typeface="Century Gothic" panose="020B0502020202020204" pitchFamily="34" charset="0"/>
                  <a:cs typeface="Arial" pitchFamily="34" charset="0"/>
                </a:rPr>
                <a:t>anggaran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Pembakuan</a:t>
              </a:r>
              <a:r>
                <a:rPr lang="en-US" sz="900" dirty="0">
                  <a:solidFill>
                    <a:schemeClr val="tx1"/>
                  </a:solidFill>
                  <a:latin typeface="Century Gothic" panose="020B0502020202020204" pitchFamily="34" charset="0"/>
                  <a:cs typeface="Arial" pitchFamily="34" charset="0"/>
                </a:rPr>
                <a:t> Nama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(PNRB) </a:t>
              </a:r>
              <a:r>
                <a:rPr lang="en-US" sz="900" dirty="0" err="1">
                  <a:solidFill>
                    <a:schemeClr val="tx1"/>
                  </a:solidFill>
                  <a:latin typeface="Century Gothic" panose="020B0502020202020204" pitchFamily="34" charset="0"/>
                  <a:cs typeface="Arial" pitchFamily="34" charset="0"/>
                </a:rPr>
                <a:t>tidak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secara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spesifik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termasuk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pembagian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urusan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pemerintahan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didalam</a:t>
              </a:r>
              <a:r>
                <a:rPr lang="en-US" sz="900" dirty="0">
                  <a:solidFill>
                    <a:schemeClr val="tx1"/>
                  </a:solidFill>
                  <a:latin typeface="Century Gothic" panose="020B0502020202020204" pitchFamily="34" charset="0"/>
                  <a:cs typeface="Arial" pitchFamily="34" charset="0"/>
                </a:rPr>
                <a:t> per-UU-an, </a:t>
              </a:r>
              <a:r>
                <a:rPr lang="en-US" sz="900" dirty="0" err="1">
                  <a:solidFill>
                    <a:schemeClr val="tx1"/>
                  </a:solidFill>
                  <a:latin typeface="Century Gothic" panose="020B0502020202020204" pitchFamily="34" charset="0"/>
                  <a:cs typeface="Arial" pitchFamily="34" charset="0"/>
                </a:rPr>
                <a:t>spt</a:t>
              </a:r>
              <a:r>
                <a:rPr lang="en-US" sz="900" dirty="0">
                  <a:solidFill>
                    <a:schemeClr val="tx1"/>
                  </a:solidFill>
                  <a:latin typeface="Century Gothic" panose="020B0502020202020204" pitchFamily="34" charset="0"/>
                  <a:cs typeface="Arial" pitchFamily="34" charset="0"/>
                </a:rPr>
                <a:t>: UU 23 </a:t>
              </a:r>
              <a:r>
                <a:rPr lang="en-US" sz="900" dirty="0" err="1">
                  <a:solidFill>
                    <a:schemeClr val="tx1"/>
                  </a:solidFill>
                  <a:latin typeface="Century Gothic" panose="020B0502020202020204" pitchFamily="34" charset="0"/>
                  <a:cs typeface="Arial" pitchFamily="34" charset="0"/>
                </a:rPr>
                <a:t>Tahun</a:t>
              </a:r>
              <a:r>
                <a:rPr lang="en-US" sz="900" dirty="0">
                  <a:solidFill>
                    <a:schemeClr val="tx1"/>
                  </a:solidFill>
                  <a:latin typeface="Century Gothic" panose="020B0502020202020204" pitchFamily="34" charset="0"/>
                  <a:cs typeface="Arial" pitchFamily="34" charset="0"/>
                </a:rPr>
                <a:t> 2014 </a:t>
              </a:r>
              <a:r>
                <a:rPr lang="en-US" sz="900" dirty="0" err="1">
                  <a:solidFill>
                    <a:schemeClr val="tx1"/>
                  </a:solidFill>
                  <a:latin typeface="Century Gothic" panose="020B0502020202020204" pitchFamily="34" charset="0"/>
                  <a:cs typeface="Arial" pitchFamily="34" charset="0"/>
                </a:rPr>
                <a:t>ttg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Pemerintahan</a:t>
              </a:r>
              <a:r>
                <a:rPr lang="en-US" sz="900" dirty="0">
                  <a:solidFill>
                    <a:schemeClr val="tx1"/>
                  </a:solidFill>
                  <a:latin typeface="Century Gothic" panose="020B0502020202020204" pitchFamily="34" charset="0"/>
                  <a:cs typeface="Arial" pitchFamily="34" charset="0"/>
                </a:rPr>
                <a:t> Daerah, </a:t>
              </a:r>
              <a:r>
                <a:rPr lang="en-US" sz="900" dirty="0" err="1">
                  <a:solidFill>
                    <a:schemeClr val="tx1"/>
                  </a:solidFill>
                  <a:latin typeface="Century Gothic" panose="020B0502020202020204" pitchFamily="34" charset="0"/>
                  <a:cs typeface="Arial" pitchFamily="34" charset="0"/>
                </a:rPr>
                <a:t>menimbulkan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kesulitan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inisiasi</a:t>
              </a:r>
              <a:r>
                <a:rPr lang="en-US" sz="900" dirty="0">
                  <a:solidFill>
                    <a:schemeClr val="tx1"/>
                  </a:solidFill>
                  <a:latin typeface="Century Gothic" panose="020B0502020202020204" pitchFamily="34" charset="0"/>
                  <a:cs typeface="Arial" pitchFamily="34" charset="0"/>
                </a:rPr>
                <a:t> program dan </a:t>
              </a:r>
              <a:r>
                <a:rPr lang="en-US" sz="900" dirty="0" err="1">
                  <a:solidFill>
                    <a:schemeClr val="tx1"/>
                  </a:solidFill>
                  <a:latin typeface="Century Gothic" panose="020B0502020202020204" pitchFamily="34" charset="0"/>
                  <a:cs typeface="Arial" pitchFamily="34" charset="0"/>
                </a:rPr>
                <a:t>anggaran</a:t>
              </a:r>
              <a:r>
                <a:rPr lang="en-US" sz="900" dirty="0">
                  <a:solidFill>
                    <a:schemeClr val="tx1"/>
                  </a:solidFill>
                  <a:latin typeface="Century Gothic" panose="020B0502020202020204" pitchFamily="34" charset="0"/>
                  <a:cs typeface="Arial" pitchFamily="34" charset="0"/>
                </a:rPr>
                <a:t>;</a:t>
              </a:r>
            </a:p>
            <a:p>
              <a:pPr marL="169881" indent="-169881" algn="just"/>
              <a:r>
                <a:rPr lang="en-US" sz="900" dirty="0">
                  <a:solidFill>
                    <a:schemeClr val="tx1"/>
                  </a:solidFill>
                  <a:latin typeface="Century Gothic" panose="020B0502020202020204" pitchFamily="34" charset="0"/>
                  <a:cs typeface="Arial" pitchFamily="34" charset="0"/>
                </a:rPr>
                <a:t>2.	</a:t>
              </a:r>
              <a:r>
                <a:rPr lang="en-US" sz="900" dirty="0" err="1">
                  <a:solidFill>
                    <a:schemeClr val="tx1"/>
                  </a:solidFill>
                  <a:latin typeface="Century Gothic" panose="020B0502020202020204" pitchFamily="34" charset="0"/>
                  <a:cs typeface="Arial" pitchFamily="34" charset="0"/>
                </a:rPr>
                <a:t>Kebijakan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perencanaan</a:t>
              </a:r>
              <a:r>
                <a:rPr lang="en-US" sz="900" dirty="0">
                  <a:solidFill>
                    <a:schemeClr val="tx1"/>
                  </a:solidFill>
                  <a:latin typeface="Century Gothic" panose="020B0502020202020204" pitchFamily="34" charset="0"/>
                  <a:cs typeface="Arial" pitchFamily="34" charset="0"/>
                </a:rPr>
                <a:t> dan tata </a:t>
              </a:r>
              <a:r>
                <a:rPr lang="en-US" sz="900" dirty="0" err="1">
                  <a:solidFill>
                    <a:schemeClr val="tx1"/>
                  </a:solidFill>
                  <a:latin typeface="Century Gothic" panose="020B0502020202020204" pitchFamily="34" charset="0"/>
                  <a:cs typeface="Arial" pitchFamily="34" charset="0"/>
                </a:rPr>
                <a:t>wilayah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berbasis</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spasial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dijadikan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sebagai</a:t>
              </a:r>
              <a:r>
                <a:rPr lang="en-US" sz="900" dirty="0">
                  <a:solidFill>
                    <a:schemeClr val="tx1"/>
                  </a:solidFill>
                  <a:latin typeface="Century Gothic" panose="020B0502020202020204" pitchFamily="34" charset="0"/>
                  <a:cs typeface="Arial" pitchFamily="34" charset="0"/>
                </a:rPr>
                <a:t> basis </a:t>
              </a:r>
              <a:r>
                <a:rPr lang="en-US" sz="900" dirty="0" err="1">
                  <a:solidFill>
                    <a:schemeClr val="tx1"/>
                  </a:solidFill>
                  <a:latin typeface="Century Gothic" panose="020B0502020202020204" pitchFamily="34" charset="0"/>
                  <a:cs typeface="Arial" pitchFamily="34" charset="0"/>
                </a:rPr>
                <a:t>utama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perencanaan</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penataan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wilayah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administrasi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perencanaan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tidak</a:t>
              </a:r>
              <a:r>
                <a:rPr lang="en-US" sz="900" dirty="0">
                  <a:solidFill>
                    <a:schemeClr val="tx1"/>
                  </a:solidFill>
                  <a:latin typeface="Century Gothic" panose="020B0502020202020204" pitchFamily="34" charset="0"/>
                  <a:cs typeface="Arial" pitchFamily="34" charset="0"/>
                </a:rPr>
                <a:t> SMART;</a:t>
              </a:r>
            </a:p>
            <a:p>
              <a:pPr marL="169881" indent="-169881" algn="just"/>
              <a:r>
                <a:rPr lang="en-US" sz="900" dirty="0">
                  <a:solidFill>
                    <a:schemeClr val="tx1"/>
                  </a:solidFill>
                  <a:latin typeface="Century Gothic" panose="020B0502020202020204" pitchFamily="34" charset="0"/>
                  <a:cs typeface="Arial" pitchFamily="34" charset="0"/>
                </a:rPr>
                <a:t>3.	</a:t>
              </a:r>
              <a:r>
                <a:rPr lang="en-US" sz="900" dirty="0" err="1">
                  <a:solidFill>
                    <a:schemeClr val="tx1"/>
                  </a:solidFill>
                  <a:latin typeface="Century Gothic" panose="020B0502020202020204" pitchFamily="34" charset="0"/>
                  <a:cs typeface="Arial" pitchFamily="34" charset="0"/>
                </a:rPr>
                <a:t>Kebijakan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Pemekaran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Pembentukan</a:t>
              </a:r>
              <a:r>
                <a:rPr lang="en-US" sz="900" dirty="0">
                  <a:solidFill>
                    <a:schemeClr val="tx1"/>
                  </a:solidFill>
                  <a:latin typeface="Century Gothic" panose="020B0502020202020204" pitchFamily="34" charset="0"/>
                  <a:cs typeface="Arial" pitchFamily="34" charset="0"/>
                </a:rPr>
                <a:t> Daerah </a:t>
              </a:r>
              <a:r>
                <a:rPr lang="en-US" sz="900" dirty="0" err="1">
                  <a:solidFill>
                    <a:schemeClr val="tx1"/>
                  </a:solidFill>
                  <a:latin typeface="Century Gothic" panose="020B0502020202020204" pitchFamily="34" charset="0"/>
                  <a:cs typeface="Arial" pitchFamily="34" charset="0"/>
                </a:rPr>
                <a:t>Otonom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Baru</a:t>
              </a:r>
              <a:r>
                <a:rPr lang="en-US" sz="900" dirty="0">
                  <a:solidFill>
                    <a:schemeClr val="tx1"/>
                  </a:solidFill>
                  <a:latin typeface="Century Gothic" panose="020B0502020202020204" pitchFamily="34" charset="0"/>
                  <a:cs typeface="Arial" pitchFamily="34" charset="0"/>
                </a:rPr>
                <a:t> (DOB) </a:t>
              </a:r>
              <a:r>
                <a:rPr lang="en-US" sz="900" dirty="0" err="1">
                  <a:solidFill>
                    <a:schemeClr val="tx1"/>
                  </a:solidFill>
                  <a:latin typeface="Century Gothic" panose="020B0502020202020204" pitchFamily="34" charset="0"/>
                  <a:cs typeface="Arial" pitchFamily="34" charset="0"/>
                </a:rPr>
                <a:t>sebelum</a:t>
              </a:r>
              <a:r>
                <a:rPr lang="en-US" sz="900" dirty="0">
                  <a:solidFill>
                    <a:schemeClr val="tx1"/>
                  </a:solidFill>
                  <a:latin typeface="Century Gothic" panose="020B0502020202020204" pitchFamily="34" charset="0"/>
                  <a:cs typeface="Arial" pitchFamily="34" charset="0"/>
                </a:rPr>
                <a:t> UU 23/2014 </a:t>
              </a:r>
              <a:r>
                <a:rPr lang="en-US" sz="900" dirty="0" err="1">
                  <a:solidFill>
                    <a:schemeClr val="tx1"/>
                  </a:solidFill>
                  <a:latin typeface="Century Gothic" panose="020B0502020202020204" pitchFamily="34" charset="0"/>
                  <a:cs typeface="Arial" pitchFamily="34" charset="0"/>
                </a:rPr>
                <a:t>umumnya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tdk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berbasis</a:t>
              </a:r>
              <a:r>
                <a:rPr lang="en-US" sz="900" dirty="0">
                  <a:solidFill>
                    <a:schemeClr val="tx1"/>
                  </a:solidFill>
                  <a:latin typeface="Century Gothic" panose="020B0502020202020204" pitchFamily="34" charset="0"/>
                  <a:cs typeface="Arial" pitchFamily="34" charset="0"/>
                </a:rPr>
                <a:t> peta &amp; </a:t>
              </a:r>
              <a:r>
                <a:rPr lang="en-US" sz="900" dirty="0" err="1">
                  <a:solidFill>
                    <a:schemeClr val="tx1"/>
                  </a:solidFill>
                  <a:latin typeface="Century Gothic" panose="020B0502020202020204" pitchFamily="34" charset="0"/>
                  <a:cs typeface="Arial" pitchFamily="34" charset="0"/>
                </a:rPr>
                <a:t>koordinat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akurat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dampaknya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konflik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batas</a:t>
              </a:r>
              <a:r>
                <a:rPr lang="en-US" sz="900" dirty="0">
                  <a:solidFill>
                    <a:schemeClr val="tx1"/>
                  </a:solidFill>
                  <a:latin typeface="Century Gothic" panose="020B0502020202020204" pitchFamily="34" charset="0"/>
                  <a:cs typeface="Arial" pitchFamily="34" charset="0"/>
                </a:rPr>
                <a:t> &amp; </a:t>
              </a:r>
              <a:r>
                <a:rPr lang="en-US" sz="900" dirty="0" err="1">
                  <a:solidFill>
                    <a:schemeClr val="tx1"/>
                  </a:solidFill>
                  <a:latin typeface="Century Gothic" panose="020B0502020202020204" pitchFamily="34" charset="0"/>
                  <a:cs typeface="Arial" pitchFamily="34" charset="0"/>
                </a:rPr>
                <a:t>cakupan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wil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dominan</a:t>
              </a:r>
              <a:r>
                <a:rPr lang="en-US" sz="900" dirty="0">
                  <a:solidFill>
                    <a:schemeClr val="tx1"/>
                  </a:solidFill>
                  <a:latin typeface="Century Gothic" panose="020B0502020202020204" pitchFamily="34" charset="0"/>
                  <a:cs typeface="Arial" pitchFamily="34" charset="0"/>
                </a:rPr>
                <a:t>);</a:t>
              </a:r>
            </a:p>
            <a:p>
              <a:pPr marL="169881" indent="-169881" algn="just"/>
              <a:r>
                <a:rPr lang="en-US" sz="900" dirty="0">
                  <a:solidFill>
                    <a:schemeClr val="tx1"/>
                  </a:solidFill>
                  <a:latin typeface="Century Gothic" panose="020B0502020202020204" pitchFamily="34" charset="0"/>
                  <a:cs typeface="Arial" pitchFamily="34" charset="0"/>
                </a:rPr>
                <a:t>4.	</a:t>
              </a:r>
              <a:r>
                <a:rPr lang="en-US" sz="900" dirty="0" err="1">
                  <a:solidFill>
                    <a:schemeClr val="tx1"/>
                  </a:solidFill>
                  <a:latin typeface="Century Gothic" panose="020B0502020202020204" pitchFamily="34" charset="0"/>
                  <a:cs typeface="Arial" pitchFamily="34" charset="0"/>
                </a:rPr>
                <a:t>Institusionalisasi</a:t>
              </a:r>
              <a:r>
                <a:rPr lang="en-US" sz="900" dirty="0">
                  <a:solidFill>
                    <a:schemeClr val="tx1"/>
                  </a:solidFill>
                  <a:latin typeface="Century Gothic" panose="020B0502020202020204" pitchFamily="34" charset="0"/>
                  <a:cs typeface="Arial" pitchFamily="34" charset="0"/>
                </a:rPr>
                <a:t> PNRB, </a:t>
              </a:r>
              <a:r>
                <a:rPr lang="en-US" sz="900" dirty="0" err="1">
                  <a:solidFill>
                    <a:schemeClr val="tx1"/>
                  </a:solidFill>
                  <a:latin typeface="Century Gothic" panose="020B0502020202020204" pitchFamily="34" charset="0"/>
                  <a:cs typeface="Arial" pitchFamily="34" charset="0"/>
                </a:rPr>
                <a:t>Unsur</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alami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maupun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buatan</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tersebar</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seluruh</a:t>
              </a:r>
              <a:r>
                <a:rPr lang="en-US" sz="900" dirty="0">
                  <a:solidFill>
                    <a:schemeClr val="tx1"/>
                  </a:solidFill>
                  <a:latin typeface="Century Gothic" panose="020B0502020202020204" pitchFamily="34" charset="0"/>
                  <a:cs typeface="Arial" pitchFamily="34" charset="0"/>
                </a:rPr>
                <a:t> Wilayah Indonesia </a:t>
              </a:r>
              <a:r>
                <a:rPr lang="en-US" sz="900" dirty="0" err="1">
                  <a:solidFill>
                    <a:schemeClr val="tx1"/>
                  </a:solidFill>
                  <a:latin typeface="Century Gothic" panose="020B0502020202020204" pitchFamily="34" charset="0"/>
                  <a:cs typeface="Arial" pitchFamily="34" charset="0"/>
                </a:rPr>
                <a:t>masih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banyak</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diberi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nama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Dampaknya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tidak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efektif</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sebagai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identitas</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pembeda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dgn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unsur</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sama</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lainnya</a:t>
              </a:r>
              <a:r>
                <a:rPr lang="en-US" sz="900" dirty="0">
                  <a:solidFill>
                    <a:schemeClr val="tx1"/>
                  </a:solidFill>
                  <a:latin typeface="Century Gothic" panose="020B0502020202020204" pitchFamily="34" charset="0"/>
                  <a:cs typeface="Arial" pitchFamily="34" charset="0"/>
                </a:rPr>
                <a:t>).</a:t>
              </a:r>
            </a:p>
            <a:p>
              <a:pPr marL="169881" indent="-169881" algn="just"/>
              <a:r>
                <a:rPr lang="en-US" sz="900" dirty="0">
                  <a:solidFill>
                    <a:schemeClr val="tx1"/>
                  </a:solidFill>
                  <a:latin typeface="Century Gothic" panose="020B0502020202020204" pitchFamily="34" charset="0"/>
                  <a:cs typeface="Arial" pitchFamily="34" charset="0"/>
                </a:rPr>
                <a:t>5.	</a:t>
              </a:r>
              <a:r>
                <a:rPr lang="en-US" sz="900" dirty="0" err="1">
                  <a:solidFill>
                    <a:schemeClr val="tx1"/>
                  </a:solidFill>
                  <a:latin typeface="Century Gothic" panose="020B0502020202020204" pitchFamily="34" charset="0"/>
                  <a:cs typeface="Arial" pitchFamily="34" charset="0"/>
                </a:rPr>
                <a:t>Organisasi</a:t>
              </a:r>
              <a:r>
                <a:rPr lang="en-US" sz="900" dirty="0">
                  <a:solidFill>
                    <a:schemeClr val="tx1"/>
                  </a:solidFill>
                  <a:latin typeface="Century Gothic" panose="020B0502020202020204" pitchFamily="34" charset="0"/>
                  <a:cs typeface="Arial" pitchFamily="34" charset="0"/>
                </a:rPr>
                <a:t>, SDM </a:t>
              </a:r>
              <a:r>
                <a:rPr lang="en-US" sz="900" dirty="0" err="1">
                  <a:solidFill>
                    <a:schemeClr val="tx1"/>
                  </a:solidFill>
                  <a:latin typeface="Century Gothic" panose="020B0502020202020204" pitchFamily="34" charset="0"/>
                  <a:cs typeface="Arial" pitchFamily="34" charset="0"/>
                </a:rPr>
                <a:t>sbg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unsur</a:t>
              </a:r>
              <a:r>
                <a:rPr lang="en-US" sz="900" dirty="0">
                  <a:solidFill>
                    <a:schemeClr val="tx1"/>
                  </a:solidFill>
                  <a:latin typeface="Century Gothic" panose="020B0502020202020204" pitchFamily="34" charset="0"/>
                  <a:cs typeface="Arial" pitchFamily="34" charset="0"/>
                </a:rPr>
                <a:t> PPNR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didukung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sistem</a:t>
              </a:r>
              <a:r>
                <a:rPr lang="en-US" sz="900" dirty="0">
                  <a:solidFill>
                    <a:schemeClr val="tx1"/>
                  </a:solidFill>
                  <a:latin typeface="Century Gothic" panose="020B0502020202020204" pitchFamily="34" charset="0"/>
                  <a:cs typeface="Arial" pitchFamily="34" charset="0"/>
                </a:rPr>
                <a:t> capacity building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kontinue</a:t>
              </a:r>
              <a:r>
                <a:rPr lang="en-US" sz="900" dirty="0">
                  <a:solidFill>
                    <a:schemeClr val="tx1"/>
                  </a:solidFill>
                  <a:latin typeface="Century Gothic" panose="020B0502020202020204" pitchFamily="34" charset="0"/>
                  <a:cs typeface="Arial" pitchFamily="34" charset="0"/>
                </a:rPr>
                <a:t>.</a:t>
              </a:r>
            </a:p>
            <a:p>
              <a:pPr marL="169881" indent="-169881" algn="just">
                <a:buAutoNum type="arabicPeriod" startAt="6"/>
              </a:pP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sudah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bernama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namun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dibakukan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baik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ejaan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tulisan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maupun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ucapan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Dampaknya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berpengaruh</a:t>
              </a:r>
              <a:r>
                <a:rPr lang="en-US" sz="900" dirty="0">
                  <a:solidFill>
                    <a:schemeClr val="tx1"/>
                  </a:solidFill>
                  <a:latin typeface="Century Gothic" panose="020B0502020202020204" pitchFamily="34" charset="0"/>
                  <a:cs typeface="Arial" pitchFamily="34" charset="0"/>
                </a:rPr>
                <a:t> pada </a:t>
              </a:r>
              <a:r>
                <a:rPr lang="en-US" sz="900" dirty="0" err="1">
                  <a:solidFill>
                    <a:schemeClr val="tx1"/>
                  </a:solidFill>
                  <a:latin typeface="Century Gothic" panose="020B0502020202020204" pitchFamily="34" charset="0"/>
                  <a:cs typeface="Arial" pitchFamily="34" charset="0"/>
                </a:rPr>
                <a:t>hasil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verifikasi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TimNas</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Rupabumi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akn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dilaporkan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a:t>
              </a:r>
              <a:r>
                <a:rPr lang="en-US" sz="900" dirty="0">
                  <a:solidFill>
                    <a:schemeClr val="tx1"/>
                  </a:solidFill>
                  <a:latin typeface="Century Gothic" panose="020B0502020202020204" pitchFamily="34" charset="0"/>
                  <a:cs typeface="Arial" pitchFamily="34" charset="0"/>
                </a:rPr>
                <a:t> PBB, </a:t>
              </a:r>
              <a:r>
                <a:rPr lang="en-US" sz="900" dirty="0" err="1">
                  <a:solidFill>
                    <a:schemeClr val="tx1"/>
                  </a:solidFill>
                  <a:latin typeface="Century Gothic" panose="020B0502020202020204" pitchFamily="34" charset="0"/>
                  <a:cs typeface="Arial" pitchFamily="34" charset="0"/>
                </a:rPr>
                <a:t>serta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potensi</a:t>
              </a:r>
              <a:r>
                <a:rPr lang="en-US" sz="900" dirty="0">
                  <a:solidFill>
                    <a:schemeClr val="tx1"/>
                  </a:solidFill>
                  <a:latin typeface="Century Gothic" panose="020B0502020202020204" pitchFamily="34" charset="0"/>
                  <a:cs typeface="Arial" pitchFamily="34" charset="0"/>
                </a:rPr>
                <a:t> multi </a:t>
              </a:r>
              <a:r>
                <a:rPr lang="en-US" sz="900" dirty="0" err="1">
                  <a:solidFill>
                    <a:schemeClr val="tx1"/>
                  </a:solidFill>
                  <a:latin typeface="Century Gothic" panose="020B0502020202020204" pitchFamily="34" charset="0"/>
                  <a:cs typeface="Arial" pitchFamily="34" charset="0"/>
                </a:rPr>
                <a:t>interprestasi</a:t>
              </a:r>
              <a:r>
                <a:rPr lang="en-US" sz="900" dirty="0">
                  <a:solidFill>
                    <a:schemeClr val="tx1"/>
                  </a:solidFill>
                  <a:latin typeface="Century Gothic" panose="020B0502020202020204" pitchFamily="34" charset="0"/>
                  <a:cs typeface="Arial" pitchFamily="34" charset="0"/>
                </a:rPr>
                <a:t>/tafsir).</a:t>
              </a:r>
              <a:endParaRPr lang="en-US" sz="900" dirty="0">
                <a:solidFill>
                  <a:schemeClr val="tx1"/>
                </a:solidFill>
              </a:endParaRPr>
            </a:p>
          </p:txBody>
        </p:sp>
        <p:sp>
          <p:nvSpPr>
            <p:cNvPr id="29" name="TextBox 28">
              <a:extLst>
                <a:ext uri="{FF2B5EF4-FFF2-40B4-BE49-F238E27FC236}">
                  <a16:creationId xmlns:a16="http://schemas.microsoft.com/office/drawing/2014/main" id="{B240C67F-525A-4A8C-B3DA-5223A7A92177}"/>
                </a:ext>
              </a:extLst>
            </p:cNvPr>
            <p:cNvSpPr txBox="1"/>
            <p:nvPr/>
          </p:nvSpPr>
          <p:spPr>
            <a:xfrm>
              <a:off x="-257400" y="3373156"/>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sp>
        <p:nvSpPr>
          <p:cNvPr id="34" name="Rectangle 33">
            <a:extLst>
              <a:ext uri="{FF2B5EF4-FFF2-40B4-BE49-F238E27FC236}">
                <a16:creationId xmlns:a16="http://schemas.microsoft.com/office/drawing/2014/main" id="{A8AF161B-DBEA-49AC-B8FA-BE3F7A525B05}"/>
              </a:ext>
            </a:extLst>
          </p:cNvPr>
          <p:cNvSpPr/>
          <p:nvPr/>
        </p:nvSpPr>
        <p:spPr>
          <a:xfrm>
            <a:off x="6006164" y="5919536"/>
            <a:ext cx="6088427" cy="858337"/>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i="1" dirty="0">
                <a:solidFill>
                  <a:srgbClr val="C00000"/>
                </a:solidFill>
                <a:latin typeface="Century Gothic" panose="020B0502020202020204" pitchFamily="34" charset="0"/>
              </a:rPr>
              <a:t>TINDAK LANJUT 2019:</a:t>
            </a:r>
          </a:p>
          <a:p>
            <a:pPr marL="228600" indent="-228600" algn="just">
              <a:buFont typeface="+mj-lt"/>
              <a:buAutoNum type="arabicPeriod"/>
            </a:pPr>
            <a:r>
              <a:rPr lang="en-US" sz="1100" b="1" i="1" dirty="0" err="1">
                <a:solidFill>
                  <a:schemeClr val="tx1"/>
                </a:solidFill>
                <a:latin typeface="Century Gothic" panose="020B0502020202020204" pitchFamily="34" charset="0"/>
              </a:rPr>
              <a:t>Penyelesaian</a:t>
            </a:r>
            <a:r>
              <a:rPr lang="en-US" sz="1100" b="1" i="1" dirty="0">
                <a:solidFill>
                  <a:schemeClr val="tx1"/>
                </a:solidFill>
                <a:latin typeface="Century Gothic" panose="020B0502020202020204" pitchFamily="34" charset="0"/>
              </a:rPr>
              <a:t> 200 </a:t>
            </a:r>
            <a:r>
              <a:rPr lang="en-US" sz="1100" b="1" i="1" dirty="0" err="1">
                <a:solidFill>
                  <a:schemeClr val="tx1"/>
                </a:solidFill>
                <a:latin typeface="Century Gothic" panose="020B0502020202020204" pitchFamily="34" charset="0"/>
              </a:rPr>
              <a:t>Pembakuan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rupa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bumi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pulau</a:t>
            </a:r>
            <a:endParaRPr lang="en-US" sz="1100" b="1" i="1" dirty="0">
              <a:solidFill>
                <a:schemeClr val="tx1"/>
              </a:solidFill>
              <a:latin typeface="Century Gothic" panose="020B0502020202020204" pitchFamily="34" charset="0"/>
            </a:endParaRPr>
          </a:p>
          <a:p>
            <a:pPr marL="228600" indent="-228600" algn="just">
              <a:buFont typeface="+mj-lt"/>
              <a:buAutoNum type="arabicPeriod"/>
            </a:pPr>
            <a:r>
              <a:rPr lang="en-US" sz="1100" b="1" i="1" dirty="0" err="1">
                <a:solidFill>
                  <a:schemeClr val="tx1"/>
                </a:solidFill>
                <a:latin typeface="Century Gothic" panose="020B0502020202020204" pitchFamily="34" charset="0"/>
              </a:rPr>
              <a:t>Supervisi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kegiatan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pembakuan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nama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rupabumi</a:t>
            </a:r>
            <a:r>
              <a:rPr lang="en-US" sz="1100" b="1" i="1" dirty="0">
                <a:solidFill>
                  <a:schemeClr val="tx1"/>
                </a:solidFill>
                <a:latin typeface="Century Gothic" panose="020B0502020202020204" pitchFamily="34" charset="0"/>
              </a:rPr>
              <a:t> di 15 </a:t>
            </a:r>
            <a:r>
              <a:rPr lang="en-US" sz="1100" b="1" i="1" dirty="0" err="1">
                <a:solidFill>
                  <a:schemeClr val="tx1"/>
                </a:solidFill>
                <a:latin typeface="Century Gothic" panose="020B0502020202020204" pitchFamily="34" charset="0"/>
              </a:rPr>
              <a:t>daerah</a:t>
            </a:r>
            <a:r>
              <a:rPr lang="en-US" sz="1100" b="1" i="1" dirty="0">
                <a:solidFill>
                  <a:schemeClr val="tx1"/>
                </a:solidFill>
                <a:latin typeface="Century Gothic" panose="020B0502020202020204" pitchFamily="34" charset="0"/>
              </a:rPr>
              <a:t> </a:t>
            </a:r>
          </a:p>
        </p:txBody>
      </p:sp>
      <p:sp>
        <p:nvSpPr>
          <p:cNvPr id="13" name="Rectangle 12">
            <a:extLst>
              <a:ext uri="{FF2B5EF4-FFF2-40B4-BE49-F238E27FC236}">
                <a16:creationId xmlns:a16="http://schemas.microsoft.com/office/drawing/2014/main" id="{DC9F3F57-E0FE-42D2-89E0-4A4FE95732E0}"/>
              </a:ext>
            </a:extLst>
          </p:cNvPr>
          <p:cNvSpPr/>
          <p:nvPr/>
        </p:nvSpPr>
        <p:spPr>
          <a:xfrm>
            <a:off x="5983211" y="661389"/>
            <a:ext cx="1308371" cy="369332"/>
          </a:xfrm>
          <a:prstGeom prst="rect">
            <a:avLst/>
          </a:prstGeom>
        </p:spPr>
        <p:txBody>
          <a:bodyPr wrap="none">
            <a:spAutoFit/>
          </a:bodyPr>
          <a:lstStyle/>
          <a:p>
            <a:pPr algn="just"/>
            <a:r>
              <a:rPr lang="en-US" b="1" i="1" dirty="0">
                <a:solidFill>
                  <a:srgbClr val="FF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045616" y="134754"/>
            <a:ext cx="8342722" cy="461665"/>
          </a:xfrm>
          <a:prstGeom prst="rect">
            <a:avLst/>
          </a:prstGeom>
          <a:noFill/>
        </p:spPr>
        <p:txBody>
          <a:bodyPr wrap="square" rtlCol="0">
            <a:spAutoFit/>
          </a:bodyPr>
          <a:lstStyle/>
          <a:p>
            <a:pPr algn="ctr"/>
            <a:r>
              <a:rPr lang="it-IT" sz="2400" b="1" dirty="0">
                <a:latin typeface="Century Gothic" panose="020B0502020202020204" pitchFamily="34" charset="0"/>
                <a:ea typeface="Arial Unicode MS" panose="020B0604020202020204" pitchFamily="34" charset="-128"/>
                <a:cs typeface="Arial Unicode MS" panose="020B0604020202020204" pitchFamily="34" charset="-128"/>
              </a:rPr>
              <a:t>PEMBAKUAN NAMA PULAU</a:t>
            </a:r>
            <a:endParaRPr lang="id-ID" sz="2400"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36" name="TextBox 35">
            <a:extLst>
              <a:ext uri="{FF2B5EF4-FFF2-40B4-BE49-F238E27FC236}">
                <a16:creationId xmlns:a16="http://schemas.microsoft.com/office/drawing/2014/main" id="{1EAAEB14-2E36-4956-B866-B4FDE0722B82}"/>
              </a:ext>
            </a:extLst>
          </p:cNvPr>
          <p:cNvSpPr txBox="1"/>
          <p:nvPr/>
        </p:nvSpPr>
        <p:spPr>
          <a:xfrm>
            <a:off x="6957910" y="985958"/>
            <a:ext cx="5081863" cy="2662267"/>
          </a:xfrm>
          <a:prstGeom prst="rect">
            <a:avLst/>
          </a:prstGeom>
          <a:noFill/>
        </p:spPr>
        <p:txBody>
          <a:bodyPr wrap="square" tIns="0" rtlCol="0">
            <a:spAutoFit/>
          </a:bodyPr>
          <a:lstStyle/>
          <a:p>
            <a:pPr algn="just"/>
            <a:r>
              <a:rPr lang="en-US" sz="1400" b="1" i="1" dirty="0" err="1">
                <a:solidFill>
                  <a:schemeClr val="accent1"/>
                </a:solidFill>
                <a:latin typeface="Century Gothic" panose="020B0502020202020204" pitchFamily="34" charset="0"/>
              </a:rPr>
              <a:t>Kemendagri</a:t>
            </a:r>
            <a:r>
              <a:rPr lang="en-US" sz="1400" b="1" i="1" dirty="0">
                <a:solidFill>
                  <a:schemeClr val="accent1"/>
                </a:solidFill>
                <a:latin typeface="Century Gothic" panose="020B0502020202020204" pitchFamily="34" charset="0"/>
              </a:rPr>
              <a:t>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melakukan</a:t>
            </a:r>
            <a:r>
              <a:rPr lang="en-US" sz="1200" b="1" i="1" dirty="0">
                <a:latin typeface="Century Gothic" panose="020B0502020202020204" pitchFamily="34" charset="0"/>
              </a:rPr>
              <a:t> </a:t>
            </a:r>
            <a:r>
              <a:rPr lang="en-US" sz="1200" b="1" i="1" dirty="0" err="1">
                <a:latin typeface="Century Gothic" panose="020B0502020202020204" pitchFamily="34" charset="0"/>
              </a:rPr>
              <a:t>verifikasi</a:t>
            </a:r>
            <a:r>
              <a:rPr lang="en-US" sz="1200" b="1" i="1" dirty="0">
                <a:latin typeface="Century Gothic" panose="020B0502020202020204" pitchFamily="34" charset="0"/>
              </a:rPr>
              <a:t> </a:t>
            </a:r>
            <a:r>
              <a:rPr lang="en-US" sz="1200" b="1" i="1" dirty="0" err="1">
                <a:latin typeface="Century Gothic" panose="020B0502020202020204" pitchFamily="34" charset="0"/>
              </a:rPr>
              <a:t>serta</a:t>
            </a:r>
            <a:r>
              <a:rPr lang="en-US" sz="1200" b="1" i="1" dirty="0">
                <a:latin typeface="Century Gothic" panose="020B0502020202020204" pitchFamily="34" charset="0"/>
              </a:rPr>
              <a:t> </a:t>
            </a:r>
            <a:r>
              <a:rPr lang="en-US" sz="1200" b="1" i="1" dirty="0" err="1">
                <a:latin typeface="Century Gothic" panose="020B0502020202020204" pitchFamily="34" charset="0"/>
              </a:rPr>
              <a:t>pembakuan</a:t>
            </a:r>
            <a:r>
              <a:rPr lang="en-US" sz="1200" b="1" i="1" dirty="0">
                <a:latin typeface="Century Gothic" panose="020B0502020202020204" pitchFamily="34" charset="0"/>
              </a:rPr>
              <a:t> </a:t>
            </a:r>
            <a:r>
              <a:rPr lang="en-US" sz="1200" b="1" i="1" dirty="0" err="1">
                <a:latin typeface="Century Gothic" panose="020B0502020202020204" pitchFamily="34" charset="0"/>
              </a:rPr>
              <a:t>nama</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a:t>
            </a:r>
            <a:r>
              <a:rPr lang="en-US" sz="1200" b="1" i="1" dirty="0" err="1">
                <a:latin typeface="Century Gothic" panose="020B0502020202020204" pitchFamily="34" charset="0"/>
              </a:rPr>
              <a:t>dengan</a:t>
            </a:r>
            <a:r>
              <a:rPr lang="en-US" sz="1200" b="1" i="1" dirty="0">
                <a:latin typeface="Century Gothic" panose="020B0502020202020204" pitchFamily="34" charset="0"/>
              </a:rPr>
              <a:t> </a:t>
            </a:r>
            <a:r>
              <a:rPr lang="en-US" sz="1200" b="1" i="1" dirty="0" err="1">
                <a:latin typeface="Century Gothic" panose="020B0502020202020204" pitchFamily="34" charset="0"/>
              </a:rPr>
              <a:t>capaian</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400" b="1" i="1" dirty="0">
                <a:solidFill>
                  <a:srgbClr val="C00000"/>
                </a:solidFill>
                <a:latin typeface="Century Gothic" panose="020B0502020202020204" pitchFamily="34" charset="0"/>
              </a:rPr>
              <a:t>2.590</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a:t>
            </a:r>
            <a:r>
              <a:rPr lang="en-US" sz="1200" b="1" i="1" dirty="0" err="1">
                <a:latin typeface="Century Gothic" panose="020B0502020202020204" pitchFamily="34" charset="0"/>
              </a:rPr>
              <a:t>dan</a:t>
            </a:r>
            <a:r>
              <a:rPr lang="en-US" sz="1200" b="1" i="1" dirty="0">
                <a:latin typeface="Century Gothic" panose="020B0502020202020204" pitchFamily="34" charset="0"/>
              </a:rPr>
              <a:t>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dilaporkan</a:t>
            </a:r>
            <a:r>
              <a:rPr lang="en-US" sz="1200" b="1" i="1" dirty="0">
                <a:latin typeface="Century Gothic" panose="020B0502020202020204" pitchFamily="34" charset="0"/>
              </a:rPr>
              <a:t> </a:t>
            </a:r>
            <a:r>
              <a:rPr lang="en-US" sz="1200" b="1" i="1" dirty="0" err="1">
                <a:latin typeface="Century Gothic" panose="020B0502020202020204" pitchFamily="34" charset="0"/>
              </a:rPr>
              <a:t>dalam</a:t>
            </a:r>
            <a:r>
              <a:rPr lang="en-US" sz="1200" b="1" i="1" dirty="0">
                <a:latin typeface="Century Gothic" panose="020B0502020202020204" pitchFamily="34" charset="0"/>
              </a:rPr>
              <a:t> </a:t>
            </a:r>
            <a:r>
              <a:rPr lang="en-US" sz="1200" b="1" i="1" dirty="0" err="1">
                <a:latin typeface="Century Gothic" panose="020B0502020202020204" pitchFamily="34" charset="0"/>
              </a:rPr>
              <a:t>sidang</a:t>
            </a:r>
            <a:r>
              <a:rPr lang="en-US" sz="1200" b="1" i="1" dirty="0">
                <a:latin typeface="Century Gothic" panose="020B0502020202020204" pitchFamily="34" charset="0"/>
              </a:rPr>
              <a:t> UNCSGN </a:t>
            </a:r>
            <a:r>
              <a:rPr lang="en-US" sz="1200" b="1" i="1" dirty="0" err="1">
                <a:latin typeface="Century Gothic" panose="020B0502020202020204" pitchFamily="34" charset="0"/>
              </a:rPr>
              <a:t>ke</a:t>
            </a:r>
            <a:r>
              <a:rPr lang="en-US" sz="1200" b="1" i="1" dirty="0">
                <a:latin typeface="Century Gothic" panose="020B0502020202020204" pitchFamily="34" charset="0"/>
              </a:rPr>
              <a:t>-XI di New York Amerika </a:t>
            </a:r>
            <a:r>
              <a:rPr lang="en-US" sz="1200" b="1" i="1" dirty="0" err="1">
                <a:latin typeface="Century Gothic" panose="020B0502020202020204" pitchFamily="34" charset="0"/>
              </a:rPr>
              <a:t>Serikat</a:t>
            </a:r>
            <a:r>
              <a:rPr lang="en-US" sz="1200" b="1" i="1" dirty="0">
                <a:latin typeface="Century Gothic" panose="020B0502020202020204" pitchFamily="34" charset="0"/>
              </a:rPr>
              <a:t> </a:t>
            </a:r>
            <a:r>
              <a:rPr lang="en-US" sz="1200" b="1" i="1" dirty="0" err="1">
                <a:latin typeface="Century Gothic" panose="020B0502020202020204" pitchFamily="34" charset="0"/>
              </a:rPr>
              <a:t>pada</a:t>
            </a:r>
            <a:r>
              <a:rPr lang="en-US" sz="1200" b="1" i="1" dirty="0">
                <a:latin typeface="Century Gothic" panose="020B0502020202020204" pitchFamily="34" charset="0"/>
              </a:rPr>
              <a:t> </a:t>
            </a:r>
            <a:r>
              <a:rPr lang="en-US" sz="1200" b="1" i="1" dirty="0" err="1">
                <a:latin typeface="Century Gothic" panose="020B0502020202020204" pitchFamily="34" charset="0"/>
              </a:rPr>
              <a:t>bulan</a:t>
            </a:r>
            <a:r>
              <a:rPr lang="en-US" sz="1200" b="1" i="1" dirty="0">
                <a:latin typeface="Century Gothic" panose="020B0502020202020204" pitchFamily="34" charset="0"/>
              </a:rPr>
              <a:t> </a:t>
            </a:r>
            <a:r>
              <a:rPr lang="en-US" sz="1200" b="1" i="1" dirty="0" err="1">
                <a:latin typeface="Century Gothic" panose="020B0502020202020204" pitchFamily="34" charset="0"/>
              </a:rPr>
              <a:t>Agustus</a:t>
            </a:r>
            <a:r>
              <a:rPr lang="en-US" sz="1200" b="1" i="1" dirty="0">
                <a:latin typeface="Century Gothic" panose="020B0502020202020204" pitchFamily="34" charset="0"/>
              </a:rPr>
              <a:t> 2017. Oleh </a:t>
            </a:r>
            <a:r>
              <a:rPr lang="en-US" sz="1200" b="1" i="1" dirty="0" err="1">
                <a:latin typeface="Century Gothic" panose="020B0502020202020204" pitchFamily="34" charset="0"/>
              </a:rPr>
              <a:t>karena</a:t>
            </a:r>
            <a:r>
              <a:rPr lang="en-US" sz="1200" b="1" i="1" dirty="0">
                <a:latin typeface="Century Gothic" panose="020B0502020202020204" pitchFamily="34" charset="0"/>
              </a:rPr>
              <a:t> </a:t>
            </a:r>
            <a:r>
              <a:rPr lang="en-US" sz="1200" b="1" i="1" dirty="0" err="1">
                <a:latin typeface="Century Gothic" panose="020B0502020202020204" pitchFamily="34" charset="0"/>
              </a:rPr>
              <a:t>itu</a:t>
            </a:r>
            <a:r>
              <a:rPr lang="en-US" sz="1200" b="1" i="1" dirty="0">
                <a:latin typeface="Century Gothic" panose="020B0502020202020204" pitchFamily="34" charset="0"/>
              </a:rPr>
              <a:t>  total </a:t>
            </a:r>
            <a:r>
              <a:rPr lang="en-US" sz="1200" b="1" i="1" dirty="0" err="1">
                <a:latin typeface="Century Gothic" panose="020B0502020202020204" pitchFamily="34" charset="0"/>
              </a:rPr>
              <a:t>jumlah</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di </a:t>
            </a:r>
            <a:r>
              <a:rPr lang="en-US" sz="1200" b="1" i="1" dirty="0" err="1">
                <a:latin typeface="Century Gothic" panose="020B0502020202020204" pitchFamily="34" charset="0"/>
              </a:rPr>
              <a:t>seluruh</a:t>
            </a:r>
            <a:r>
              <a:rPr lang="en-US" sz="1200" b="1" i="1" dirty="0">
                <a:latin typeface="Century Gothic" panose="020B0502020202020204" pitchFamily="34" charset="0"/>
              </a:rPr>
              <a:t> Indonesia yang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dibakukan</a:t>
            </a:r>
            <a:r>
              <a:rPr lang="en-US" sz="1200" b="1" i="1" dirty="0">
                <a:latin typeface="Century Gothic" panose="020B0502020202020204" pitchFamily="34" charset="0"/>
              </a:rPr>
              <a:t> dan </a:t>
            </a:r>
            <a:r>
              <a:rPr lang="en-US" sz="1200" b="1" i="1" dirty="0" err="1">
                <a:latin typeface="Century Gothic" panose="020B0502020202020204" pitchFamily="34" charset="0"/>
              </a:rPr>
              <a:t>dilaporkan</a:t>
            </a:r>
            <a:r>
              <a:rPr lang="en-US" sz="1200" b="1" i="1" dirty="0">
                <a:latin typeface="Century Gothic" panose="020B0502020202020204" pitchFamily="34" charset="0"/>
              </a:rPr>
              <a:t> </a:t>
            </a:r>
            <a:r>
              <a:rPr lang="en-US" sz="1200" b="1" i="1" dirty="0" err="1">
                <a:latin typeface="Century Gothic" panose="020B0502020202020204" pitchFamily="34" charset="0"/>
              </a:rPr>
              <a:t>ke</a:t>
            </a:r>
            <a:r>
              <a:rPr lang="en-US" sz="1200" b="1" i="1" dirty="0">
                <a:latin typeface="Century Gothic" panose="020B0502020202020204" pitchFamily="34" charset="0"/>
              </a:rPr>
              <a:t> PBB </a:t>
            </a:r>
            <a:r>
              <a:rPr lang="en-US" sz="1200" b="1" i="1" dirty="0" err="1">
                <a:latin typeface="Century Gothic" panose="020B0502020202020204" pitchFamily="34" charset="0"/>
              </a:rPr>
              <a:t>s.d</a:t>
            </a:r>
            <a:r>
              <a:rPr lang="en-US" sz="1200" b="1" i="1" dirty="0">
                <a:latin typeface="Century Gothic" panose="020B0502020202020204" pitchFamily="34" charset="0"/>
              </a:rPr>
              <a:t> </a:t>
            </a:r>
            <a:r>
              <a:rPr lang="en-US" sz="1200" b="1" i="1" dirty="0" err="1">
                <a:latin typeface="Century Gothic" panose="020B0502020202020204" pitchFamily="34" charset="0"/>
              </a:rPr>
              <a:t>Bulan</a:t>
            </a:r>
            <a:r>
              <a:rPr lang="en-US" sz="1200" b="1" i="1" dirty="0">
                <a:latin typeface="Century Gothic" panose="020B0502020202020204" pitchFamily="34" charset="0"/>
              </a:rPr>
              <a:t> </a:t>
            </a:r>
            <a:r>
              <a:rPr lang="en-US" sz="1200" b="1" i="1" dirty="0" err="1">
                <a:latin typeface="Century Gothic" panose="020B0502020202020204" pitchFamily="34" charset="0"/>
              </a:rPr>
              <a:t>Agustus</a:t>
            </a:r>
            <a:r>
              <a:rPr lang="en-US" sz="1200" b="1" i="1" dirty="0">
                <a:latin typeface="Century Gothic" panose="020B0502020202020204" pitchFamily="34" charset="0"/>
              </a:rPr>
              <a:t> 2017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400" b="1" i="1" dirty="0">
                <a:solidFill>
                  <a:srgbClr val="C00000"/>
                </a:solidFill>
                <a:latin typeface="Century Gothic" panose="020B0502020202020204" pitchFamily="34" charset="0"/>
              </a:rPr>
              <a:t>16.056</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a:t>
            </a:r>
            <a:r>
              <a:rPr lang="en-US" sz="1200" b="1" i="1" dirty="0" err="1">
                <a:latin typeface="Century Gothic" panose="020B0502020202020204" pitchFamily="34" charset="0"/>
              </a:rPr>
              <a:t>Catatan</a:t>
            </a:r>
            <a:r>
              <a:rPr lang="en-US" sz="1200" b="1" i="1" dirty="0">
                <a:latin typeface="Century Gothic" panose="020B0502020202020204" pitchFamily="34" charset="0"/>
              </a:rPr>
              <a:t>: </a:t>
            </a:r>
            <a:r>
              <a:rPr lang="en-US" sz="1200" b="1" i="1" dirty="0" err="1">
                <a:latin typeface="Century Gothic" panose="020B0502020202020204" pitchFamily="34" charset="0"/>
              </a:rPr>
              <a:t>tambahan</a:t>
            </a:r>
            <a:r>
              <a:rPr lang="en-US" sz="1200" b="1" i="1" dirty="0">
                <a:latin typeface="Century Gothic" panose="020B0502020202020204" pitchFamily="34" charset="0"/>
              </a:rPr>
              <a:t> data </a:t>
            </a:r>
            <a:r>
              <a:rPr lang="en-US" sz="1200" b="1" i="1" dirty="0" err="1">
                <a:latin typeface="Century Gothic" panose="020B0502020202020204" pitchFamily="34" charset="0"/>
              </a:rPr>
              <a:t>tahun</a:t>
            </a:r>
            <a:r>
              <a:rPr lang="en-US" sz="1200" b="1" i="1" dirty="0">
                <a:latin typeface="Century Gothic" panose="020B0502020202020204" pitchFamily="34" charset="0"/>
              </a:rPr>
              <a:t> 2012, </a:t>
            </a:r>
            <a:r>
              <a:rPr lang="en-US" sz="1200" b="1" i="1" dirty="0" err="1">
                <a:latin typeface="Century Gothic" panose="020B0502020202020204" pitchFamily="34" charset="0"/>
              </a:rPr>
              <a:t>Kemendagri</a:t>
            </a:r>
            <a:r>
              <a:rPr lang="en-US" sz="1200" b="1" i="1" dirty="0">
                <a:latin typeface="Century Gothic" panose="020B0502020202020204" pitchFamily="34" charset="0"/>
              </a:rPr>
              <a:t> </a:t>
            </a:r>
            <a:r>
              <a:rPr lang="en-US" sz="1200" b="1" i="1" dirty="0" err="1">
                <a:latin typeface="Century Gothic" panose="020B0502020202020204" pitchFamily="34" charset="0"/>
              </a:rPr>
              <a:t>bersama</a:t>
            </a:r>
            <a:r>
              <a:rPr lang="en-US" sz="1200" b="1" i="1" dirty="0">
                <a:latin typeface="Century Gothic" panose="020B0502020202020204" pitchFamily="34" charset="0"/>
              </a:rPr>
              <a:t> K/L </a:t>
            </a:r>
            <a:r>
              <a:rPr lang="en-US" sz="1200" b="1" i="1" dirty="0" err="1">
                <a:latin typeface="Century Gothic" panose="020B0502020202020204" pitchFamily="34" charset="0"/>
              </a:rPr>
              <a:t>terkait</a:t>
            </a:r>
            <a:r>
              <a:rPr lang="en-US" sz="1200" b="1" i="1" dirty="0">
                <a:latin typeface="Century Gothic" panose="020B0502020202020204" pitchFamily="34" charset="0"/>
              </a:rPr>
              <a:t>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memverifikasi</a:t>
            </a:r>
            <a:r>
              <a:rPr lang="en-US" sz="1200" b="1" i="1" dirty="0">
                <a:latin typeface="Century Gothic" panose="020B0502020202020204" pitchFamily="34" charset="0"/>
              </a:rPr>
              <a:t> dan </a:t>
            </a:r>
            <a:r>
              <a:rPr lang="en-US" sz="1200" b="1" i="1" dirty="0" err="1">
                <a:latin typeface="Century Gothic" panose="020B0502020202020204" pitchFamily="34" charset="0"/>
              </a:rPr>
              <a:t>membakukan</a:t>
            </a:r>
            <a:r>
              <a:rPr lang="en-US" sz="1200" b="1" i="1" dirty="0">
                <a:latin typeface="Century Gothic" panose="020B0502020202020204" pitchFamily="34" charset="0"/>
              </a:rPr>
              <a:t> </a:t>
            </a:r>
            <a:r>
              <a:rPr lang="en-US" sz="1200" b="1" i="1" dirty="0" err="1">
                <a:latin typeface="Century Gothic" panose="020B0502020202020204" pitchFamily="34" charset="0"/>
              </a:rPr>
              <a:t>sejumlah</a:t>
            </a:r>
            <a:r>
              <a:rPr lang="en-US" sz="1200" b="1" i="1" dirty="0">
                <a:latin typeface="Century Gothic" panose="020B0502020202020204" pitchFamily="34" charset="0"/>
              </a:rPr>
              <a:t> </a:t>
            </a:r>
            <a:r>
              <a:rPr lang="en-US" sz="1400" b="1" i="1" dirty="0">
                <a:solidFill>
                  <a:srgbClr val="C00000"/>
                </a:solidFill>
                <a:latin typeface="Century Gothic" panose="020B0502020202020204" pitchFamily="34" charset="0"/>
              </a:rPr>
              <a:t>13.466</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di 33 </a:t>
            </a:r>
            <a:r>
              <a:rPr lang="en-US" sz="1200" b="1" i="1" dirty="0" err="1">
                <a:latin typeface="Century Gothic" panose="020B0502020202020204" pitchFamily="34" charset="0"/>
              </a:rPr>
              <a:t>Provinsi</a:t>
            </a:r>
            <a:r>
              <a:rPr lang="en-US" sz="1200" b="1" i="1" dirty="0">
                <a:latin typeface="Century Gothic" panose="020B0502020202020204" pitchFamily="34" charset="0"/>
              </a:rPr>
              <a:t> dan </a:t>
            </a:r>
            <a:r>
              <a:rPr lang="en-US" sz="1200" b="1" i="1" dirty="0" err="1">
                <a:latin typeface="Century Gothic" panose="020B0502020202020204" pitchFamily="34" charset="0"/>
              </a:rPr>
              <a:t>melaporkannya</a:t>
            </a:r>
            <a:r>
              <a:rPr lang="en-US" sz="1200" b="1" i="1" dirty="0">
                <a:latin typeface="Century Gothic" panose="020B0502020202020204" pitchFamily="34" charset="0"/>
              </a:rPr>
              <a:t> pada </a:t>
            </a:r>
            <a:r>
              <a:rPr lang="en-US" sz="1200" b="1" i="1" dirty="0" err="1">
                <a:latin typeface="Century Gothic" panose="020B0502020202020204" pitchFamily="34" charset="0"/>
              </a:rPr>
              <a:t>Konvensi</a:t>
            </a:r>
            <a:r>
              <a:rPr lang="en-US" sz="1200" b="1" i="1" dirty="0">
                <a:latin typeface="Century Gothic" panose="020B0502020202020204" pitchFamily="34" charset="0"/>
              </a:rPr>
              <a:t> ke-10 UNCSGN (10th The United Nation Conference on Standardization on Geographical Names) di New York, AS).</a:t>
            </a:r>
          </a:p>
          <a:p>
            <a:pPr algn="just"/>
            <a:r>
              <a:rPr lang="en-US" sz="1400" b="1" i="1" dirty="0" err="1">
                <a:solidFill>
                  <a:schemeClr val="accent1"/>
                </a:solidFill>
                <a:latin typeface="Century Gothic" panose="020B0502020202020204" pitchFamily="34" charset="0"/>
              </a:rPr>
              <a:t>Tahun</a:t>
            </a:r>
            <a:r>
              <a:rPr lang="en-US" sz="1400" b="1" i="1" dirty="0">
                <a:solidFill>
                  <a:schemeClr val="accent1"/>
                </a:solidFill>
                <a:latin typeface="Century Gothic" panose="020B0502020202020204" pitchFamily="34" charset="0"/>
              </a:rPr>
              <a:t> 2018 (</a:t>
            </a:r>
            <a:r>
              <a:rPr lang="en-US" sz="1400" b="1" i="1" dirty="0" err="1">
                <a:solidFill>
                  <a:schemeClr val="accent1"/>
                </a:solidFill>
                <a:latin typeface="Century Gothic" panose="020B0502020202020204" pitchFamily="34" charset="0"/>
              </a:rPr>
              <a:t>s.d</a:t>
            </a:r>
            <a:r>
              <a:rPr lang="en-US" sz="1400" b="1" i="1" dirty="0">
                <a:solidFill>
                  <a:schemeClr val="accent1"/>
                </a:solidFill>
                <a:latin typeface="Century Gothic" panose="020B0502020202020204" pitchFamily="34" charset="0"/>
              </a:rPr>
              <a:t> </a:t>
            </a:r>
            <a:r>
              <a:rPr lang="en-US" sz="1400" b="1" i="1" dirty="0" err="1">
                <a:solidFill>
                  <a:schemeClr val="accent1"/>
                </a:solidFill>
                <a:latin typeface="Century Gothic" panose="020B0502020202020204" pitchFamily="34" charset="0"/>
              </a:rPr>
              <a:t>Bulan</a:t>
            </a:r>
            <a:r>
              <a:rPr lang="en-US" sz="1400" b="1" i="1" dirty="0">
                <a:solidFill>
                  <a:schemeClr val="accent1"/>
                </a:solidFill>
                <a:latin typeface="Century Gothic" panose="020B0502020202020204" pitchFamily="34" charset="0"/>
              </a:rPr>
              <a:t> </a:t>
            </a:r>
            <a:r>
              <a:rPr lang="en-US" sz="1400" b="1" i="1" dirty="0" err="1">
                <a:solidFill>
                  <a:schemeClr val="accent1"/>
                </a:solidFill>
                <a:latin typeface="Century Gothic" panose="020B0502020202020204" pitchFamily="34" charset="0"/>
              </a:rPr>
              <a:t>Oktober</a:t>
            </a:r>
            <a:r>
              <a:rPr lang="en-US" sz="1400" b="1" i="1" dirty="0">
                <a:solidFill>
                  <a:schemeClr val="accent1"/>
                </a:solidFill>
                <a:latin typeface="Century Gothic" panose="020B0502020202020204" pitchFamily="34" charset="0"/>
              </a:rPr>
              <a:t>),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melakukan</a:t>
            </a:r>
            <a:r>
              <a:rPr lang="en-US" sz="1200" b="1" i="1" dirty="0">
                <a:latin typeface="Century Gothic" panose="020B0502020202020204" pitchFamily="34" charset="0"/>
              </a:rPr>
              <a:t> </a:t>
            </a:r>
            <a:r>
              <a:rPr lang="en-US" sz="1200" b="1" i="1" dirty="0" err="1">
                <a:latin typeface="Century Gothic" panose="020B0502020202020204" pitchFamily="34" charset="0"/>
              </a:rPr>
              <a:t>verifikasi</a:t>
            </a:r>
            <a:r>
              <a:rPr lang="en-US" sz="1200" b="1" i="1" dirty="0">
                <a:latin typeface="Century Gothic" panose="020B0502020202020204" pitchFamily="34" charset="0"/>
              </a:rPr>
              <a:t> </a:t>
            </a:r>
            <a:r>
              <a:rPr lang="en-US" sz="1200" b="1" i="1" dirty="0" err="1">
                <a:latin typeface="Century Gothic" panose="020B0502020202020204" pitchFamily="34" charset="0"/>
              </a:rPr>
              <a:t>serta</a:t>
            </a:r>
            <a:r>
              <a:rPr lang="en-US" sz="1200" b="1" i="1" dirty="0">
                <a:latin typeface="Century Gothic" panose="020B0502020202020204" pitchFamily="34" charset="0"/>
              </a:rPr>
              <a:t> </a:t>
            </a:r>
            <a:r>
              <a:rPr lang="en-US" sz="1200" b="1" i="1" dirty="0" err="1">
                <a:latin typeface="Century Gothic" panose="020B0502020202020204" pitchFamily="34" charset="0"/>
              </a:rPr>
              <a:t>pembakuan</a:t>
            </a:r>
            <a:r>
              <a:rPr lang="en-US" sz="1200" b="1" i="1" dirty="0">
                <a:latin typeface="Century Gothic" panose="020B0502020202020204" pitchFamily="34" charset="0"/>
              </a:rPr>
              <a:t> </a:t>
            </a:r>
            <a:r>
              <a:rPr lang="en-US" sz="1200" b="1" i="1" dirty="0" err="1">
                <a:latin typeface="Century Gothic" panose="020B0502020202020204" pitchFamily="34" charset="0"/>
              </a:rPr>
              <a:t>nama</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400" b="1" i="1" dirty="0">
                <a:solidFill>
                  <a:srgbClr val="C00000"/>
                </a:solidFill>
                <a:latin typeface="Century Gothic" panose="020B0502020202020204" pitchFamily="34" charset="0"/>
              </a:rPr>
              <a:t>615</a:t>
            </a:r>
            <a:r>
              <a:rPr lang="en-US" sz="1200" b="1" i="1" dirty="0">
                <a:latin typeface="Century Gothic" panose="020B0502020202020204" pitchFamily="34" charset="0"/>
              </a:rPr>
              <a:t> </a:t>
            </a:r>
            <a:r>
              <a:rPr lang="en-US" sz="1200" b="1" i="1" dirty="0" err="1">
                <a:latin typeface="Century Gothic" panose="020B0502020202020204" pitchFamily="34" charset="0"/>
              </a:rPr>
              <a:t>Pulau</a:t>
            </a:r>
            <a:r>
              <a:rPr lang="en-US" sz="1200" b="1" i="1" dirty="0">
                <a:latin typeface="Century Gothic" panose="020B0502020202020204" pitchFamily="34" charset="0"/>
              </a:rPr>
              <a:t>.</a:t>
            </a:r>
          </a:p>
        </p:txBody>
      </p:sp>
      <p:pic>
        <p:nvPicPr>
          <p:cNvPr id="37" name="Picture 36">
            <a:extLst>
              <a:ext uri="{FF2B5EF4-FFF2-40B4-BE49-F238E27FC236}">
                <a16:creationId xmlns:a16="http://schemas.microsoft.com/office/drawing/2014/main" id="{4697B975-85D3-43A6-A8C6-B4A7DDBCA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483" y="999368"/>
            <a:ext cx="1056171" cy="948745"/>
          </a:xfrm>
          <a:prstGeom prst="ellipse">
            <a:avLst/>
          </a:prstGeom>
          <a:ln>
            <a:noFill/>
          </a:ln>
          <a:effectLst>
            <a:softEdge rad="112500"/>
          </a:effectLst>
        </p:spPr>
      </p:pic>
      <p:graphicFrame>
        <p:nvGraphicFramePr>
          <p:cNvPr id="38" name="Chart 37">
            <a:extLst>
              <a:ext uri="{FF2B5EF4-FFF2-40B4-BE49-F238E27FC236}">
                <a16:creationId xmlns:a16="http://schemas.microsoft.com/office/drawing/2014/main" id="{68D98E5F-CFB7-4808-B8F0-2A1981E01F30}"/>
              </a:ext>
            </a:extLst>
          </p:cNvPr>
          <p:cNvGraphicFramePr>
            <a:graphicFrameLocks/>
          </p:cNvGraphicFramePr>
          <p:nvPr>
            <p:extLst/>
          </p:nvPr>
        </p:nvGraphicFramePr>
        <p:xfrm>
          <a:off x="6671343" y="3490880"/>
          <a:ext cx="5324475" cy="2367752"/>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B521066A-69B3-44B1-BAF7-422893876963}"/>
              </a:ext>
            </a:extLst>
          </p:cNvPr>
          <p:cNvSpPr txBox="1"/>
          <p:nvPr/>
        </p:nvSpPr>
        <p:spPr>
          <a:xfrm>
            <a:off x="9774400" y="4047465"/>
            <a:ext cx="1608082" cy="338554"/>
          </a:xfrm>
          <a:prstGeom prst="rect">
            <a:avLst/>
          </a:prstGeom>
          <a:noFill/>
        </p:spPr>
        <p:txBody>
          <a:bodyPr wrap="square" rtlCol="0">
            <a:spAutoFit/>
          </a:bodyPr>
          <a:lstStyle/>
          <a:p>
            <a:pPr algn="r"/>
            <a:r>
              <a:rPr lang="en-US" sz="1600" b="1" dirty="0">
                <a:solidFill>
                  <a:schemeClr val="bg1"/>
                </a:solidFill>
              </a:rPr>
              <a:t>17.504</a:t>
            </a:r>
          </a:p>
        </p:txBody>
      </p:sp>
      <p:sp>
        <p:nvSpPr>
          <p:cNvPr id="40" name="TextBox 39">
            <a:extLst>
              <a:ext uri="{FF2B5EF4-FFF2-40B4-BE49-F238E27FC236}">
                <a16:creationId xmlns:a16="http://schemas.microsoft.com/office/drawing/2014/main" id="{0B0292AB-8881-43AF-AF5C-056DFB36473A}"/>
              </a:ext>
            </a:extLst>
          </p:cNvPr>
          <p:cNvSpPr txBox="1"/>
          <p:nvPr/>
        </p:nvSpPr>
        <p:spPr>
          <a:xfrm>
            <a:off x="10151386" y="4587377"/>
            <a:ext cx="972370" cy="338554"/>
          </a:xfrm>
          <a:prstGeom prst="rect">
            <a:avLst/>
          </a:prstGeom>
          <a:noFill/>
        </p:spPr>
        <p:txBody>
          <a:bodyPr wrap="square" rtlCol="0">
            <a:spAutoFit/>
          </a:bodyPr>
          <a:lstStyle/>
          <a:p>
            <a:pPr algn="r"/>
            <a:r>
              <a:rPr lang="en-US" sz="1600" b="1" dirty="0">
                <a:solidFill>
                  <a:schemeClr val="bg1"/>
                </a:solidFill>
              </a:rPr>
              <a:t>16.056</a:t>
            </a:r>
          </a:p>
        </p:txBody>
      </p:sp>
      <p:sp>
        <p:nvSpPr>
          <p:cNvPr id="41" name="TextBox 40">
            <a:extLst>
              <a:ext uri="{FF2B5EF4-FFF2-40B4-BE49-F238E27FC236}">
                <a16:creationId xmlns:a16="http://schemas.microsoft.com/office/drawing/2014/main" id="{5B627176-2D0B-4EE5-B091-B51084C36A87}"/>
              </a:ext>
            </a:extLst>
          </p:cNvPr>
          <p:cNvSpPr txBox="1"/>
          <p:nvPr/>
        </p:nvSpPr>
        <p:spPr>
          <a:xfrm>
            <a:off x="8674749" y="5086670"/>
            <a:ext cx="745476" cy="338554"/>
          </a:xfrm>
          <a:prstGeom prst="rect">
            <a:avLst/>
          </a:prstGeom>
          <a:noFill/>
        </p:spPr>
        <p:txBody>
          <a:bodyPr wrap="square" rtlCol="0">
            <a:spAutoFit/>
          </a:bodyPr>
          <a:lstStyle/>
          <a:p>
            <a:pPr algn="r"/>
            <a:r>
              <a:rPr lang="en-US" sz="1600" b="1" dirty="0">
                <a:solidFill>
                  <a:srgbClr val="FF0000"/>
                </a:solidFill>
              </a:rPr>
              <a:t>615</a:t>
            </a:r>
          </a:p>
        </p:txBody>
      </p:sp>
    </p:spTree>
    <p:extLst>
      <p:ext uri="{BB962C8B-B14F-4D97-AF65-F5344CB8AC3E}">
        <p14:creationId xmlns:p14="http://schemas.microsoft.com/office/powerpoint/2010/main" val="23623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4147096" y="669303"/>
            <a:ext cx="0" cy="6188697"/>
          </a:xfrm>
          <a:prstGeom prst="line">
            <a:avLst/>
          </a:prstGeom>
        </p:spPr>
        <p:style>
          <a:lnRef idx="3">
            <a:schemeClr val="accent6"/>
          </a:lnRef>
          <a:fillRef idx="0">
            <a:schemeClr val="accent6"/>
          </a:fillRef>
          <a:effectRef idx="2">
            <a:schemeClr val="accent6"/>
          </a:effectRef>
          <a:fontRef idx="minor">
            <a:schemeClr val="tx1"/>
          </a:fontRef>
        </p:style>
      </p:cxnSp>
      <p:sp>
        <p:nvSpPr>
          <p:cNvPr id="13" name="Rectangle 12">
            <a:extLst>
              <a:ext uri="{FF2B5EF4-FFF2-40B4-BE49-F238E27FC236}">
                <a16:creationId xmlns:a16="http://schemas.microsoft.com/office/drawing/2014/main" id="{DC9F3F57-E0FE-42D2-89E0-4A4FE95732E0}"/>
              </a:ext>
            </a:extLst>
          </p:cNvPr>
          <p:cNvSpPr/>
          <p:nvPr/>
        </p:nvSpPr>
        <p:spPr>
          <a:xfrm>
            <a:off x="4210764" y="660596"/>
            <a:ext cx="967629" cy="276999"/>
          </a:xfrm>
          <a:prstGeom prst="rect">
            <a:avLst/>
          </a:prstGeom>
        </p:spPr>
        <p:txBody>
          <a:bodyPr wrap="square">
            <a:spAutoFit/>
          </a:bodyPr>
          <a:lstStyle/>
          <a:p>
            <a:pPr algn="just"/>
            <a:r>
              <a:rPr lang="en-US" sz="1200" b="1" i="1" dirty="0">
                <a:solidFill>
                  <a:srgbClr val="C0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175309" y="86628"/>
            <a:ext cx="8114097" cy="400110"/>
          </a:xfrm>
          <a:prstGeom prst="rect">
            <a:avLst/>
          </a:prstGeom>
          <a:noFill/>
        </p:spPr>
        <p:txBody>
          <a:bodyPr wrap="square" rtlCol="0">
            <a:spAutoFit/>
          </a:bodyPr>
          <a:lstStyle/>
          <a:p>
            <a:pPr algn="ctr"/>
            <a:r>
              <a:rPr lang="id-ID" sz="2000" b="1" dirty="0">
                <a:latin typeface="Century Gothic" panose="020B0502020202020204" pitchFamily="34" charset="0"/>
                <a:ea typeface="Arial Unicode MS" panose="020B0604020202020204" pitchFamily="34" charset="-128"/>
                <a:cs typeface="Arial Unicode MS" panose="020B0604020202020204" pitchFamily="34" charset="-128"/>
              </a:rPr>
              <a:t>PEMBINAAN </a:t>
            </a:r>
            <a:r>
              <a:rPr lang="fi-FI" sz="2000" b="1" dirty="0">
                <a:latin typeface="Century Gothic" panose="020B0502020202020204" pitchFamily="34" charset="0"/>
                <a:ea typeface="Arial Unicode MS" panose="020B0604020202020204" pitchFamily="34" charset="-128"/>
                <a:cs typeface="Arial Unicode MS" panose="020B0604020202020204" pitchFamily="34" charset="-128"/>
              </a:rPr>
              <a:t>APARATUR SATPOL PP,PPNS &amp; SATLINMAS</a:t>
            </a:r>
            <a:endParaRPr lang="id-ID" sz="2000"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52" name="Picture 2" descr="http://ditjenbinaadwil.kemendagri.go.id/images/5polpp.jpg">
            <a:extLst>
              <a:ext uri="{FF2B5EF4-FFF2-40B4-BE49-F238E27FC236}">
                <a16:creationId xmlns:a16="http://schemas.microsoft.com/office/drawing/2014/main" id="{204A7B6F-8B14-4BEE-83DA-A2CD652D7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356"/>
          <a:stretch/>
        </p:blipFill>
        <p:spPr bwMode="auto">
          <a:xfrm>
            <a:off x="4173414" y="901556"/>
            <a:ext cx="650413" cy="7223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81B56AE-6FCE-417E-BF24-26186D75EB92}"/>
              </a:ext>
            </a:extLst>
          </p:cNvPr>
          <p:cNvSpPr txBox="1"/>
          <p:nvPr/>
        </p:nvSpPr>
        <p:spPr>
          <a:xfrm>
            <a:off x="5077326" y="903082"/>
            <a:ext cx="7114674" cy="896912"/>
          </a:xfrm>
          <a:prstGeom prst="rect">
            <a:avLst/>
          </a:prstGeom>
          <a:noFill/>
        </p:spPr>
        <p:txBody>
          <a:bodyPr wrap="square" tIns="0" rtlCol="0">
            <a:spAutoFit/>
          </a:bodyPr>
          <a:lstStyle/>
          <a:p>
            <a:pPr algn="just">
              <a:lnSpc>
                <a:spcPts val="1700"/>
              </a:lnSpc>
            </a:pPr>
            <a:r>
              <a:rPr lang="en-US" sz="1200" b="1" i="1" dirty="0" err="1">
                <a:solidFill>
                  <a:schemeClr val="accent1"/>
                </a:solidFill>
                <a:latin typeface="Century Gothic" panose="020B0502020202020204" pitchFamily="34" charset="0"/>
              </a:rPr>
              <a:t>Aparatur</a:t>
            </a:r>
            <a:r>
              <a:rPr lang="en-US" sz="1200" b="1" i="1" dirty="0">
                <a:solidFill>
                  <a:schemeClr val="accent1"/>
                </a:solidFill>
                <a:latin typeface="Century Gothic" panose="020B0502020202020204" pitchFamily="34" charset="0"/>
              </a:rPr>
              <a:t> </a:t>
            </a:r>
            <a:r>
              <a:rPr lang="en-US" sz="1200" b="1" i="1" dirty="0" err="1">
                <a:solidFill>
                  <a:schemeClr val="accent1"/>
                </a:solidFill>
                <a:latin typeface="Century Gothic" panose="020B0502020202020204" pitchFamily="34" charset="0"/>
              </a:rPr>
              <a:t>Satpol</a:t>
            </a:r>
            <a:r>
              <a:rPr lang="en-US" sz="1200" b="1" i="1" dirty="0">
                <a:solidFill>
                  <a:schemeClr val="accent1"/>
                </a:solidFill>
                <a:latin typeface="Century Gothic" panose="020B0502020202020204" pitchFamily="34" charset="0"/>
              </a:rPr>
              <a:t> PP, </a:t>
            </a:r>
            <a:r>
              <a:rPr lang="en-US" sz="1200" b="1" i="1" dirty="0" err="1">
                <a:latin typeface="Century Gothic" panose="020B0502020202020204" pitchFamily="34" charset="0"/>
              </a:rPr>
              <a:t>Jumlah</a:t>
            </a:r>
            <a:r>
              <a:rPr lang="en-US" sz="1200" b="1" i="1" dirty="0">
                <a:latin typeface="Century Gothic" panose="020B0502020202020204" pitchFamily="34" charset="0"/>
              </a:rPr>
              <a:t> </a:t>
            </a:r>
            <a:r>
              <a:rPr lang="en-US" sz="1200" b="1" i="1" dirty="0" err="1">
                <a:latin typeface="Century Gothic" panose="020B0502020202020204" pitchFamily="34" charset="0"/>
              </a:rPr>
              <a:t>aparatur</a:t>
            </a:r>
            <a:r>
              <a:rPr lang="en-US" sz="1200" b="1" i="1" dirty="0">
                <a:latin typeface="Century Gothic" panose="020B0502020202020204" pitchFamily="34" charset="0"/>
              </a:rPr>
              <a:t> </a:t>
            </a:r>
            <a:r>
              <a:rPr lang="en-US" sz="1200" b="1" i="1" dirty="0" err="1">
                <a:latin typeface="Century Gothic" panose="020B0502020202020204" pitchFamily="34" charset="0"/>
              </a:rPr>
              <a:t>Satpol</a:t>
            </a:r>
            <a:r>
              <a:rPr lang="en-US" sz="1200" b="1" i="1" dirty="0">
                <a:latin typeface="Century Gothic" panose="020B0502020202020204" pitchFamily="34" charset="0"/>
              </a:rPr>
              <a:t> PP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108.083 </a:t>
            </a:r>
            <a:r>
              <a:rPr lang="en-US" sz="1200" b="1" i="1" dirty="0">
                <a:latin typeface="Century Gothic" panose="020B0502020202020204" pitchFamily="34" charset="0"/>
              </a:rPr>
              <a:t>orang, yang </a:t>
            </a:r>
            <a:r>
              <a:rPr lang="en-US" sz="1200" b="1" i="1" dirty="0" err="1">
                <a:latin typeface="Century Gothic" panose="020B0502020202020204" pitchFamily="34" charset="0"/>
              </a:rPr>
              <a:t>terdiri</a:t>
            </a:r>
            <a:r>
              <a:rPr lang="en-US" sz="1200" b="1" i="1" dirty="0">
                <a:latin typeface="Century Gothic" panose="020B0502020202020204" pitchFamily="34" charset="0"/>
              </a:rPr>
              <a:t> </a:t>
            </a:r>
            <a:r>
              <a:rPr lang="en-US" sz="1200" b="1" i="1" dirty="0" err="1">
                <a:latin typeface="Century Gothic" panose="020B0502020202020204" pitchFamily="34" charset="0"/>
              </a:rPr>
              <a:t>dari</a:t>
            </a:r>
            <a:r>
              <a:rPr lang="en-US" sz="1200" b="1" i="1" dirty="0">
                <a:latin typeface="Century Gothic" panose="020B0502020202020204" pitchFamily="34" charset="0"/>
              </a:rPr>
              <a:t>: </a:t>
            </a:r>
          </a:p>
          <a:p>
            <a:pPr algn="just">
              <a:lnSpc>
                <a:spcPts val="1700"/>
              </a:lnSpc>
            </a:pPr>
            <a:r>
              <a:rPr lang="en-US" sz="1200" b="1" i="1" dirty="0">
                <a:latin typeface="Century Gothic" panose="020B0502020202020204" pitchFamily="34" charset="0"/>
              </a:rPr>
              <a:t>PNS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35.607</a:t>
            </a:r>
            <a:r>
              <a:rPr lang="en-US" sz="1200" b="1" i="1" dirty="0">
                <a:latin typeface="Century Gothic" panose="020B0502020202020204" pitchFamily="34" charset="0"/>
              </a:rPr>
              <a:t> orang dan Non PNS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72.476 </a:t>
            </a:r>
            <a:r>
              <a:rPr lang="en-US" sz="1200" b="1" i="1" dirty="0">
                <a:latin typeface="Century Gothic" panose="020B0502020202020204" pitchFamily="34" charset="0"/>
              </a:rPr>
              <a:t>orang.</a:t>
            </a:r>
          </a:p>
          <a:p>
            <a:pPr marL="285750" indent="-285750" algn="just">
              <a:lnSpc>
                <a:spcPts val="1700"/>
              </a:lnSpc>
              <a:buFont typeface="Wingdings" panose="05000000000000000000" pitchFamily="2" charset="2"/>
              <a:buChar char="Ø"/>
            </a:pPr>
            <a:r>
              <a:rPr lang="en-US" sz="1200" b="1" i="1" dirty="0">
                <a:latin typeface="Century Gothic" panose="020B0502020202020204" pitchFamily="34" charset="0"/>
              </a:rPr>
              <a:t>Yang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mengikuti</a:t>
            </a:r>
            <a:r>
              <a:rPr lang="en-US" sz="1200" b="1" i="1" dirty="0">
                <a:latin typeface="Century Gothic" panose="020B0502020202020204" pitchFamily="34" charset="0"/>
              </a:rPr>
              <a:t> uji </a:t>
            </a:r>
            <a:r>
              <a:rPr lang="en-US" sz="1200" b="1" i="1" dirty="0" err="1">
                <a:latin typeface="Century Gothic" panose="020B0502020202020204" pitchFamily="34" charset="0"/>
              </a:rPr>
              <a:t>kompetensi</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8.069</a:t>
            </a:r>
            <a:r>
              <a:rPr lang="en-US" sz="1200" b="1" i="1" dirty="0">
                <a:latin typeface="Century Gothic" panose="020B0502020202020204" pitchFamily="34" charset="0"/>
              </a:rPr>
              <a:t> orang</a:t>
            </a:r>
          </a:p>
          <a:p>
            <a:pPr marL="285750" indent="-285750" algn="just">
              <a:lnSpc>
                <a:spcPts val="1700"/>
              </a:lnSpc>
              <a:buFont typeface="Wingdings" panose="05000000000000000000" pitchFamily="2" charset="2"/>
              <a:buChar char="Ø"/>
            </a:pPr>
            <a:r>
              <a:rPr lang="en-US" sz="1200" b="1" i="1" dirty="0">
                <a:latin typeface="Century Gothic" panose="020B0502020202020204" pitchFamily="34" charset="0"/>
              </a:rPr>
              <a:t>Yang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Inpassing</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387</a:t>
            </a:r>
            <a:r>
              <a:rPr lang="en-US" sz="1200" b="1" i="1" dirty="0">
                <a:latin typeface="Century Gothic" panose="020B0502020202020204" pitchFamily="34" charset="0"/>
              </a:rPr>
              <a:t> orang</a:t>
            </a:r>
          </a:p>
        </p:txBody>
      </p:sp>
      <p:grpSp>
        <p:nvGrpSpPr>
          <p:cNvPr id="66" name="Group 65">
            <a:extLst>
              <a:ext uri="{FF2B5EF4-FFF2-40B4-BE49-F238E27FC236}">
                <a16:creationId xmlns:a16="http://schemas.microsoft.com/office/drawing/2014/main" id="{84EC0983-D05E-4496-ADB9-56383B47B6DA}"/>
              </a:ext>
            </a:extLst>
          </p:cNvPr>
          <p:cNvGrpSpPr/>
          <p:nvPr/>
        </p:nvGrpSpPr>
        <p:grpSpPr>
          <a:xfrm>
            <a:off x="4199370" y="1955058"/>
            <a:ext cx="761934" cy="714375"/>
            <a:chOff x="4970675" y="3735229"/>
            <a:chExt cx="761934" cy="714375"/>
          </a:xfrm>
        </p:grpSpPr>
        <p:pic>
          <p:nvPicPr>
            <p:cNvPr id="67" name="Picture 2" descr="http://ditjenbinaadwil.kemendagri.go.id/images/5polpp.jpg">
              <a:extLst>
                <a:ext uri="{FF2B5EF4-FFF2-40B4-BE49-F238E27FC236}">
                  <a16:creationId xmlns:a16="http://schemas.microsoft.com/office/drawing/2014/main" id="{6CB20A03-1C78-4FC3-A5FC-6952A4D8C3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147"/>
            <a:stretch/>
          </p:blipFill>
          <p:spPr bwMode="auto">
            <a:xfrm>
              <a:off x="4970675" y="3735229"/>
              <a:ext cx="543099" cy="714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2">
              <a:extLst>
                <a:ext uri="{FF2B5EF4-FFF2-40B4-BE49-F238E27FC236}">
                  <a16:creationId xmlns:a16="http://schemas.microsoft.com/office/drawing/2014/main" id="{5889CCF4-8022-4094-8A38-3C794D2473C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57" t="441" r="36597" b="-1741"/>
            <a:stretch/>
          </p:blipFill>
          <p:spPr bwMode="auto">
            <a:xfrm flipH="1">
              <a:off x="5473716" y="4148274"/>
              <a:ext cx="258893" cy="28091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9" name="TextBox 68">
            <a:extLst>
              <a:ext uri="{FF2B5EF4-FFF2-40B4-BE49-F238E27FC236}">
                <a16:creationId xmlns:a16="http://schemas.microsoft.com/office/drawing/2014/main" id="{E8161771-F76C-472C-BDED-03B76F2E1CBF}"/>
              </a:ext>
            </a:extLst>
          </p:cNvPr>
          <p:cNvSpPr txBox="1"/>
          <p:nvPr/>
        </p:nvSpPr>
        <p:spPr>
          <a:xfrm>
            <a:off x="5001929" y="1909816"/>
            <a:ext cx="7190071" cy="1523494"/>
          </a:xfrm>
          <a:prstGeom prst="rect">
            <a:avLst/>
          </a:prstGeom>
          <a:noFill/>
        </p:spPr>
        <p:txBody>
          <a:bodyPr wrap="square" tIns="0" rtlCol="0">
            <a:spAutoFit/>
          </a:bodyPr>
          <a:lstStyle/>
          <a:p>
            <a:pPr algn="just"/>
            <a:r>
              <a:rPr lang="en-US" sz="1200" b="1" i="1" dirty="0" err="1">
                <a:solidFill>
                  <a:schemeClr val="accent1"/>
                </a:solidFill>
                <a:latin typeface="Century Gothic" panose="020B0502020202020204" pitchFamily="34" charset="0"/>
              </a:rPr>
              <a:t>Aparatur</a:t>
            </a:r>
            <a:r>
              <a:rPr lang="en-US" sz="1200" b="1" i="1" dirty="0">
                <a:solidFill>
                  <a:schemeClr val="accent1"/>
                </a:solidFill>
                <a:latin typeface="Century Gothic" panose="020B0502020202020204" pitchFamily="34" charset="0"/>
              </a:rPr>
              <a:t> PPNS, </a:t>
            </a:r>
            <a:r>
              <a:rPr lang="en-US" sz="1200" b="1" i="1" dirty="0" err="1">
                <a:latin typeface="Century Gothic" panose="020B0502020202020204" pitchFamily="34" charset="0"/>
              </a:rPr>
              <a:t>Jumlah</a:t>
            </a:r>
            <a:r>
              <a:rPr lang="en-US" sz="1200" b="1" i="1" dirty="0">
                <a:latin typeface="Century Gothic" panose="020B0502020202020204" pitchFamily="34" charset="0"/>
              </a:rPr>
              <a:t> </a:t>
            </a:r>
            <a:r>
              <a:rPr lang="en-US" sz="1200" b="1" i="1" dirty="0" err="1">
                <a:latin typeface="Century Gothic" panose="020B0502020202020204" pitchFamily="34" charset="0"/>
              </a:rPr>
              <a:t>Aparatur</a:t>
            </a:r>
            <a:r>
              <a:rPr lang="en-US" sz="1200" b="1" i="1" dirty="0">
                <a:latin typeface="Century Gothic" panose="020B0502020202020204" pitchFamily="34" charset="0"/>
              </a:rPr>
              <a:t> PPNS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4.512 </a:t>
            </a:r>
            <a:r>
              <a:rPr lang="en-US" sz="1200" b="1" i="1" dirty="0">
                <a:latin typeface="Century Gothic" panose="020B0502020202020204" pitchFamily="34" charset="0"/>
              </a:rPr>
              <a:t>orang</a:t>
            </a:r>
          </a:p>
          <a:p>
            <a:pPr algn="just"/>
            <a:r>
              <a:rPr lang="en-US" sz="1200" b="1" i="1" dirty="0" err="1">
                <a:latin typeface="Century Gothic" panose="020B0502020202020204" pitchFamily="34" charset="0"/>
              </a:rPr>
              <a:t>Untuk</a:t>
            </a:r>
            <a:r>
              <a:rPr lang="en-US" sz="1200" b="1" i="1" dirty="0">
                <a:latin typeface="Century Gothic" panose="020B0502020202020204" pitchFamily="34" charset="0"/>
              </a:rPr>
              <a:t> </a:t>
            </a:r>
            <a:r>
              <a:rPr lang="en-US" sz="1200" b="1" i="1" dirty="0" err="1">
                <a:latin typeface="Century Gothic" panose="020B0502020202020204" pitchFamily="34" charset="0"/>
              </a:rPr>
              <a:t>mengoptimalkan</a:t>
            </a:r>
            <a:r>
              <a:rPr lang="en-US" sz="1200" b="1" i="1" dirty="0">
                <a:latin typeface="Century Gothic" panose="020B0502020202020204" pitchFamily="34" charset="0"/>
              </a:rPr>
              <a:t> </a:t>
            </a:r>
            <a:r>
              <a:rPr lang="en-US" sz="1200" b="1" i="1" dirty="0" err="1">
                <a:latin typeface="Century Gothic" panose="020B0502020202020204" pitchFamily="34" charset="0"/>
              </a:rPr>
              <a:t>tugas</a:t>
            </a:r>
            <a:r>
              <a:rPr lang="en-US" sz="1200" b="1" i="1" dirty="0">
                <a:latin typeface="Century Gothic" panose="020B0502020202020204" pitchFamily="34" charset="0"/>
              </a:rPr>
              <a:t> dan </a:t>
            </a:r>
            <a:r>
              <a:rPr lang="en-US" sz="1200" b="1" i="1" dirty="0" err="1">
                <a:latin typeface="Century Gothic" panose="020B0502020202020204" pitchFamily="34" charset="0"/>
              </a:rPr>
              <a:t>fungsi</a:t>
            </a:r>
            <a:r>
              <a:rPr lang="en-US" sz="1200" b="1" i="1" dirty="0">
                <a:latin typeface="Century Gothic" panose="020B0502020202020204" pitchFamily="34" charset="0"/>
              </a:rPr>
              <a:t> PPNS di </a:t>
            </a:r>
            <a:r>
              <a:rPr lang="en-US" sz="1200" b="1" i="1" dirty="0" err="1">
                <a:latin typeface="Century Gothic" panose="020B0502020202020204" pitchFamily="34" charset="0"/>
              </a:rPr>
              <a:t>daerah</a:t>
            </a:r>
            <a:r>
              <a:rPr lang="en-US" sz="1200" b="1" i="1" dirty="0">
                <a:latin typeface="Century Gothic" panose="020B0502020202020204" pitchFamily="34" charset="0"/>
              </a:rPr>
              <a:t>, </a:t>
            </a:r>
            <a:r>
              <a:rPr lang="en-US" sz="1200" b="1" i="1" dirty="0" err="1">
                <a:latin typeface="Century Gothic" panose="020B0502020202020204" pitchFamily="34" charset="0"/>
              </a:rPr>
              <a:t>Tahun</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2015</a:t>
            </a:r>
            <a:r>
              <a:rPr lang="en-US" sz="1200" b="1" i="1" dirty="0">
                <a:latin typeface="Century Gothic" panose="020B0502020202020204" pitchFamily="34" charset="0"/>
              </a:rPr>
              <a:t> </a:t>
            </a:r>
            <a:r>
              <a:rPr lang="en-US" sz="1200" b="1" i="1" dirty="0" err="1">
                <a:latin typeface="Century Gothic" panose="020B0502020202020204" pitchFamily="34" charset="0"/>
              </a:rPr>
              <a:t>s.d</a:t>
            </a:r>
            <a:r>
              <a:rPr lang="en-US" sz="1200" b="1" i="1" dirty="0">
                <a:latin typeface="Century Gothic" panose="020B0502020202020204" pitchFamily="34" charset="0"/>
              </a:rPr>
              <a:t> </a:t>
            </a:r>
            <a:r>
              <a:rPr lang="en-US" sz="1200" b="1" i="1" dirty="0" err="1">
                <a:latin typeface="Century Gothic" panose="020B0502020202020204" pitchFamily="34" charset="0"/>
              </a:rPr>
              <a:t>Oktober</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2018</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solidFill>
                  <a:srgbClr val="C00000"/>
                </a:solidFill>
                <a:latin typeface="Century Gothic" panose="020B0502020202020204" pitchFamily="34" charset="0"/>
              </a:rPr>
              <a:t> 913 </a:t>
            </a:r>
            <a:r>
              <a:rPr lang="en-US" sz="1200" b="1" i="1" dirty="0" err="1">
                <a:latin typeface="Century Gothic" panose="020B0502020202020204" pitchFamily="34" charset="0"/>
              </a:rPr>
              <a:t>Aparatur</a:t>
            </a:r>
            <a:r>
              <a:rPr lang="en-US" sz="1200" b="1" i="1" dirty="0">
                <a:latin typeface="Century Gothic" panose="020B0502020202020204" pitchFamily="34" charset="0"/>
              </a:rPr>
              <a:t> PPNS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ditingkatkan</a:t>
            </a:r>
            <a:r>
              <a:rPr lang="en-US" sz="1200" b="1" i="1" dirty="0">
                <a:latin typeface="Century Gothic" panose="020B0502020202020204" pitchFamily="34" charset="0"/>
              </a:rPr>
              <a:t> </a:t>
            </a:r>
            <a:r>
              <a:rPr lang="en-US" sz="1200" b="1" i="1" dirty="0" err="1">
                <a:latin typeface="Century Gothic" panose="020B0502020202020204" pitchFamily="34" charset="0"/>
              </a:rPr>
              <a:t>kapasitasnya</a:t>
            </a:r>
            <a:r>
              <a:rPr lang="en-US" sz="1200" b="1" i="1" dirty="0">
                <a:latin typeface="Century Gothic" panose="020B0502020202020204" pitchFamily="34" charset="0"/>
              </a:rPr>
              <a:t>  </a:t>
            </a:r>
            <a:r>
              <a:rPr lang="en-US" sz="1200" b="1" i="1" dirty="0" err="1">
                <a:latin typeface="Century Gothic" panose="020B0502020202020204" pitchFamily="34" charset="0"/>
              </a:rPr>
              <a:t>melalui</a:t>
            </a:r>
            <a:r>
              <a:rPr lang="en-US" sz="1200" b="1" i="1" dirty="0">
                <a:latin typeface="Century Gothic" panose="020B0502020202020204" pitchFamily="34" charset="0"/>
              </a:rPr>
              <a:t> </a:t>
            </a:r>
            <a:r>
              <a:rPr lang="en-US" sz="1200" b="1" i="1" dirty="0" err="1">
                <a:latin typeface="Century Gothic" panose="020B0502020202020204" pitchFamily="34" charset="0"/>
              </a:rPr>
              <a:t>Bimbingan</a:t>
            </a:r>
            <a:r>
              <a:rPr lang="en-US" sz="1200" b="1" i="1" dirty="0">
                <a:latin typeface="Century Gothic" panose="020B0502020202020204" pitchFamily="34" charset="0"/>
              </a:rPr>
              <a:t> </a:t>
            </a:r>
            <a:r>
              <a:rPr lang="en-US" sz="1200" b="1" i="1" dirty="0" err="1">
                <a:latin typeface="Century Gothic" panose="020B0502020202020204" pitchFamily="34" charset="0"/>
              </a:rPr>
              <a:t>Teknis</a:t>
            </a:r>
            <a:r>
              <a:rPr lang="en-US" sz="1200" b="1" i="1" dirty="0">
                <a:latin typeface="Century Gothic" panose="020B0502020202020204" pitchFamily="34" charset="0"/>
              </a:rPr>
              <a:t> </a:t>
            </a:r>
            <a:r>
              <a:rPr lang="en-US" sz="1200" b="1" i="1" dirty="0" err="1">
                <a:latin typeface="Century Gothic" panose="020B0502020202020204" pitchFamily="34" charset="0"/>
              </a:rPr>
              <a:t>bagi</a:t>
            </a:r>
            <a:r>
              <a:rPr lang="en-US" sz="1200" b="1" i="1" dirty="0">
                <a:latin typeface="Century Gothic" panose="020B0502020202020204" pitchFamily="34" charset="0"/>
              </a:rPr>
              <a:t> </a:t>
            </a:r>
            <a:r>
              <a:rPr lang="en-US" sz="1200" b="1" i="1" dirty="0" err="1">
                <a:latin typeface="Century Gothic" panose="020B0502020202020204" pitchFamily="34" charset="0"/>
              </a:rPr>
              <a:t>Aparatur</a:t>
            </a:r>
            <a:r>
              <a:rPr lang="en-US" sz="1200" b="1" i="1" dirty="0">
                <a:latin typeface="Century Gothic" panose="020B0502020202020204" pitchFamily="34" charset="0"/>
              </a:rPr>
              <a:t> PPNS, </a:t>
            </a:r>
            <a:r>
              <a:rPr lang="en-US" sz="1200" b="1" i="1" dirty="0" err="1">
                <a:latin typeface="Century Gothic" panose="020B0502020202020204" pitchFamily="34" charset="0"/>
              </a:rPr>
              <a:t>dengan</a:t>
            </a:r>
            <a:r>
              <a:rPr lang="en-US" sz="1200" b="1" i="1" dirty="0">
                <a:latin typeface="Century Gothic" panose="020B0502020202020204" pitchFamily="34" charset="0"/>
              </a:rPr>
              <a:t> </a:t>
            </a:r>
            <a:r>
              <a:rPr lang="en-US" sz="1200" b="1" i="1" dirty="0" err="1">
                <a:latin typeface="Century Gothic" panose="020B0502020202020204" pitchFamily="34" charset="0"/>
              </a:rPr>
              <a:t>rincian</a:t>
            </a:r>
            <a:r>
              <a:rPr lang="en-US" sz="1200" b="1" i="1" dirty="0">
                <a:latin typeface="Century Gothic" panose="020B0502020202020204" pitchFamily="34" charset="0"/>
              </a:rPr>
              <a:t> per </a:t>
            </a:r>
            <a:r>
              <a:rPr lang="en-US" sz="1200" b="1" i="1" dirty="0" err="1">
                <a:latin typeface="Century Gothic" panose="020B0502020202020204" pitchFamily="34" charset="0"/>
              </a:rPr>
              <a:t>tahun</a:t>
            </a:r>
            <a:r>
              <a:rPr lang="en-US" sz="1200" b="1" i="1" dirty="0">
                <a:latin typeface="Century Gothic" panose="020B0502020202020204" pitchFamily="34" charset="0"/>
              </a:rPr>
              <a:t>:</a:t>
            </a:r>
          </a:p>
          <a:p>
            <a:pPr marL="285750" indent="-285750" algn="just">
              <a:buFont typeface="Wingdings" panose="05000000000000000000" pitchFamily="2" charset="2"/>
              <a:buChar char="Ø"/>
            </a:pPr>
            <a:r>
              <a:rPr lang="en-US" sz="1200" b="1" i="1" dirty="0">
                <a:latin typeface="Century Gothic" panose="020B0502020202020204" pitchFamily="34" charset="0"/>
              </a:rPr>
              <a:t>2015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391 </a:t>
            </a:r>
            <a:r>
              <a:rPr lang="en-US" sz="1200" b="1" i="1" dirty="0">
                <a:latin typeface="Century Gothic" panose="020B0502020202020204" pitchFamily="34" charset="0"/>
              </a:rPr>
              <a:t>orang</a:t>
            </a:r>
          </a:p>
          <a:p>
            <a:pPr marL="285750" indent="-285750" algn="just">
              <a:buFont typeface="Wingdings" panose="05000000000000000000" pitchFamily="2" charset="2"/>
              <a:buChar char="Ø"/>
            </a:pPr>
            <a:r>
              <a:rPr lang="en-US" sz="1200" b="1" i="1" dirty="0">
                <a:latin typeface="Century Gothic" panose="020B0502020202020204" pitchFamily="34" charset="0"/>
              </a:rPr>
              <a:t>2016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66 </a:t>
            </a:r>
            <a:r>
              <a:rPr lang="en-US" sz="1200" b="1" i="1" dirty="0">
                <a:latin typeface="Century Gothic" panose="020B0502020202020204" pitchFamily="34" charset="0"/>
              </a:rPr>
              <a:t>orang</a:t>
            </a:r>
          </a:p>
          <a:p>
            <a:pPr marL="285750" indent="-285750" algn="just">
              <a:buFont typeface="Wingdings" panose="05000000000000000000" pitchFamily="2" charset="2"/>
              <a:buChar char="Ø"/>
            </a:pPr>
            <a:r>
              <a:rPr lang="en-US" sz="1200" b="1" i="1" dirty="0">
                <a:latin typeface="Century Gothic" panose="020B0502020202020204" pitchFamily="34" charset="0"/>
              </a:rPr>
              <a:t>2017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206</a:t>
            </a:r>
            <a:r>
              <a:rPr lang="en-US" sz="1200" b="1" i="1" dirty="0">
                <a:latin typeface="Century Gothic" panose="020B0502020202020204" pitchFamily="34" charset="0"/>
              </a:rPr>
              <a:t> orang</a:t>
            </a:r>
          </a:p>
          <a:p>
            <a:pPr marL="285750" indent="-285750" algn="just">
              <a:buFont typeface="Wingdings" panose="05000000000000000000" pitchFamily="2" charset="2"/>
              <a:buChar char="Ø"/>
            </a:pPr>
            <a:r>
              <a:rPr lang="en-US" sz="1200" b="1" i="1" dirty="0" err="1">
                <a:latin typeface="Century Gothic" panose="020B0502020202020204" pitchFamily="34" charset="0"/>
              </a:rPr>
              <a:t>Okt</a:t>
            </a:r>
            <a:r>
              <a:rPr lang="en-US" sz="1200" b="1" i="1" dirty="0">
                <a:latin typeface="Century Gothic" panose="020B0502020202020204" pitchFamily="34" charset="0"/>
              </a:rPr>
              <a:t> 2018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250 </a:t>
            </a:r>
            <a:r>
              <a:rPr lang="en-US" sz="1200" b="1" i="1" dirty="0">
                <a:latin typeface="Century Gothic" panose="020B0502020202020204" pitchFamily="34" charset="0"/>
              </a:rPr>
              <a:t>orang</a:t>
            </a:r>
          </a:p>
        </p:txBody>
      </p:sp>
      <p:grpSp>
        <p:nvGrpSpPr>
          <p:cNvPr id="17" name="Group 16">
            <a:extLst>
              <a:ext uri="{FF2B5EF4-FFF2-40B4-BE49-F238E27FC236}">
                <a16:creationId xmlns:a16="http://schemas.microsoft.com/office/drawing/2014/main" id="{8D866E2A-E826-4DAA-8EA2-DEE36D1E7333}"/>
              </a:ext>
            </a:extLst>
          </p:cNvPr>
          <p:cNvGrpSpPr/>
          <p:nvPr/>
        </p:nvGrpSpPr>
        <p:grpSpPr>
          <a:xfrm>
            <a:off x="4236267" y="3514928"/>
            <a:ext cx="728767" cy="1134494"/>
            <a:chOff x="6092977" y="1900005"/>
            <a:chExt cx="971427" cy="714375"/>
          </a:xfrm>
        </p:grpSpPr>
        <p:pic>
          <p:nvPicPr>
            <p:cNvPr id="18" name="Picture 2">
              <a:extLst>
                <a:ext uri="{FF2B5EF4-FFF2-40B4-BE49-F238E27FC236}">
                  <a16:creationId xmlns:a16="http://schemas.microsoft.com/office/drawing/2014/main" id="{A0FB1B50-219E-456F-8187-000B617C22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2977" y="1900005"/>
              <a:ext cx="697681" cy="714375"/>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Image result for avatar satlinmas">
              <a:extLst>
                <a:ext uri="{FF2B5EF4-FFF2-40B4-BE49-F238E27FC236}">
                  <a16:creationId xmlns:a16="http://schemas.microsoft.com/office/drawing/2014/main" id="{9E062D02-A01E-45C7-B0AE-44BA1DD376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748133" y="2231153"/>
              <a:ext cx="316271" cy="174147"/>
            </a:xfrm>
            <a:prstGeom prst="ellipse">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D5542EAC-0A80-4C55-B370-7183A38B7790}"/>
              </a:ext>
            </a:extLst>
          </p:cNvPr>
          <p:cNvSpPr txBox="1"/>
          <p:nvPr/>
        </p:nvSpPr>
        <p:spPr>
          <a:xfrm>
            <a:off x="5014762" y="3399680"/>
            <a:ext cx="7103444" cy="1556836"/>
          </a:xfrm>
          <a:prstGeom prst="rect">
            <a:avLst/>
          </a:prstGeom>
          <a:noFill/>
        </p:spPr>
        <p:txBody>
          <a:bodyPr wrap="square" tIns="0" rtlCol="0">
            <a:spAutoFit/>
          </a:bodyPr>
          <a:lstStyle/>
          <a:p>
            <a:pPr algn="just">
              <a:lnSpc>
                <a:spcPts val="1700"/>
              </a:lnSpc>
            </a:pPr>
            <a:r>
              <a:rPr lang="en-US" sz="1200" b="1" i="1" dirty="0" err="1">
                <a:solidFill>
                  <a:schemeClr val="accent1"/>
                </a:solidFill>
                <a:latin typeface="Century Gothic" panose="020B0502020202020204" pitchFamily="34" charset="0"/>
              </a:rPr>
              <a:t>Anggota</a:t>
            </a:r>
            <a:r>
              <a:rPr lang="en-US" sz="1200" b="1" i="1" dirty="0">
                <a:solidFill>
                  <a:schemeClr val="accent1"/>
                </a:solidFill>
                <a:latin typeface="Century Gothic" panose="020B0502020202020204" pitchFamily="34" charset="0"/>
              </a:rPr>
              <a:t> </a:t>
            </a:r>
            <a:r>
              <a:rPr lang="en-US" sz="1200" b="1" i="1" dirty="0" err="1">
                <a:solidFill>
                  <a:schemeClr val="accent1"/>
                </a:solidFill>
                <a:latin typeface="Century Gothic" panose="020B0502020202020204" pitchFamily="34" charset="0"/>
              </a:rPr>
              <a:t>Satlinmas</a:t>
            </a:r>
            <a:r>
              <a:rPr lang="en-US" sz="1200" b="1" i="1" dirty="0">
                <a:solidFill>
                  <a:schemeClr val="accent1"/>
                </a:solidFill>
                <a:latin typeface="Century Gothic" panose="020B0502020202020204" pitchFamily="34" charset="0"/>
              </a:rPr>
              <a:t>, </a:t>
            </a:r>
            <a:r>
              <a:rPr lang="en-US" sz="1200" b="1" i="1" dirty="0" err="1">
                <a:latin typeface="Century Gothic" panose="020B0502020202020204" pitchFamily="34" charset="0"/>
              </a:rPr>
              <a:t>Jumlah</a:t>
            </a:r>
            <a:r>
              <a:rPr lang="en-US" sz="1200" b="1" i="1" dirty="0">
                <a:latin typeface="Century Gothic" panose="020B0502020202020204" pitchFamily="34" charset="0"/>
              </a:rPr>
              <a:t> </a:t>
            </a:r>
            <a:r>
              <a:rPr lang="en-US" sz="1200" b="1" i="1" dirty="0" err="1">
                <a:latin typeface="Century Gothic" panose="020B0502020202020204" pitchFamily="34" charset="0"/>
              </a:rPr>
              <a:t>anggota</a:t>
            </a:r>
            <a:r>
              <a:rPr lang="en-US" sz="1200" b="1" i="1" dirty="0">
                <a:latin typeface="Century Gothic" panose="020B0502020202020204" pitchFamily="34" charset="0"/>
              </a:rPr>
              <a:t> </a:t>
            </a:r>
            <a:r>
              <a:rPr lang="en-US" sz="1200" b="1" i="1" dirty="0" err="1">
                <a:latin typeface="Century Gothic" panose="020B0502020202020204" pitchFamily="34" charset="0"/>
              </a:rPr>
              <a:t>Satlinmas</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1.178.601 </a:t>
            </a:r>
            <a:r>
              <a:rPr lang="en-US" sz="1200" b="1" i="1" dirty="0">
                <a:latin typeface="Century Gothic" panose="020B0502020202020204" pitchFamily="34" charset="0"/>
              </a:rPr>
              <a:t>orang.</a:t>
            </a:r>
          </a:p>
          <a:p>
            <a:pPr algn="just"/>
            <a:r>
              <a:rPr lang="en-US" sz="1200" b="1" i="1" dirty="0" err="1">
                <a:latin typeface="Century Gothic" panose="020B0502020202020204" pitchFamily="34" charset="0"/>
              </a:rPr>
              <a:t>Untuk</a:t>
            </a:r>
            <a:r>
              <a:rPr lang="en-US" sz="1200" b="1" i="1" dirty="0">
                <a:latin typeface="Century Gothic" panose="020B0502020202020204" pitchFamily="34" charset="0"/>
              </a:rPr>
              <a:t> </a:t>
            </a:r>
            <a:r>
              <a:rPr lang="en-US" sz="1200" b="1" i="1" dirty="0" err="1">
                <a:latin typeface="Century Gothic" panose="020B0502020202020204" pitchFamily="34" charset="0"/>
              </a:rPr>
              <a:t>mengoptimalkan</a:t>
            </a:r>
            <a:r>
              <a:rPr lang="en-US" sz="1200" b="1" i="1" dirty="0">
                <a:latin typeface="Century Gothic" panose="020B0502020202020204" pitchFamily="34" charset="0"/>
              </a:rPr>
              <a:t> </a:t>
            </a:r>
            <a:r>
              <a:rPr lang="en-US" sz="1200" b="1" i="1" dirty="0" err="1">
                <a:latin typeface="Century Gothic" panose="020B0502020202020204" pitchFamily="34" charset="0"/>
              </a:rPr>
              <a:t>tugas</a:t>
            </a:r>
            <a:r>
              <a:rPr lang="en-US" sz="1200" b="1" i="1" dirty="0">
                <a:latin typeface="Century Gothic" panose="020B0502020202020204" pitchFamily="34" charset="0"/>
              </a:rPr>
              <a:t> dan </a:t>
            </a:r>
            <a:r>
              <a:rPr lang="en-US" sz="1200" b="1" i="1" dirty="0" err="1">
                <a:latin typeface="Century Gothic" panose="020B0502020202020204" pitchFamily="34" charset="0"/>
              </a:rPr>
              <a:t>fungsi</a:t>
            </a:r>
            <a:r>
              <a:rPr lang="en-US" sz="1200" b="1" i="1" dirty="0">
                <a:latin typeface="Century Gothic" panose="020B0502020202020204" pitchFamily="34" charset="0"/>
              </a:rPr>
              <a:t> </a:t>
            </a:r>
            <a:r>
              <a:rPr lang="en-US" sz="1200" b="1" i="1" dirty="0" err="1">
                <a:latin typeface="Century Gothic" panose="020B0502020202020204" pitchFamily="34" charset="0"/>
              </a:rPr>
              <a:t>Satlinmas</a:t>
            </a:r>
            <a:r>
              <a:rPr lang="en-US" sz="1200" b="1" i="1" dirty="0">
                <a:latin typeface="Century Gothic" panose="020B0502020202020204" pitchFamily="34" charset="0"/>
              </a:rPr>
              <a:t> di </a:t>
            </a:r>
            <a:r>
              <a:rPr lang="en-US" sz="1200" b="1" i="1" dirty="0" err="1">
                <a:latin typeface="Century Gothic" panose="020B0502020202020204" pitchFamily="34" charset="0"/>
              </a:rPr>
              <a:t>daerah</a:t>
            </a:r>
            <a:r>
              <a:rPr lang="en-US" sz="1200" b="1" i="1" dirty="0">
                <a:latin typeface="Century Gothic" panose="020B0502020202020204" pitchFamily="34" charset="0"/>
              </a:rPr>
              <a:t>, </a:t>
            </a:r>
            <a:r>
              <a:rPr lang="en-US" sz="1200" b="1" i="1" dirty="0" err="1">
                <a:latin typeface="Century Gothic" panose="020B0502020202020204" pitchFamily="34" charset="0"/>
              </a:rPr>
              <a:t>Tahun</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2015</a:t>
            </a:r>
            <a:r>
              <a:rPr lang="en-US" sz="1200" b="1" i="1" dirty="0">
                <a:latin typeface="Century Gothic" panose="020B0502020202020204" pitchFamily="34" charset="0"/>
              </a:rPr>
              <a:t> </a:t>
            </a:r>
            <a:r>
              <a:rPr lang="en-US" sz="1200" b="1" i="1" dirty="0" err="1">
                <a:latin typeface="Century Gothic" panose="020B0502020202020204" pitchFamily="34" charset="0"/>
              </a:rPr>
              <a:t>s.d</a:t>
            </a:r>
            <a:r>
              <a:rPr lang="en-US" sz="1200" b="1" i="1" dirty="0">
                <a:latin typeface="Century Gothic" panose="020B0502020202020204" pitchFamily="34" charset="0"/>
              </a:rPr>
              <a:t> </a:t>
            </a:r>
            <a:r>
              <a:rPr lang="en-US" sz="1200" b="1" i="1" dirty="0" err="1">
                <a:latin typeface="Century Gothic" panose="020B0502020202020204" pitchFamily="34" charset="0"/>
              </a:rPr>
              <a:t>Oktober</a:t>
            </a:r>
            <a:r>
              <a:rPr lang="en-US" sz="1200" b="1" i="1" dirty="0">
                <a:latin typeface="Century Gothic" panose="020B0502020202020204" pitchFamily="34" charset="0"/>
              </a:rPr>
              <a:t> </a:t>
            </a:r>
            <a:r>
              <a:rPr lang="en-US" sz="1200" b="1" i="1" dirty="0">
                <a:solidFill>
                  <a:srgbClr val="C00000"/>
                </a:solidFill>
                <a:latin typeface="Century Gothic" panose="020B0502020202020204" pitchFamily="34" charset="0"/>
              </a:rPr>
              <a:t>2018</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solidFill>
                  <a:srgbClr val="C00000"/>
                </a:solidFill>
                <a:latin typeface="Century Gothic" panose="020B0502020202020204" pitchFamily="34" charset="0"/>
              </a:rPr>
              <a:t> 1.190 </a:t>
            </a:r>
            <a:r>
              <a:rPr lang="en-US" sz="1200" b="1" i="1" dirty="0" err="1">
                <a:latin typeface="Century Gothic" panose="020B0502020202020204" pitchFamily="34" charset="0"/>
              </a:rPr>
              <a:t>anggota</a:t>
            </a:r>
            <a:r>
              <a:rPr lang="en-US" sz="1200" b="1" i="1" dirty="0">
                <a:latin typeface="Century Gothic" panose="020B0502020202020204" pitchFamily="34" charset="0"/>
              </a:rPr>
              <a:t> </a:t>
            </a:r>
            <a:r>
              <a:rPr lang="en-US" sz="1200" b="1" i="1" dirty="0" err="1">
                <a:latin typeface="Century Gothic" panose="020B0502020202020204" pitchFamily="34" charset="0"/>
              </a:rPr>
              <a:t>Satlinmas</a:t>
            </a:r>
            <a:r>
              <a:rPr lang="en-US" sz="1200" b="1" i="1" dirty="0">
                <a:latin typeface="Century Gothic" panose="020B0502020202020204" pitchFamily="34" charset="0"/>
              </a:rPr>
              <a:t> </a:t>
            </a:r>
            <a:r>
              <a:rPr lang="en-US" sz="1200" b="1" i="1" dirty="0" err="1">
                <a:latin typeface="Century Gothic" panose="020B0502020202020204" pitchFamily="34" charset="0"/>
              </a:rPr>
              <a:t>telah</a:t>
            </a:r>
            <a:r>
              <a:rPr lang="en-US" sz="1200" b="1" i="1" dirty="0">
                <a:latin typeface="Century Gothic" panose="020B0502020202020204" pitchFamily="34" charset="0"/>
              </a:rPr>
              <a:t> </a:t>
            </a:r>
            <a:r>
              <a:rPr lang="en-US" sz="1200" b="1" i="1" dirty="0" err="1">
                <a:latin typeface="Century Gothic" panose="020B0502020202020204" pitchFamily="34" charset="0"/>
              </a:rPr>
              <a:t>ditingkatkan</a:t>
            </a:r>
            <a:r>
              <a:rPr lang="en-US" sz="1200" b="1" i="1" dirty="0">
                <a:latin typeface="Century Gothic" panose="020B0502020202020204" pitchFamily="34" charset="0"/>
              </a:rPr>
              <a:t> </a:t>
            </a:r>
            <a:r>
              <a:rPr lang="en-US" sz="1200" b="1" i="1" dirty="0" err="1">
                <a:latin typeface="Century Gothic" panose="020B0502020202020204" pitchFamily="34" charset="0"/>
              </a:rPr>
              <a:t>kapasitasnya</a:t>
            </a:r>
            <a:r>
              <a:rPr lang="en-US" sz="1200" b="1" i="1" dirty="0">
                <a:latin typeface="Century Gothic" panose="020B0502020202020204" pitchFamily="34" charset="0"/>
              </a:rPr>
              <a:t>  </a:t>
            </a:r>
            <a:r>
              <a:rPr lang="en-US" sz="1200" b="1" i="1" dirty="0" err="1">
                <a:latin typeface="Century Gothic" panose="020B0502020202020204" pitchFamily="34" charset="0"/>
              </a:rPr>
              <a:t>melalui</a:t>
            </a:r>
            <a:r>
              <a:rPr lang="en-US" sz="1200" b="1" i="1" dirty="0">
                <a:latin typeface="Century Gothic" panose="020B0502020202020204" pitchFamily="34" charset="0"/>
              </a:rPr>
              <a:t> </a:t>
            </a:r>
            <a:r>
              <a:rPr lang="en-US" sz="1200" b="1" i="1" dirty="0" err="1">
                <a:latin typeface="Century Gothic" panose="020B0502020202020204" pitchFamily="34" charset="0"/>
              </a:rPr>
              <a:t>Bimbingan</a:t>
            </a:r>
            <a:r>
              <a:rPr lang="en-US" sz="1200" b="1" i="1" dirty="0">
                <a:latin typeface="Century Gothic" panose="020B0502020202020204" pitchFamily="34" charset="0"/>
              </a:rPr>
              <a:t> </a:t>
            </a:r>
            <a:r>
              <a:rPr lang="en-US" sz="1200" b="1" i="1" dirty="0" err="1">
                <a:latin typeface="Century Gothic" panose="020B0502020202020204" pitchFamily="34" charset="0"/>
              </a:rPr>
              <a:t>Teknis</a:t>
            </a:r>
            <a:r>
              <a:rPr lang="en-US" sz="1200" b="1" i="1" dirty="0">
                <a:latin typeface="Century Gothic" panose="020B0502020202020204" pitchFamily="34" charset="0"/>
              </a:rPr>
              <a:t> </a:t>
            </a:r>
            <a:r>
              <a:rPr lang="en-US" sz="1200" b="1" i="1" dirty="0" err="1">
                <a:latin typeface="Century Gothic" panose="020B0502020202020204" pitchFamily="34" charset="0"/>
              </a:rPr>
              <a:t>bagi</a:t>
            </a:r>
            <a:r>
              <a:rPr lang="en-US" sz="1200" b="1" i="1" dirty="0">
                <a:latin typeface="Century Gothic" panose="020B0502020202020204" pitchFamily="34" charset="0"/>
              </a:rPr>
              <a:t> </a:t>
            </a:r>
            <a:r>
              <a:rPr lang="en-US" sz="1200" b="1" i="1" dirty="0" err="1">
                <a:latin typeface="Century Gothic" panose="020B0502020202020204" pitchFamily="34" charset="0"/>
              </a:rPr>
              <a:t>anggota</a:t>
            </a:r>
            <a:r>
              <a:rPr lang="en-US" sz="1200" b="1" i="1" dirty="0">
                <a:latin typeface="Century Gothic" panose="020B0502020202020204" pitchFamily="34" charset="0"/>
              </a:rPr>
              <a:t> </a:t>
            </a:r>
            <a:r>
              <a:rPr lang="en-US" sz="1200" b="1" i="1" dirty="0" err="1">
                <a:latin typeface="Century Gothic" panose="020B0502020202020204" pitchFamily="34" charset="0"/>
              </a:rPr>
              <a:t>Satlinmas</a:t>
            </a:r>
            <a:r>
              <a:rPr lang="en-US" sz="1200" b="1" i="1" dirty="0">
                <a:latin typeface="Century Gothic" panose="020B0502020202020204" pitchFamily="34" charset="0"/>
              </a:rPr>
              <a:t>, </a:t>
            </a:r>
            <a:r>
              <a:rPr lang="en-US" sz="1200" b="1" i="1" dirty="0" err="1">
                <a:latin typeface="Century Gothic" panose="020B0502020202020204" pitchFamily="34" charset="0"/>
              </a:rPr>
              <a:t>dengan</a:t>
            </a:r>
            <a:r>
              <a:rPr lang="en-US" sz="1200" b="1" i="1" dirty="0">
                <a:latin typeface="Century Gothic" panose="020B0502020202020204" pitchFamily="34" charset="0"/>
              </a:rPr>
              <a:t> </a:t>
            </a:r>
            <a:r>
              <a:rPr lang="en-US" sz="1200" b="1" i="1" dirty="0" err="1">
                <a:latin typeface="Century Gothic" panose="020B0502020202020204" pitchFamily="34" charset="0"/>
              </a:rPr>
              <a:t>rincian</a:t>
            </a:r>
            <a:r>
              <a:rPr lang="en-US" sz="1200" b="1" i="1" dirty="0">
                <a:latin typeface="Century Gothic" panose="020B0502020202020204" pitchFamily="34" charset="0"/>
              </a:rPr>
              <a:t> per </a:t>
            </a:r>
            <a:r>
              <a:rPr lang="en-US" sz="1200" b="1" i="1" dirty="0" err="1">
                <a:latin typeface="Century Gothic" panose="020B0502020202020204" pitchFamily="34" charset="0"/>
              </a:rPr>
              <a:t>tahun</a:t>
            </a:r>
            <a:r>
              <a:rPr lang="en-US" sz="1200" b="1" i="1" dirty="0">
                <a:latin typeface="Century Gothic" panose="020B0502020202020204" pitchFamily="34" charset="0"/>
              </a:rPr>
              <a:t>:</a:t>
            </a:r>
          </a:p>
          <a:p>
            <a:pPr marL="285750" indent="-285750" algn="just">
              <a:buFont typeface="Wingdings" panose="05000000000000000000" pitchFamily="2" charset="2"/>
              <a:buChar char="Ø"/>
            </a:pPr>
            <a:r>
              <a:rPr lang="en-US" sz="1200" b="1" i="1" dirty="0">
                <a:latin typeface="Century Gothic" panose="020B0502020202020204" pitchFamily="34" charset="0"/>
              </a:rPr>
              <a:t>2015 </a:t>
            </a:r>
            <a:r>
              <a:rPr lang="en-US" sz="1200" b="1" i="1" dirty="0" err="1">
                <a:latin typeface="Century Gothic" panose="020B0502020202020204" pitchFamily="34" charset="0"/>
              </a:rPr>
              <a:t>sebanyak</a:t>
            </a:r>
            <a:r>
              <a:rPr lang="en-US" sz="1200" b="1" i="1" dirty="0">
                <a:latin typeface="Century Gothic" panose="020B0502020202020204" pitchFamily="34" charset="0"/>
              </a:rPr>
              <a:t> 200 orang</a:t>
            </a:r>
          </a:p>
          <a:p>
            <a:pPr marL="285750" indent="-285750" algn="just">
              <a:buFont typeface="Wingdings" panose="05000000000000000000" pitchFamily="2" charset="2"/>
              <a:buChar char="Ø"/>
            </a:pPr>
            <a:r>
              <a:rPr lang="en-US" sz="1200" b="1" i="1" dirty="0">
                <a:latin typeface="Century Gothic" panose="020B0502020202020204" pitchFamily="34" charset="0"/>
              </a:rPr>
              <a:t>2016 </a:t>
            </a:r>
            <a:r>
              <a:rPr lang="en-US" sz="1200" b="1" i="1" dirty="0" err="1">
                <a:latin typeface="Century Gothic" panose="020B0502020202020204" pitchFamily="34" charset="0"/>
              </a:rPr>
              <a:t>sebanyak</a:t>
            </a:r>
            <a:r>
              <a:rPr lang="en-US" sz="1200" b="1" i="1" dirty="0">
                <a:latin typeface="Century Gothic" panose="020B0502020202020204" pitchFamily="34" charset="0"/>
              </a:rPr>
              <a:t> 100 orang</a:t>
            </a:r>
          </a:p>
          <a:p>
            <a:pPr marL="285750" indent="-285750" algn="just">
              <a:buFont typeface="Wingdings" panose="05000000000000000000" pitchFamily="2" charset="2"/>
              <a:buChar char="Ø"/>
            </a:pPr>
            <a:r>
              <a:rPr lang="en-US" sz="1200" b="1" i="1" dirty="0">
                <a:latin typeface="Century Gothic" panose="020B0502020202020204" pitchFamily="34" charset="0"/>
              </a:rPr>
              <a:t>2017 </a:t>
            </a:r>
            <a:r>
              <a:rPr lang="en-US" sz="1200" b="1" i="1" dirty="0" err="1">
                <a:latin typeface="Century Gothic" panose="020B0502020202020204" pitchFamily="34" charset="0"/>
              </a:rPr>
              <a:t>sebanyak</a:t>
            </a:r>
            <a:r>
              <a:rPr lang="en-US" sz="1200" b="1" i="1" dirty="0">
                <a:latin typeface="Century Gothic" panose="020B0502020202020204" pitchFamily="34" charset="0"/>
              </a:rPr>
              <a:t> 516 orang</a:t>
            </a:r>
          </a:p>
          <a:p>
            <a:pPr marL="285750" indent="-285750" algn="just">
              <a:buFont typeface="Wingdings" panose="05000000000000000000" pitchFamily="2" charset="2"/>
              <a:buChar char="Ø"/>
            </a:pPr>
            <a:r>
              <a:rPr lang="en-US" sz="1200" b="1" i="1" dirty="0" err="1">
                <a:latin typeface="Century Gothic" panose="020B0502020202020204" pitchFamily="34" charset="0"/>
              </a:rPr>
              <a:t>Okt</a:t>
            </a:r>
            <a:r>
              <a:rPr lang="en-US" sz="1200" b="1" i="1" dirty="0">
                <a:latin typeface="Century Gothic" panose="020B0502020202020204" pitchFamily="34" charset="0"/>
              </a:rPr>
              <a:t> 2018 </a:t>
            </a:r>
            <a:r>
              <a:rPr lang="en-US" sz="1200" b="1" i="1" dirty="0" err="1">
                <a:latin typeface="Century Gothic" panose="020B0502020202020204" pitchFamily="34" charset="0"/>
              </a:rPr>
              <a:t>sebanyak</a:t>
            </a:r>
            <a:r>
              <a:rPr lang="en-US" sz="1200" b="1" i="1" dirty="0">
                <a:latin typeface="Century Gothic" panose="020B0502020202020204" pitchFamily="34" charset="0"/>
              </a:rPr>
              <a:t> 374 orang</a:t>
            </a:r>
          </a:p>
        </p:txBody>
      </p:sp>
      <p:sp>
        <p:nvSpPr>
          <p:cNvPr id="21" name="Rectangle 20">
            <a:extLst>
              <a:ext uri="{FF2B5EF4-FFF2-40B4-BE49-F238E27FC236}">
                <a16:creationId xmlns:a16="http://schemas.microsoft.com/office/drawing/2014/main" id="{69FB2B94-88AC-4497-BF4D-A01219670882}"/>
              </a:ext>
            </a:extLst>
          </p:cNvPr>
          <p:cNvSpPr/>
          <p:nvPr/>
        </p:nvSpPr>
        <p:spPr>
          <a:xfrm>
            <a:off x="4196615" y="5024387"/>
            <a:ext cx="7895121" cy="1756611"/>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600" b="1" i="1" dirty="0">
                <a:solidFill>
                  <a:srgbClr val="C00000"/>
                </a:solidFill>
                <a:latin typeface="Century Gothic" panose="020B0502020202020204" pitchFamily="34" charset="0"/>
              </a:rPr>
              <a:t>TINDAK LANJUT 2019:</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Penyusunan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kebijakan</a:t>
            </a:r>
            <a:r>
              <a:rPr lang="en-US" sz="1100" b="1" i="1" dirty="0">
                <a:solidFill>
                  <a:schemeClr val="tx1"/>
                </a:solidFill>
                <a:latin typeface="Century Gothic" panose="020B0502020202020204" pitchFamily="34" charset="0"/>
              </a:rPr>
              <a:t>/</a:t>
            </a:r>
            <a:r>
              <a:rPr lang="en-US" sz="1100" b="1" i="1" dirty="0" err="1">
                <a:solidFill>
                  <a:schemeClr val="tx1"/>
                </a:solidFill>
                <a:latin typeface="Century Gothic" panose="020B0502020202020204" pitchFamily="34" charset="0"/>
              </a:rPr>
              <a:t>regulasi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bidang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Polisi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Pamong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Praja</a:t>
            </a:r>
            <a:r>
              <a:rPr lang="en-US" sz="1100" b="1" i="1" dirty="0">
                <a:solidFill>
                  <a:schemeClr val="tx1"/>
                </a:solidFill>
                <a:latin typeface="Century Gothic" panose="020B0502020202020204" pitchFamily="34" charset="0"/>
              </a:rPr>
              <a:t>  dan </a:t>
            </a:r>
            <a:r>
              <a:rPr lang="en-US" sz="1100" b="1" i="1" dirty="0" err="1">
                <a:solidFill>
                  <a:schemeClr val="tx1"/>
                </a:solidFill>
                <a:latin typeface="Century Gothic" panose="020B0502020202020204" pitchFamily="34" charset="0"/>
              </a:rPr>
              <a:t>Perlindungan</a:t>
            </a:r>
            <a:r>
              <a:rPr lang="en-US" sz="1100" b="1" i="1" dirty="0">
                <a:solidFill>
                  <a:schemeClr val="tx1"/>
                </a:solidFill>
                <a:latin typeface="Century Gothic" panose="020B0502020202020204" pitchFamily="34" charset="0"/>
              </a:rPr>
              <a:t> Masyarakat;</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Sosialisasi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Permendagri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tentang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Pedoman</a:t>
            </a:r>
            <a:r>
              <a:rPr lang="en-US" sz="1100" b="1" i="1" dirty="0">
                <a:solidFill>
                  <a:schemeClr val="tx1"/>
                </a:solidFill>
                <a:latin typeface="Century Gothic" panose="020B0502020202020204" pitchFamily="34" charset="0"/>
              </a:rPr>
              <a:t> SPM </a:t>
            </a:r>
            <a:r>
              <a:rPr lang="en-US" sz="1100" b="1" i="1" dirty="0" err="1">
                <a:solidFill>
                  <a:schemeClr val="tx1"/>
                </a:solidFill>
                <a:latin typeface="Century Gothic" panose="020B0502020202020204" pitchFamily="34" charset="0"/>
              </a:rPr>
              <a:t>Subbidang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Trantibum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kepada</a:t>
            </a:r>
            <a:r>
              <a:rPr lang="en-US" sz="1100" b="1" i="1" dirty="0">
                <a:solidFill>
                  <a:schemeClr val="tx1"/>
                </a:solidFill>
                <a:latin typeface="Century Gothic" panose="020B0502020202020204" pitchFamily="34" charset="0"/>
              </a:rPr>
              <a:t> 310 </a:t>
            </a:r>
            <a:r>
              <a:rPr lang="en-US" sz="1100" b="1" i="1" dirty="0" err="1">
                <a:solidFill>
                  <a:schemeClr val="tx1"/>
                </a:solidFill>
                <a:latin typeface="Century Gothic" panose="020B0502020202020204" pitchFamily="34" charset="0"/>
              </a:rPr>
              <a:t>daerah</a:t>
            </a:r>
            <a:r>
              <a:rPr lang="en-US" sz="1100" b="1" i="1" dirty="0">
                <a:solidFill>
                  <a:schemeClr val="tx1"/>
                </a:solidFill>
                <a:latin typeface="Century Gothic" panose="020B0502020202020204" pitchFamily="34" charset="0"/>
              </a:rPr>
              <a:t>;</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Rakernas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pembekalan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Satpol</a:t>
            </a:r>
            <a:r>
              <a:rPr lang="en-US" sz="1100" b="1" i="1" dirty="0">
                <a:solidFill>
                  <a:schemeClr val="tx1"/>
                </a:solidFill>
                <a:latin typeface="Century Gothic" panose="020B0502020202020204" pitchFamily="34" charset="0"/>
              </a:rPr>
              <a:t> PP &amp; </a:t>
            </a:r>
            <a:r>
              <a:rPr lang="en-US" sz="1100" b="1" i="1" dirty="0" err="1">
                <a:solidFill>
                  <a:schemeClr val="tx1"/>
                </a:solidFill>
                <a:latin typeface="Century Gothic" panose="020B0502020202020204" pitchFamily="34" charset="0"/>
              </a:rPr>
              <a:t>Satlinmas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penyelenggaraan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Trantibumlinmas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dlm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rangka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pemilu</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kpd</a:t>
            </a:r>
            <a:r>
              <a:rPr lang="en-US" sz="1100" b="1" i="1" dirty="0">
                <a:solidFill>
                  <a:schemeClr val="tx1"/>
                </a:solidFill>
                <a:latin typeface="Century Gothic" panose="020B0502020202020204" pitchFamily="34" charset="0"/>
              </a:rPr>
              <a:t> 34 Prov;</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Supervisi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penyelenggaraan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pembentukan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pejabat</a:t>
            </a:r>
            <a:r>
              <a:rPr lang="en-US" sz="1100" b="1" i="1" dirty="0">
                <a:solidFill>
                  <a:schemeClr val="tx1"/>
                </a:solidFill>
                <a:latin typeface="Century Gothic" panose="020B0502020202020204" pitchFamily="34" charset="0"/>
              </a:rPr>
              <a:t> PPNS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300 orang;</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Bimtek</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anggota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Satlinmas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dlm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membantu</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penyelenggaraan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penanggulangan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bencana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100 orang;</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Bimtek</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Intelijen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bagi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pejabat</a:t>
            </a:r>
            <a:r>
              <a:rPr lang="en-US" sz="1100" b="1" i="1" dirty="0">
                <a:solidFill>
                  <a:schemeClr val="tx1"/>
                </a:solidFill>
                <a:latin typeface="Century Gothic" panose="020B0502020202020204" pitchFamily="34" charset="0"/>
              </a:rPr>
              <a:t> PPNS </a:t>
            </a:r>
            <a:r>
              <a:rPr lang="en-US" sz="1100" b="1" i="1" dirty="0" err="1">
                <a:solidFill>
                  <a:schemeClr val="tx1"/>
                </a:solidFill>
                <a:latin typeface="Century Gothic" panose="020B0502020202020204" pitchFamily="34" charset="0"/>
              </a:rPr>
              <a:t>dlm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rangka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meningkatkan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kemampuan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penyelidikan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pelanggaran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Perda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100 orang;</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Penyelenggaraan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Bimtek</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Penilai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Angka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Kredit</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250 orang;</a:t>
            </a:r>
          </a:p>
          <a:p>
            <a:pPr marL="173038" indent="-173038">
              <a:lnSpc>
                <a:spcPts val="1200"/>
              </a:lnSpc>
              <a:buFont typeface="+mj-lt"/>
              <a:buAutoNum type="arabicPeriod"/>
            </a:pPr>
            <a:r>
              <a:rPr lang="en-US" sz="1100" b="1" i="1" dirty="0" err="1">
                <a:solidFill>
                  <a:schemeClr val="tx1"/>
                </a:solidFill>
                <a:latin typeface="Century Gothic" panose="020B0502020202020204" pitchFamily="34" charset="0"/>
              </a:rPr>
              <a:t>Penilaian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jabatan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fungsional</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satpol</a:t>
            </a:r>
            <a:r>
              <a:rPr lang="en-US" sz="1100" b="1" i="1" dirty="0">
                <a:solidFill>
                  <a:schemeClr val="tx1"/>
                </a:solidFill>
                <a:latin typeface="Century Gothic" panose="020B0502020202020204" pitchFamily="34" charset="0"/>
              </a:rPr>
              <a:t> pp di </a:t>
            </a:r>
            <a:r>
              <a:rPr lang="en-US" sz="1100" b="1" i="1" dirty="0" err="1">
                <a:solidFill>
                  <a:schemeClr val="tx1"/>
                </a:solidFill>
                <a:latin typeface="Century Gothic" panose="020B0502020202020204" pitchFamily="34" charset="0"/>
              </a:rPr>
              <a:t>tingkat</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pusat</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200 orang;</a:t>
            </a:r>
          </a:p>
        </p:txBody>
      </p:sp>
      <p:sp>
        <p:nvSpPr>
          <p:cNvPr id="37" name="Rectangle 36">
            <a:extLst>
              <a:ext uri="{FF2B5EF4-FFF2-40B4-BE49-F238E27FC236}">
                <a16:creationId xmlns:a16="http://schemas.microsoft.com/office/drawing/2014/main" id="{BB903D16-6BFD-4C42-A107-A5534731768C}"/>
              </a:ext>
            </a:extLst>
          </p:cNvPr>
          <p:cNvSpPr/>
          <p:nvPr/>
        </p:nvSpPr>
        <p:spPr>
          <a:xfrm>
            <a:off x="48125" y="972152"/>
            <a:ext cx="4023361" cy="1559292"/>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lgn="just">
              <a:spcBef>
                <a:spcPts val="100"/>
              </a:spcBef>
              <a:spcAft>
                <a:spcPts val="100"/>
              </a:spcAft>
              <a:buFont typeface="Wingdings" panose="05000000000000000000" pitchFamily="2" charset="2"/>
              <a:buChar char="§"/>
            </a:pPr>
            <a:r>
              <a:rPr lang="id-ID" sz="1000" dirty="0">
                <a:solidFill>
                  <a:schemeClr val="tx1"/>
                </a:solidFill>
                <a:latin typeface="Century Gothic" panose="020B0502020202020204" pitchFamily="34" charset="0"/>
              </a:rPr>
              <a:t>UU No. </a:t>
            </a:r>
            <a:r>
              <a:rPr lang="en-US" sz="1000" dirty="0">
                <a:solidFill>
                  <a:schemeClr val="tx1"/>
                </a:solidFill>
                <a:latin typeface="Century Gothic" panose="020B0502020202020204" pitchFamily="34" charset="0"/>
              </a:rPr>
              <a:t>23 </a:t>
            </a:r>
            <a:r>
              <a:rPr lang="en-US" sz="1000" dirty="0" err="1">
                <a:solidFill>
                  <a:schemeClr val="tx1"/>
                </a:solidFill>
                <a:latin typeface="Century Gothic" panose="020B0502020202020204" pitchFamily="34" charset="0"/>
              </a:rPr>
              <a:t>Thn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a:t>
            </a:r>
          </a:p>
          <a:p>
            <a:pPr marL="169881" indent="-169881" algn="just">
              <a:spcBef>
                <a:spcPts val="100"/>
              </a:spcBef>
              <a:spcAft>
                <a:spcPts val="100"/>
              </a:spcAft>
              <a:buFont typeface="Wingdings" panose="05000000000000000000" pitchFamily="2" charset="2"/>
              <a:buChar char="§"/>
            </a:pPr>
            <a:r>
              <a:rPr lang="id-ID" sz="1000" dirty="0">
                <a:solidFill>
                  <a:schemeClr val="tx1"/>
                </a:solidFill>
                <a:latin typeface="Century Gothic" panose="020B0502020202020204" pitchFamily="34" charset="0"/>
              </a:rPr>
              <a:t>PP No.</a:t>
            </a:r>
            <a:r>
              <a:rPr lang="en-US" sz="1000" dirty="0">
                <a:solidFill>
                  <a:schemeClr val="tx1"/>
                </a:solidFill>
                <a:latin typeface="Century Gothic" panose="020B0502020202020204" pitchFamily="34" charset="0"/>
              </a:rPr>
              <a:t>18 </a:t>
            </a:r>
            <a:r>
              <a:rPr lang="en-US" sz="1000" dirty="0" err="1">
                <a:solidFill>
                  <a:schemeClr val="tx1"/>
                </a:solidFill>
                <a:latin typeface="Century Gothic" panose="020B0502020202020204" pitchFamily="34" charset="0"/>
              </a:rPr>
              <a:t>Thn</a:t>
            </a:r>
            <a:r>
              <a:rPr lang="en-US" sz="1000" dirty="0">
                <a:solidFill>
                  <a:schemeClr val="tx1"/>
                </a:solidFill>
                <a:latin typeface="Century Gothic" panose="020B0502020202020204" pitchFamily="34" charset="0"/>
              </a:rPr>
              <a:t> 2016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Perangkat</a:t>
            </a:r>
            <a:r>
              <a:rPr lang="en-US" sz="1000" dirty="0">
                <a:solidFill>
                  <a:schemeClr val="tx1"/>
                </a:solidFill>
                <a:latin typeface="Century Gothic" panose="020B0502020202020204" pitchFamily="34" charset="0"/>
              </a:rPr>
              <a:t> Daerah</a:t>
            </a:r>
          </a:p>
          <a:p>
            <a:pPr marL="169881" indent="-169881" algn="just">
              <a:spcBef>
                <a:spcPts val="100"/>
              </a:spcBef>
              <a:spcAft>
                <a:spcPts val="100"/>
              </a:spcAft>
              <a:buFont typeface="Wingdings" panose="05000000000000000000" pitchFamily="2" charset="2"/>
              <a:buChar char="§"/>
            </a:pPr>
            <a:r>
              <a:rPr lang="id-ID" sz="1000" dirty="0">
                <a:solidFill>
                  <a:schemeClr val="tx1"/>
                </a:solidFill>
                <a:latin typeface="Century Gothic" panose="020B0502020202020204" pitchFamily="34" charset="0"/>
              </a:rPr>
              <a:t>PP No. </a:t>
            </a:r>
            <a:r>
              <a:rPr lang="en-US" sz="1000" dirty="0">
                <a:solidFill>
                  <a:schemeClr val="tx1"/>
                </a:solidFill>
                <a:latin typeface="Century Gothic" panose="020B0502020202020204" pitchFamily="34" charset="0"/>
              </a:rPr>
              <a:t>16 </a:t>
            </a:r>
            <a:r>
              <a:rPr lang="en-US" sz="1000" dirty="0" err="1">
                <a:solidFill>
                  <a:schemeClr val="tx1"/>
                </a:solidFill>
                <a:latin typeface="Century Gothic" panose="020B0502020202020204" pitchFamily="34" charset="0"/>
              </a:rPr>
              <a:t>Thn</a:t>
            </a:r>
            <a:r>
              <a:rPr lang="en-US" sz="1000" dirty="0">
                <a:solidFill>
                  <a:schemeClr val="tx1"/>
                </a:solidFill>
                <a:latin typeface="Century Gothic" panose="020B0502020202020204" pitchFamily="34" charset="0"/>
              </a:rPr>
              <a:t> 2018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Satuan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Polisi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Pamong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Praja</a:t>
            </a:r>
            <a:endParaRPr lang="en-US" sz="1000" dirty="0">
              <a:solidFill>
                <a:schemeClr val="tx1"/>
              </a:solidFill>
              <a:latin typeface="Century Gothic" panose="020B0502020202020204" pitchFamily="34" charset="0"/>
            </a:endParaRPr>
          </a:p>
          <a:p>
            <a:pPr marL="169881" indent="-169881" algn="just">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Perpres</a:t>
            </a:r>
            <a:r>
              <a:rPr lang="en-US" sz="1000" dirty="0">
                <a:solidFill>
                  <a:schemeClr val="tx1"/>
                </a:solidFill>
                <a:latin typeface="Century Gothic" panose="020B0502020202020204" pitchFamily="34" charset="0"/>
              </a:rPr>
              <a:t> </a:t>
            </a:r>
            <a:r>
              <a:rPr lang="id-ID" sz="1000" dirty="0">
                <a:solidFill>
                  <a:schemeClr val="tx1"/>
                </a:solidFill>
                <a:latin typeface="Century Gothic" panose="020B0502020202020204" pitchFamily="34" charset="0"/>
              </a:rPr>
              <a:t>Nomor 102 Tahun 2017 tentang Tunjangan Jabatan Fungsional Pol PP</a:t>
            </a:r>
            <a:endParaRPr lang="en-US" sz="1000" dirty="0">
              <a:solidFill>
                <a:schemeClr val="tx1"/>
              </a:solidFill>
              <a:latin typeface="Century Gothic" panose="020B0502020202020204" pitchFamily="34" charset="0"/>
            </a:endParaRPr>
          </a:p>
          <a:p>
            <a:pPr marL="169881" indent="-169881" algn="just">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Permenpan</a:t>
            </a:r>
            <a:r>
              <a:rPr lang="en-US" sz="1000" dirty="0">
                <a:solidFill>
                  <a:schemeClr val="tx1"/>
                </a:solidFill>
                <a:latin typeface="Century Gothic" panose="020B0502020202020204" pitchFamily="34" charset="0"/>
              </a:rPr>
              <a:t> RB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4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Jabatan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Fungsional</a:t>
            </a:r>
            <a:r>
              <a:rPr lang="en-US" sz="1000" dirty="0">
                <a:solidFill>
                  <a:schemeClr val="tx1"/>
                </a:solidFill>
                <a:latin typeface="Century Gothic" panose="020B0502020202020204" pitchFamily="34" charset="0"/>
              </a:rPr>
              <a:t> </a:t>
            </a:r>
            <a:r>
              <a:rPr lang="id-ID" sz="1000" dirty="0">
                <a:solidFill>
                  <a:schemeClr val="tx1"/>
                </a:solidFill>
                <a:latin typeface="Century Gothic" panose="020B0502020202020204" pitchFamily="34" charset="0"/>
              </a:rPr>
              <a:t>Pol PP</a:t>
            </a:r>
            <a:r>
              <a:rPr lang="en-US" sz="1000" dirty="0">
                <a:solidFill>
                  <a:schemeClr val="tx1"/>
                </a:solidFill>
                <a:latin typeface="Century Gothic" panose="020B0502020202020204" pitchFamily="34" charset="0"/>
              </a:rPr>
              <a:t>;</a:t>
            </a:r>
          </a:p>
          <a:p>
            <a:pPr marL="169881" indent="-169881" algn="just">
              <a:spcBef>
                <a:spcPts val="100"/>
              </a:spcBef>
              <a:spcAft>
                <a:spcPts val="100"/>
              </a:spcAft>
              <a:buFont typeface="Wingdings" panose="05000000000000000000" pitchFamily="2" charset="2"/>
              <a:buChar char="§"/>
            </a:pPr>
            <a:r>
              <a:rPr lang="id-ID" sz="1000" dirty="0">
                <a:solidFill>
                  <a:schemeClr val="tx1"/>
                </a:solidFill>
                <a:latin typeface="Century Gothic" panose="020B0502020202020204" pitchFamily="34" charset="0"/>
              </a:rPr>
              <a:t>Permendagri No. 84 TAHUN 2014 </a:t>
            </a:r>
            <a:r>
              <a:rPr lang="en-US" sz="1000" dirty="0" err="1">
                <a:solidFill>
                  <a:schemeClr val="tx1"/>
                </a:solidFill>
                <a:latin typeface="Century Gothic" panose="020B0502020202020204" pitchFamily="34" charset="0"/>
              </a:rPr>
              <a:t>Ttg</a:t>
            </a:r>
            <a:r>
              <a:rPr lang="id-ID" sz="1000" dirty="0">
                <a:solidFill>
                  <a:schemeClr val="tx1"/>
                </a:solidFill>
                <a:latin typeface="Century Gothic" panose="020B0502020202020204" pitchFamily="34" charset="0"/>
              </a:rPr>
              <a:t> Penyelenggaran Perlindungan Masyarakat</a:t>
            </a:r>
          </a:p>
        </p:txBody>
      </p:sp>
      <p:sp>
        <p:nvSpPr>
          <p:cNvPr id="38" name="TextBox 37">
            <a:extLst>
              <a:ext uri="{FF2B5EF4-FFF2-40B4-BE49-F238E27FC236}">
                <a16:creationId xmlns:a16="http://schemas.microsoft.com/office/drawing/2014/main" id="{AD290D0B-BBBB-412A-AE0F-A87A37292B81}"/>
              </a:ext>
            </a:extLst>
          </p:cNvPr>
          <p:cNvSpPr txBox="1"/>
          <p:nvPr/>
        </p:nvSpPr>
        <p:spPr>
          <a:xfrm>
            <a:off x="-154007" y="715242"/>
            <a:ext cx="1299413" cy="25391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grpSp>
        <p:nvGrpSpPr>
          <p:cNvPr id="39" name="Group 38">
            <a:extLst>
              <a:ext uri="{FF2B5EF4-FFF2-40B4-BE49-F238E27FC236}">
                <a16:creationId xmlns:a16="http://schemas.microsoft.com/office/drawing/2014/main" id="{961A4201-A7B6-42DF-AF57-DF589C89EF68}"/>
              </a:ext>
            </a:extLst>
          </p:cNvPr>
          <p:cNvGrpSpPr/>
          <p:nvPr/>
        </p:nvGrpSpPr>
        <p:grpSpPr>
          <a:xfrm>
            <a:off x="-115503" y="2560319"/>
            <a:ext cx="4125685" cy="3123388"/>
            <a:chOff x="-440437" y="1525054"/>
            <a:chExt cx="2723186" cy="2124577"/>
          </a:xfrm>
        </p:grpSpPr>
        <p:sp>
          <p:nvSpPr>
            <p:cNvPr id="41" name="Rectangle 40">
              <a:extLst>
                <a:ext uri="{FF2B5EF4-FFF2-40B4-BE49-F238E27FC236}">
                  <a16:creationId xmlns:a16="http://schemas.microsoft.com/office/drawing/2014/main" id="{0D11A60F-957E-4CDA-A060-9F3776F68640}"/>
                </a:ext>
              </a:extLst>
            </p:cNvPr>
            <p:cNvSpPr/>
            <p:nvPr/>
          </p:nvSpPr>
          <p:spPr>
            <a:xfrm>
              <a:off x="-364198" y="1709030"/>
              <a:ext cx="2646947" cy="1940601"/>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dirty="0" err="1">
                  <a:solidFill>
                    <a:schemeClr val="tx1"/>
                  </a:solidFill>
                  <a:latin typeface="Century Gothic" panose="020B0502020202020204" pitchFamily="34" charset="0"/>
                </a:rPr>
                <a:t>Sesuai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dengan</a:t>
              </a:r>
              <a:r>
                <a:rPr lang="en-US" sz="1000" dirty="0">
                  <a:solidFill>
                    <a:schemeClr val="tx1"/>
                  </a:solidFill>
                  <a:latin typeface="Century Gothic" panose="020B0502020202020204" pitchFamily="34" charset="0"/>
                </a:rPr>
                <a:t> UU No.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pasal</a:t>
              </a:r>
              <a:r>
                <a:rPr lang="en-US" sz="1000" dirty="0">
                  <a:solidFill>
                    <a:schemeClr val="tx1"/>
                  </a:solidFill>
                  <a:latin typeface="Century Gothic" panose="020B0502020202020204" pitchFamily="34" charset="0"/>
                </a:rPr>
                <a:t> 12 </a:t>
              </a:r>
              <a:r>
                <a:rPr lang="en-US" sz="1000" dirty="0" err="1">
                  <a:solidFill>
                    <a:schemeClr val="tx1"/>
                  </a:solidFill>
                  <a:latin typeface="Century Gothic" panose="020B0502020202020204" pitchFamily="34" charset="0"/>
                </a:rPr>
                <a:t>disebutkan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bahwa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urusan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wajib</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yg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berkaitan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dengan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pelayanan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dasar</a:t>
              </a:r>
              <a:r>
                <a:rPr lang="en-US" sz="1000" dirty="0">
                  <a:solidFill>
                    <a:schemeClr val="tx1"/>
                  </a:solidFill>
                  <a:latin typeface="Century Gothic" panose="020B0502020202020204" pitchFamily="34" charset="0"/>
                </a:rPr>
                <a:t> salah </a:t>
              </a:r>
              <a:r>
                <a:rPr lang="en-US" sz="1000" dirty="0" err="1">
                  <a:solidFill>
                    <a:schemeClr val="tx1"/>
                  </a:solidFill>
                  <a:latin typeface="Century Gothic" panose="020B0502020202020204" pitchFamily="34" charset="0"/>
                </a:rPr>
                <a:t>satunya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adalah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ketentraman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ketertiban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umum</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perlindungan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masyarakat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dalam</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kerangka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Penegakan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Perda</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Perkada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yg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implementasinya</a:t>
              </a:r>
              <a:r>
                <a:rPr lang="en-US" sz="1000" dirty="0">
                  <a:solidFill>
                    <a:schemeClr val="tx1"/>
                  </a:solidFill>
                  <a:latin typeface="Century Gothic" panose="020B0502020202020204" pitchFamily="34" charset="0"/>
                </a:rPr>
                <a:t> di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dilaksanakan</a:t>
              </a:r>
              <a:r>
                <a:rPr lang="en-US" sz="1000" dirty="0">
                  <a:solidFill>
                    <a:schemeClr val="tx1"/>
                  </a:solidFill>
                  <a:latin typeface="Century Gothic" panose="020B0502020202020204" pitchFamily="34" charset="0"/>
                </a:rPr>
                <a:t> oleh</a:t>
              </a:r>
              <a:r>
                <a:rPr lang="id-ID" sz="1000" dirty="0">
                  <a:solidFill>
                    <a:schemeClr val="tx1"/>
                  </a:solidFill>
                  <a:latin typeface="Century Gothic" panose="020B0502020202020204" pitchFamily="34" charset="0"/>
                </a:rPr>
                <a:t> Pol PP. </a:t>
              </a:r>
              <a:endParaRPr lang="en-US" sz="1000" dirty="0">
                <a:solidFill>
                  <a:schemeClr val="tx1"/>
                </a:solidFill>
                <a:latin typeface="Century Gothic" panose="020B0502020202020204" pitchFamily="34" charset="0"/>
              </a:endParaRPr>
            </a:p>
            <a:p>
              <a:pPr algn="just"/>
              <a:r>
                <a:rPr lang="en-US" sz="1000" dirty="0" err="1">
                  <a:solidFill>
                    <a:schemeClr val="tx1"/>
                  </a:solidFill>
                  <a:latin typeface="Century Gothic" panose="020B0502020202020204" pitchFamily="34" charset="0"/>
                </a:rPr>
                <a:t>Untuk</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mengoptimalkan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tugas</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fungsi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Satpol</a:t>
              </a:r>
              <a:r>
                <a:rPr lang="en-US" sz="1000" dirty="0">
                  <a:solidFill>
                    <a:schemeClr val="tx1"/>
                  </a:solidFill>
                  <a:latin typeface="Century Gothic" panose="020B0502020202020204" pitchFamily="34" charset="0"/>
                </a:rPr>
                <a:t> PP </a:t>
              </a:r>
              <a:r>
                <a:rPr lang="en-US" sz="1000" dirty="0" err="1">
                  <a:solidFill>
                    <a:schemeClr val="tx1"/>
                  </a:solidFill>
                  <a:latin typeface="Century Gothic" panose="020B0502020202020204" pitchFamily="34" charset="0"/>
                </a:rPr>
                <a:t>tersebut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perlu</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ditingkatkan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profesionalitas</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melalui</a:t>
              </a:r>
              <a:r>
                <a:rPr lang="en-US" sz="1000" dirty="0">
                  <a:solidFill>
                    <a:schemeClr val="tx1"/>
                  </a:solidFill>
                  <a:latin typeface="Century Gothic" panose="020B0502020202020204" pitchFamily="34" charset="0"/>
                </a:rPr>
                <a:t> Pendidikan dan </a:t>
              </a:r>
              <a:r>
                <a:rPr lang="en-US" sz="1000" dirty="0" err="1">
                  <a:solidFill>
                    <a:schemeClr val="tx1"/>
                  </a:solidFill>
                  <a:latin typeface="Century Gothic" panose="020B0502020202020204" pitchFamily="34" charset="0"/>
                </a:rPr>
                <a:t>pelatihan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teknis</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fungsional</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sehingga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akan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tercipta</a:t>
              </a:r>
              <a:r>
                <a:rPr lang="en-US" sz="1000" dirty="0">
                  <a:solidFill>
                    <a:schemeClr val="tx1"/>
                  </a:solidFill>
                  <a:latin typeface="Century Gothic" panose="020B0502020202020204" pitchFamily="34" charset="0"/>
                </a:rPr>
                <a:t> Pol PP yang Prima (Professional, </a:t>
              </a:r>
              <a:r>
                <a:rPr lang="en-US" sz="1000" dirty="0" err="1">
                  <a:solidFill>
                    <a:schemeClr val="tx1"/>
                  </a:solidFill>
                  <a:latin typeface="Century Gothic" panose="020B0502020202020204" pitchFamily="34" charset="0"/>
                </a:rPr>
                <a:t>Resposif</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Inovatif</a:t>
              </a:r>
              <a:r>
                <a:rPr lang="en-US" sz="1000" dirty="0">
                  <a:solidFill>
                    <a:schemeClr val="tx1"/>
                  </a:solidFill>
                  <a:latin typeface="Century Gothic" panose="020B0502020202020204" pitchFamily="34" charset="0"/>
                </a:rPr>
                <a:t>, Modern, dan </a:t>
              </a:r>
              <a:r>
                <a:rPr lang="en-US" sz="1000" dirty="0" err="1">
                  <a:solidFill>
                    <a:schemeClr val="tx1"/>
                  </a:solidFill>
                  <a:latin typeface="Century Gothic" panose="020B0502020202020204" pitchFamily="34" charset="0"/>
                </a:rPr>
                <a:t>Akuntabel</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Berdasarkan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pembagian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urusan</a:t>
              </a:r>
              <a:r>
                <a:rPr lang="en-US" sz="1000" dirty="0">
                  <a:solidFill>
                    <a:schemeClr val="tx1"/>
                  </a:solidFill>
                  <a:latin typeface="Century Gothic" panose="020B0502020202020204" pitchFamily="34" charset="0"/>
                </a:rPr>
                <a:t> UU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Pusat </a:t>
              </a:r>
              <a:r>
                <a:rPr lang="en-US" sz="1000" dirty="0" err="1">
                  <a:solidFill>
                    <a:schemeClr val="tx1"/>
                  </a:solidFill>
                  <a:latin typeface="Century Gothic" panose="020B0502020202020204" pitchFamily="34" charset="0"/>
                </a:rPr>
                <a:t>mendorong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untuk</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pemenuhan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kompetensi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Satpol</a:t>
              </a:r>
              <a:r>
                <a:rPr lang="en-US" sz="1000" dirty="0">
                  <a:solidFill>
                    <a:schemeClr val="tx1"/>
                  </a:solidFill>
                  <a:latin typeface="Century Gothic" panose="020B0502020202020204" pitchFamily="34" charset="0"/>
                </a:rPr>
                <a:t> PP </a:t>
              </a:r>
              <a:r>
                <a:rPr lang="en-US" sz="1000" dirty="0" err="1">
                  <a:solidFill>
                    <a:schemeClr val="tx1"/>
                  </a:solidFill>
                  <a:latin typeface="Century Gothic" panose="020B0502020202020204" pitchFamily="34" charset="0"/>
                </a:rPr>
                <a:t>melalui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peningkatan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Standardisasi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tenaga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satuan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polisi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pamong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praja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Penyelenggaraan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pendidikan</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pelatihan</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pengangkatan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penyidik</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pegawai</a:t>
              </a:r>
              <a:r>
                <a:rPr lang="en-US" sz="1000" dirty="0">
                  <a:solidFill>
                    <a:schemeClr val="tx1"/>
                  </a:solidFill>
                  <a:latin typeface="Century Gothic" panose="020B0502020202020204" pitchFamily="34" charset="0"/>
                </a:rPr>
                <a:t> negeri </a:t>
              </a:r>
              <a:r>
                <a:rPr lang="en-US" sz="1000" dirty="0" err="1">
                  <a:solidFill>
                    <a:schemeClr val="tx1"/>
                  </a:solidFill>
                  <a:latin typeface="Century Gothic" panose="020B0502020202020204" pitchFamily="34" charset="0"/>
                </a:rPr>
                <a:t>sipil</a:t>
              </a:r>
              <a:r>
                <a:rPr lang="en-US" sz="1000" dirty="0">
                  <a:solidFill>
                    <a:schemeClr val="tx1"/>
                  </a:solidFill>
                  <a:latin typeface="Century Gothic" panose="020B0502020202020204" pitchFamily="34" charset="0"/>
                </a:rPr>
                <a:t> (PPNS)</a:t>
              </a:r>
              <a:r>
                <a:rPr lang="id-ID" sz="1000" dirty="0">
                  <a:solidFill>
                    <a:schemeClr val="tx1"/>
                  </a:solidFill>
                  <a:latin typeface="Century Gothic" panose="020B0502020202020204" pitchFamily="34" charset="0"/>
                </a:rPr>
                <a:t> sesuai d</a:t>
              </a:r>
              <a:r>
                <a:rPr lang="en-US" sz="1000" dirty="0" err="1">
                  <a:solidFill>
                    <a:schemeClr val="tx1"/>
                  </a:solidFill>
                  <a:latin typeface="Century Gothic" panose="020B0502020202020204" pitchFamily="34" charset="0"/>
                </a:rPr>
                <a:t>gn</a:t>
              </a:r>
              <a:r>
                <a:rPr lang="id-ID" sz="1000" dirty="0">
                  <a:solidFill>
                    <a:schemeClr val="tx1"/>
                  </a:solidFill>
                  <a:latin typeface="Century Gothic" panose="020B0502020202020204" pitchFamily="34" charset="0"/>
                </a:rPr>
                <a:t> rasio kebutuhan di daerah</a:t>
              </a:r>
              <a:r>
                <a:rPr lang="en-US" sz="1000" dirty="0">
                  <a:solidFill>
                    <a:schemeClr val="tx1"/>
                  </a:solidFill>
                  <a:latin typeface="Century Gothic" panose="020B0502020202020204" pitchFamily="34" charset="0"/>
                </a:rPr>
                <a:t>.</a:t>
              </a:r>
              <a:endParaRPr lang="en-US" sz="1000" dirty="0">
                <a:solidFill>
                  <a:schemeClr val="tx1"/>
                </a:solidFill>
                <a:latin typeface="Century Gothic" panose="020B0502020202020204" pitchFamily="34" charset="0"/>
                <a:cs typeface="Arial" pitchFamily="34" charset="0"/>
              </a:endParaRPr>
            </a:p>
          </p:txBody>
        </p:sp>
        <p:sp>
          <p:nvSpPr>
            <p:cNvPr id="42" name="TextBox 41">
              <a:extLst>
                <a:ext uri="{FF2B5EF4-FFF2-40B4-BE49-F238E27FC236}">
                  <a16:creationId xmlns:a16="http://schemas.microsoft.com/office/drawing/2014/main" id="{5076958D-6D98-45D0-BBC8-D52586D3B18D}"/>
                </a:ext>
              </a:extLst>
            </p:cNvPr>
            <p:cNvSpPr txBox="1"/>
            <p:nvPr/>
          </p:nvSpPr>
          <p:spPr>
            <a:xfrm>
              <a:off x="-440437" y="1525054"/>
              <a:ext cx="908494" cy="25568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101"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sp>
        <p:nvSpPr>
          <p:cNvPr id="50" name="Rectangle 49">
            <a:extLst>
              <a:ext uri="{FF2B5EF4-FFF2-40B4-BE49-F238E27FC236}">
                <a16:creationId xmlns:a16="http://schemas.microsoft.com/office/drawing/2014/main" id="{08537DFE-9DAE-4D89-979E-F5D669608F7E}"/>
              </a:ext>
            </a:extLst>
          </p:cNvPr>
          <p:cNvSpPr/>
          <p:nvPr/>
        </p:nvSpPr>
        <p:spPr>
          <a:xfrm>
            <a:off x="48125" y="5967663"/>
            <a:ext cx="4023361" cy="819196"/>
          </a:xfrm>
          <a:prstGeom prst="rect">
            <a:avLst/>
          </a:prstGeom>
          <a:solidFill>
            <a:schemeClr val="accent5">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Font typeface="+mj-lt"/>
              <a:buAutoNum type="arabicPeriod"/>
            </a:pPr>
            <a:r>
              <a:rPr lang="id-ID" sz="1000" dirty="0">
                <a:solidFill>
                  <a:schemeClr val="tx1"/>
                </a:solidFill>
                <a:latin typeface="Century Gothic" panose="020B0502020202020204" pitchFamily="34" charset="0"/>
              </a:rPr>
              <a:t>Belum seragamnya kelembagaan Satpol PP di daerah (bergabung dengan sub urusan kebakaran);</a:t>
            </a:r>
            <a:endParaRPr lang="en-US" sz="1000" dirty="0">
              <a:solidFill>
                <a:schemeClr val="tx1"/>
              </a:solidFill>
              <a:latin typeface="Century Gothic" panose="020B0502020202020204" pitchFamily="34" charset="0"/>
            </a:endParaRPr>
          </a:p>
          <a:p>
            <a:pPr marL="228600" lvl="0" indent="-228600">
              <a:buFont typeface="+mj-lt"/>
              <a:buAutoNum type="arabicPeriod"/>
            </a:pPr>
            <a:r>
              <a:rPr lang="id-ID" sz="1000" dirty="0">
                <a:solidFill>
                  <a:schemeClr val="tx1"/>
                </a:solidFill>
                <a:latin typeface="Century Gothic" panose="020B0502020202020204" pitchFamily="34" charset="0"/>
              </a:rPr>
              <a:t>Belum memadai dukungan anggaran dan sarpras dalam penegakan perda dan penyelenggaran trantibum;</a:t>
            </a:r>
            <a:endParaRPr lang="en-US" sz="1000" dirty="0">
              <a:solidFill>
                <a:schemeClr val="tx1"/>
              </a:solidFill>
              <a:latin typeface="Century Gothic" panose="020B0502020202020204" pitchFamily="34" charset="0"/>
            </a:endParaRPr>
          </a:p>
          <a:p>
            <a:pPr marL="228600" lvl="0" indent="-228600">
              <a:buFont typeface="+mj-lt"/>
              <a:buAutoNum type="arabicPeriod"/>
            </a:pPr>
            <a:r>
              <a:rPr lang="id-ID" sz="1000" dirty="0">
                <a:solidFill>
                  <a:schemeClr val="tx1"/>
                </a:solidFill>
                <a:latin typeface="Century Gothic" panose="020B0502020202020204" pitchFamily="34" charset="0"/>
              </a:rPr>
              <a:t>Kompetensi SDM yang masih rendah.</a:t>
            </a:r>
            <a:endParaRPr lang="en-US" sz="1000" dirty="0">
              <a:solidFill>
                <a:schemeClr val="tx1"/>
              </a:solidFill>
              <a:latin typeface="Century Gothic" panose="020B0502020202020204" pitchFamily="34" charset="0"/>
            </a:endParaRPr>
          </a:p>
        </p:txBody>
      </p:sp>
      <p:sp>
        <p:nvSpPr>
          <p:cNvPr id="53" name="TextBox 52">
            <a:extLst>
              <a:ext uri="{FF2B5EF4-FFF2-40B4-BE49-F238E27FC236}">
                <a16:creationId xmlns:a16="http://schemas.microsoft.com/office/drawing/2014/main" id="{62315E2A-9AE3-4690-86F6-CBE09536BE35}"/>
              </a:ext>
            </a:extLst>
          </p:cNvPr>
          <p:cNvSpPr txBox="1"/>
          <p:nvPr/>
        </p:nvSpPr>
        <p:spPr>
          <a:xfrm>
            <a:off x="-86627" y="5653633"/>
            <a:ext cx="1225641" cy="253916"/>
          </a:xfrm>
          <a:prstGeom prst="rect">
            <a:avLst/>
          </a:prstGeom>
          <a:noFill/>
        </p:spPr>
        <p:txBody>
          <a:bodyPr wrap="square" rtlCol="0">
            <a:spAutoFit/>
          </a:bodyPr>
          <a:lstStyle/>
          <a:p>
            <a:pPr algn="ctr"/>
            <a:r>
              <a:rPr lang="en-US" sz="1050" b="1" dirty="0" err="1">
                <a:solidFill>
                  <a:srgbClr val="FF0000"/>
                </a:solidFill>
                <a:latin typeface="Century Gothic" panose="020B0502020202020204" pitchFamily="34" charset="0"/>
              </a:rPr>
              <a:t>Permasalahan</a:t>
            </a:r>
            <a:endParaRPr lang="en-US" sz="105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26232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4166345"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67266" y="722674"/>
            <a:ext cx="3213846" cy="1991650"/>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Undang-Undang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a:t>
            </a:r>
          </a:p>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Undang-Undang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24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2007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Penanggulangan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Bencana</a:t>
            </a:r>
            <a:endParaRPr lang="en-US" sz="10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Peraturan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No. 21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2008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Penyelenggaraan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Penanggulangan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Bencana</a:t>
            </a:r>
            <a:r>
              <a:rPr lang="en-US" sz="1000" dirty="0">
                <a:solidFill>
                  <a:schemeClr val="tx1"/>
                </a:solidFill>
                <a:latin typeface="Century Gothic" panose="020B0502020202020204" pitchFamily="34" charset="0"/>
              </a:rPr>
              <a:t> </a:t>
            </a:r>
          </a:p>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Peraturan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18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2016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Perangkat</a:t>
            </a:r>
            <a:r>
              <a:rPr lang="en-US" sz="1000" dirty="0">
                <a:solidFill>
                  <a:schemeClr val="tx1"/>
                </a:solidFill>
                <a:latin typeface="Century Gothic" panose="020B0502020202020204" pitchFamily="34" charset="0"/>
              </a:rPr>
              <a:t> Daerah</a:t>
            </a:r>
          </a:p>
          <a:p>
            <a:pPr marL="169881" indent="-169881">
              <a:spcBef>
                <a:spcPts val="100"/>
              </a:spcBef>
              <a:spcAft>
                <a:spcPts val="100"/>
              </a:spcAft>
              <a:buFont typeface="Wingdings" panose="05000000000000000000" pitchFamily="2" charset="2"/>
              <a:buChar char="§"/>
            </a:pPr>
            <a:r>
              <a:rPr lang="id-ID" altLang="id-ID" sz="1000" dirty="0">
                <a:solidFill>
                  <a:schemeClr val="tx1"/>
                </a:solidFill>
                <a:latin typeface="Century Gothic" panose="020B0502020202020204" pitchFamily="34" charset="0"/>
                <a:cs typeface="Arial" pitchFamily="34" charset="0"/>
              </a:rPr>
              <a:t>Permendagri Nomor 16 Tahun 2009 tentang Standar Kualifikasi aparatur pemadam kebakaran di daerah</a:t>
            </a:r>
            <a:endParaRPr lang="en-US" sz="1000" strike="sngStrike" dirty="0">
              <a:solidFill>
                <a:schemeClr val="tx1"/>
              </a:solidFill>
              <a:latin typeface="Century Gothic" panose="020B0502020202020204" pitchFamily="34" charset="0"/>
            </a:endParaRP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16" y="2660547"/>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61304" y="2743200"/>
            <a:ext cx="3239057" cy="2993456"/>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88" indent="-233388">
              <a:spcBef>
                <a:spcPts val="100"/>
              </a:spcBef>
              <a:spcAft>
                <a:spcPts val="100"/>
              </a:spcAft>
              <a:buFont typeface="+mj-lt"/>
              <a:buAutoNum type="arabicPeriod"/>
            </a:pPr>
            <a:r>
              <a:rPr lang="id-ID" altLang="id-ID" sz="1000" dirty="0">
                <a:solidFill>
                  <a:schemeClr val="tx1"/>
                </a:solidFill>
                <a:latin typeface="Century Gothic" panose="020B0502020202020204" pitchFamily="34" charset="0"/>
                <a:cs typeface="Arial" pitchFamily="34" charset="0"/>
              </a:rPr>
              <a:t>Penyusunan regulasi berupa Peraturan Presiden tentang Jabatan Fungsional bagi Aparatur Pemadam Kebakaran;</a:t>
            </a:r>
          </a:p>
          <a:p>
            <a:pPr marL="233388" indent="-233388">
              <a:spcBef>
                <a:spcPts val="100"/>
              </a:spcBef>
              <a:spcAft>
                <a:spcPts val="100"/>
              </a:spcAft>
              <a:buFont typeface="+mj-lt"/>
              <a:buAutoNum type="arabicPeriod"/>
            </a:pPr>
            <a:r>
              <a:rPr lang="id-ID" altLang="id-ID" sz="1000" dirty="0">
                <a:solidFill>
                  <a:schemeClr val="tx1"/>
                </a:solidFill>
                <a:latin typeface="Century Gothic" panose="020B0502020202020204" pitchFamily="34" charset="0"/>
                <a:cs typeface="Arial" pitchFamily="34" charset="0"/>
              </a:rPr>
              <a:t>Kementerian Dalam Negeri setiap tahun melakukan evaluasi terhadap dokumen RPJMD Provinsi dan Kabupaten/Kota dan melakukan penelaahan (review) terhadap rencana penyusunan dokumen RPJMD Provinsi dan Kabupaten/Kota untuk memastikan penyelenggaraan penanggulangan kebakaran menjadi prioritas dalam dokumen perencanaan dan penganggaran daerah; </a:t>
            </a:r>
          </a:p>
          <a:p>
            <a:pPr marL="233388" indent="-233388">
              <a:spcBef>
                <a:spcPts val="100"/>
              </a:spcBef>
              <a:spcAft>
                <a:spcPts val="100"/>
              </a:spcAft>
              <a:buFont typeface="+mj-lt"/>
              <a:buAutoNum type="arabicPeriod"/>
            </a:pPr>
            <a:r>
              <a:rPr lang="id-ID" altLang="id-ID" sz="1000" dirty="0">
                <a:solidFill>
                  <a:schemeClr val="tx1"/>
                </a:solidFill>
                <a:latin typeface="Century Gothic" panose="020B0502020202020204" pitchFamily="34" charset="0"/>
                <a:cs typeface="Arial" pitchFamily="34" charset="0"/>
              </a:rPr>
              <a:t>Melalukan pendampingan/asistensi kepada pemerintah daerah kabupaten/kota dalam bentuk bimbingan teknis aparatur Damkar sesuai Permendagri Nomor 16 Tahun 2009 tentang Standar Kualifikasi aparatur pemadam kebakaran di daerah.</a:t>
            </a:r>
          </a:p>
        </p:txBody>
      </p:sp>
      <p:sp>
        <p:nvSpPr>
          <p:cNvPr id="26" name="TextBox 25">
            <a:extLst>
              <a:ext uri="{FF2B5EF4-FFF2-40B4-BE49-F238E27FC236}">
                <a16:creationId xmlns:a16="http://schemas.microsoft.com/office/drawing/2014/main" id="{056F1DA7-ED01-4151-8A2F-B2C48CCBDAF4}"/>
              </a:ext>
            </a:extLst>
          </p:cNvPr>
          <p:cNvSpPr txBox="1"/>
          <p:nvPr/>
        </p:nvSpPr>
        <p:spPr>
          <a:xfrm>
            <a:off x="0" y="3248015"/>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9187BE2D-20E4-4159-82BC-C91A7740AEB4}"/>
              </a:ext>
            </a:extLst>
          </p:cNvPr>
          <p:cNvGrpSpPr/>
          <p:nvPr/>
        </p:nvGrpSpPr>
        <p:grpSpPr>
          <a:xfrm>
            <a:off x="-207391" y="5696174"/>
            <a:ext cx="4298128" cy="1039816"/>
            <a:chOff x="-207390" y="5356805"/>
            <a:chExt cx="4042950" cy="1039816"/>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3264" y="5356805"/>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802533" y="5435789"/>
              <a:ext cx="3033027" cy="960832"/>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melaksanakan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tugas</a:t>
              </a:r>
              <a:r>
                <a:rPr lang="en-US" sz="1000" dirty="0">
                  <a:solidFill>
                    <a:schemeClr val="tx1"/>
                  </a:solidFill>
                  <a:latin typeface="Century Gothic" panose="020B0502020202020204" pitchFamily="34" charset="0"/>
                  <a:cs typeface="Arial" pitchFamily="34" charset="0"/>
                </a:rPr>
                <a:t> dan </a:t>
              </a:r>
              <a:r>
                <a:rPr lang="en-US" sz="1000" dirty="0" err="1">
                  <a:solidFill>
                    <a:schemeClr val="tx1"/>
                  </a:solidFill>
                  <a:latin typeface="Century Gothic" panose="020B0502020202020204" pitchFamily="34" charset="0"/>
                  <a:cs typeface="Arial" pitchFamily="34" charset="0"/>
                </a:rPr>
                <a:t>fungsi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kualifikasi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aparatur</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pemadam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kebakaran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sepenuhnya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sesuai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standar</a:t>
              </a:r>
              <a:r>
                <a:rPr lang="en-US" sz="1000" dirty="0">
                  <a:solidFill>
                    <a:schemeClr val="tx1"/>
                  </a:solidFill>
                  <a:latin typeface="Century Gothic" panose="020B0502020202020204" pitchFamily="34" charset="0"/>
                  <a:cs typeface="Arial" pitchFamily="34" charset="0"/>
                </a:rPr>
                <a:t> yang </a:t>
              </a:r>
              <a:r>
                <a:rPr lang="en-US" sz="1000" dirty="0" err="1">
                  <a:solidFill>
                    <a:schemeClr val="tx1"/>
                  </a:solidFill>
                  <a:latin typeface="Century Gothic" panose="020B0502020202020204" pitchFamily="34" charset="0"/>
                  <a:cs typeface="Arial" pitchFamily="34" charset="0"/>
                </a:rPr>
                <a:t>ditetapkan</a:t>
              </a:r>
              <a:r>
                <a:rPr lang="en-US" sz="1000" dirty="0">
                  <a:solidFill>
                    <a:schemeClr val="tx1"/>
                  </a:solidFill>
                  <a:latin typeface="Century Gothic" panose="020B0502020202020204" pitchFamily="34" charset="0"/>
                  <a:cs typeface="Arial" pitchFamily="34" charset="0"/>
                </a:rPr>
                <a:t> </a:t>
              </a:r>
            </a:p>
            <a:p>
              <a:pPr marL="169881" indent="-169881">
                <a:buFont typeface="+mj-lt"/>
                <a:buAutoNum type="arabicPeriod"/>
              </a:pPr>
              <a:r>
                <a:rPr lang="en-US" sz="1000" dirty="0">
                  <a:solidFill>
                    <a:schemeClr val="tx1"/>
                  </a:solidFill>
                  <a:latin typeface="Century Gothic" panose="020B0502020202020204" pitchFamily="34" charset="0"/>
                  <a:cs typeface="Arial" pitchFamily="34" charset="0"/>
                </a:rPr>
                <a:t>Pola </a:t>
              </a:r>
              <a:r>
                <a:rPr lang="en-US" sz="1000" dirty="0" err="1">
                  <a:solidFill>
                    <a:schemeClr val="tx1"/>
                  </a:solidFill>
                  <a:latin typeface="Century Gothic" panose="020B0502020202020204" pitchFamily="34" charset="0"/>
                  <a:cs typeface="Arial" pitchFamily="34" charset="0"/>
                </a:rPr>
                <a:t>karir</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aparatur</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pemadam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kebakaran</a:t>
              </a:r>
              <a:r>
                <a:rPr lang="en-US" sz="1000" dirty="0">
                  <a:solidFill>
                    <a:schemeClr val="tx1"/>
                  </a:solidFill>
                  <a:latin typeface="Century Gothic" panose="020B0502020202020204" pitchFamily="34" charset="0"/>
                  <a:cs typeface="Arial" pitchFamily="34" charset="0"/>
                </a:rPr>
                <a:t> di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jelas</a:t>
              </a:r>
              <a:endParaRPr lang="en-US" sz="1050" dirty="0">
                <a:solidFill>
                  <a:schemeClr val="tx1"/>
                </a:solidFill>
                <a:latin typeface="Century Gothic" panose="020B0502020202020204" pitchFamily="34" charset="0"/>
                <a:cs typeface="Arial" pitchFamily="34" charset="0"/>
              </a:endParaRPr>
            </a:p>
          </p:txBody>
        </p:sp>
        <p:sp>
          <p:nvSpPr>
            <p:cNvPr id="29" name="TextBox 28">
              <a:extLst>
                <a:ext uri="{FF2B5EF4-FFF2-40B4-BE49-F238E27FC236}">
                  <a16:creationId xmlns:a16="http://schemas.microsoft.com/office/drawing/2014/main" id="{B240C67F-525A-4A8C-B3DA-5223A7A92177}"/>
                </a:ext>
              </a:extLst>
            </p:cNvPr>
            <p:cNvSpPr txBox="1"/>
            <p:nvPr/>
          </p:nvSpPr>
          <p:spPr>
            <a:xfrm>
              <a:off x="-207390" y="5944274"/>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sp>
        <p:nvSpPr>
          <p:cNvPr id="13" name="Rectangle 12">
            <a:extLst>
              <a:ext uri="{FF2B5EF4-FFF2-40B4-BE49-F238E27FC236}">
                <a16:creationId xmlns:a16="http://schemas.microsoft.com/office/drawing/2014/main" id="{DC9F3F57-E0FE-42D2-89E0-4A4FE95732E0}"/>
              </a:ext>
            </a:extLst>
          </p:cNvPr>
          <p:cNvSpPr/>
          <p:nvPr/>
        </p:nvSpPr>
        <p:spPr>
          <a:xfrm>
            <a:off x="4181890" y="699097"/>
            <a:ext cx="1184940" cy="338554"/>
          </a:xfrm>
          <a:prstGeom prst="rect">
            <a:avLst/>
          </a:prstGeom>
        </p:spPr>
        <p:txBody>
          <a:bodyPr wrap="none">
            <a:spAutoFit/>
          </a:bodyPr>
          <a:lstStyle/>
          <a:p>
            <a:pPr algn="just"/>
            <a:r>
              <a:rPr lang="en-US" sz="1600" b="1" i="1" dirty="0">
                <a:solidFill>
                  <a:srgbClr val="C00000"/>
                </a:solidFill>
                <a:latin typeface="Century Gothic" panose="020B0502020202020204" pitchFamily="34" charset="0"/>
              </a:rPr>
              <a:t>CAPAIAN:</a:t>
            </a:r>
          </a:p>
        </p:txBody>
      </p:sp>
      <p:sp>
        <p:nvSpPr>
          <p:cNvPr id="52" name="TextBox 51">
            <a:extLst>
              <a:ext uri="{FF2B5EF4-FFF2-40B4-BE49-F238E27FC236}">
                <a16:creationId xmlns:a16="http://schemas.microsoft.com/office/drawing/2014/main" id="{6446449B-2C31-4189-84F7-7F058FDCE343}"/>
              </a:ext>
            </a:extLst>
          </p:cNvPr>
          <p:cNvSpPr txBox="1"/>
          <p:nvPr/>
        </p:nvSpPr>
        <p:spPr>
          <a:xfrm>
            <a:off x="1781114" y="85014"/>
            <a:ext cx="8371665" cy="400110"/>
          </a:xfrm>
          <a:prstGeom prst="rect">
            <a:avLst/>
          </a:prstGeom>
          <a:noFill/>
        </p:spPr>
        <p:txBody>
          <a:bodyPr wrap="square" rtlCol="0">
            <a:spAutoFit/>
          </a:bodyPr>
          <a:lstStyle/>
          <a:p>
            <a:pPr algn="ctr"/>
            <a:r>
              <a:rPr lang="id-ID" sz="2000" b="1" dirty="0">
                <a:latin typeface="Century Gothic" panose="020B0502020202020204" pitchFamily="34" charset="0"/>
                <a:ea typeface="Arial Unicode MS" panose="020B0604020202020204" pitchFamily="34" charset="-128"/>
                <a:cs typeface="Arial Unicode MS" panose="020B0604020202020204" pitchFamily="34" charset="-128"/>
              </a:rPr>
              <a:t>PEMBINAAN </a:t>
            </a:r>
            <a:r>
              <a:rPr lang="fi-FI" sz="2000" b="1" dirty="0">
                <a:latin typeface="Century Gothic" panose="020B0502020202020204" pitchFamily="34" charset="0"/>
                <a:ea typeface="Arial Unicode MS" panose="020B0604020202020204" pitchFamily="34" charset="-128"/>
                <a:cs typeface="Arial Unicode MS" panose="020B0604020202020204" pitchFamily="34" charset="-128"/>
              </a:rPr>
              <a:t>APARATUR PEMADAM KEBAKARAN</a:t>
            </a:r>
            <a:endParaRPr lang="id-ID" sz="2000"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grpSp>
        <p:nvGrpSpPr>
          <p:cNvPr id="53" name="Group 52">
            <a:extLst>
              <a:ext uri="{FF2B5EF4-FFF2-40B4-BE49-F238E27FC236}">
                <a16:creationId xmlns:a16="http://schemas.microsoft.com/office/drawing/2014/main" id="{4A83B169-0003-4653-9EE8-0D392271014E}"/>
              </a:ext>
            </a:extLst>
          </p:cNvPr>
          <p:cNvGrpSpPr/>
          <p:nvPr/>
        </p:nvGrpSpPr>
        <p:grpSpPr>
          <a:xfrm>
            <a:off x="4312919" y="2333983"/>
            <a:ext cx="847337" cy="774976"/>
            <a:chOff x="6096821" y="2429575"/>
            <a:chExt cx="847337" cy="825297"/>
          </a:xfrm>
        </p:grpSpPr>
        <p:pic>
          <p:nvPicPr>
            <p:cNvPr id="54" name="Picture 2">
              <a:extLst>
                <a:ext uri="{FF2B5EF4-FFF2-40B4-BE49-F238E27FC236}">
                  <a16:creationId xmlns:a16="http://schemas.microsoft.com/office/drawing/2014/main" id="{3B882735-076B-4812-A464-5587C320972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6821" y="2429575"/>
              <a:ext cx="692490" cy="825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5" name="Picture 2" descr="Image result for logo damkar">
              <a:extLst>
                <a:ext uri="{FF2B5EF4-FFF2-40B4-BE49-F238E27FC236}">
                  <a16:creationId xmlns:a16="http://schemas.microsoft.com/office/drawing/2014/main" id="{88626564-360C-4CAC-ADAD-FA445FAC61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4464" y="2908565"/>
              <a:ext cx="309694" cy="296431"/>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4" descr="Image result for logo damkar">
            <a:extLst>
              <a:ext uri="{FF2B5EF4-FFF2-40B4-BE49-F238E27FC236}">
                <a16:creationId xmlns:a16="http://schemas.microsoft.com/office/drawing/2014/main" id="{DD5F29B4-0918-4D79-9345-B865163728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9260" y="1007912"/>
            <a:ext cx="818405" cy="62838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CDA8FC95-2A4B-4BC5-80E7-8628C36D9CA2}"/>
              </a:ext>
            </a:extLst>
          </p:cNvPr>
          <p:cNvSpPr txBox="1"/>
          <p:nvPr/>
        </p:nvSpPr>
        <p:spPr>
          <a:xfrm>
            <a:off x="5284269" y="776313"/>
            <a:ext cx="6785811" cy="1338443"/>
          </a:xfrm>
          <a:prstGeom prst="rect">
            <a:avLst/>
          </a:prstGeom>
          <a:noFill/>
        </p:spPr>
        <p:txBody>
          <a:bodyPr wrap="square" tIns="0" rtlCol="0">
            <a:spAutoFit/>
          </a:bodyPr>
          <a:lstStyle/>
          <a:p>
            <a:pPr algn="just">
              <a:lnSpc>
                <a:spcPts val="1700"/>
              </a:lnSpc>
            </a:pPr>
            <a:r>
              <a:rPr lang="en-US" sz="2000" b="1" i="1" dirty="0" err="1">
                <a:solidFill>
                  <a:schemeClr val="accent1"/>
                </a:solidFill>
                <a:latin typeface="Century Gothic" panose="020B0502020202020204" pitchFamily="34" charset="0"/>
              </a:rPr>
              <a:t>Aparatur</a:t>
            </a:r>
            <a:r>
              <a:rPr lang="en-US" sz="2000" b="1" i="1" dirty="0">
                <a:solidFill>
                  <a:schemeClr val="accent1"/>
                </a:solidFill>
                <a:latin typeface="Century Gothic" panose="020B0502020202020204" pitchFamily="34" charset="0"/>
              </a:rPr>
              <a:t> DAMKAR</a:t>
            </a:r>
            <a:r>
              <a:rPr lang="en-US" sz="2400" b="1" i="1" dirty="0">
                <a:solidFill>
                  <a:schemeClr val="accent1"/>
                </a:solidFill>
                <a:latin typeface="Century Gothic" panose="020B0502020202020204" pitchFamily="34" charset="0"/>
              </a:rPr>
              <a:t>, </a:t>
            </a:r>
            <a:r>
              <a:rPr lang="en-US" sz="1400" b="1" i="1" dirty="0" err="1">
                <a:latin typeface="Century Gothic" panose="020B0502020202020204" pitchFamily="34" charset="0"/>
              </a:rPr>
              <a:t>Jumlah</a:t>
            </a:r>
            <a:r>
              <a:rPr lang="en-US" sz="1400" b="1" i="1" dirty="0">
                <a:latin typeface="Century Gothic" panose="020B0502020202020204" pitchFamily="34" charset="0"/>
              </a:rPr>
              <a:t> </a:t>
            </a:r>
            <a:r>
              <a:rPr lang="en-US" sz="1400" b="1" i="1" dirty="0" err="1">
                <a:latin typeface="Century Gothic" panose="020B0502020202020204" pitchFamily="34" charset="0"/>
              </a:rPr>
              <a:t>aparatur</a:t>
            </a:r>
            <a:r>
              <a:rPr lang="en-US" sz="1400" b="1" i="1" dirty="0">
                <a:latin typeface="Century Gothic" panose="020B0502020202020204" pitchFamily="34" charset="0"/>
              </a:rPr>
              <a:t> DAMKAR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b="1" i="1" dirty="0">
                <a:solidFill>
                  <a:srgbClr val="C00000"/>
                </a:solidFill>
                <a:latin typeface="Century Gothic" panose="020B0502020202020204" pitchFamily="34" charset="0"/>
              </a:rPr>
              <a:t>10.722</a:t>
            </a:r>
            <a:r>
              <a:rPr lang="en-US" b="1" i="1" dirty="0">
                <a:latin typeface="Century Gothic" panose="020B0502020202020204" pitchFamily="34" charset="0"/>
              </a:rPr>
              <a:t> </a:t>
            </a:r>
            <a:r>
              <a:rPr lang="en-US" sz="1400" b="1" i="1" dirty="0">
                <a:latin typeface="Century Gothic" panose="020B0502020202020204" pitchFamily="34" charset="0"/>
              </a:rPr>
              <a:t>orang, yang </a:t>
            </a:r>
            <a:r>
              <a:rPr lang="en-US" sz="1400" b="1" i="1" dirty="0" err="1">
                <a:latin typeface="Century Gothic" panose="020B0502020202020204" pitchFamily="34" charset="0"/>
              </a:rPr>
              <a:t>terdiri</a:t>
            </a:r>
            <a:r>
              <a:rPr lang="en-US" sz="1400" b="1" i="1" dirty="0">
                <a:latin typeface="Century Gothic" panose="020B0502020202020204" pitchFamily="34" charset="0"/>
              </a:rPr>
              <a:t> </a:t>
            </a:r>
            <a:r>
              <a:rPr lang="en-US" sz="1400" b="1" i="1" dirty="0" err="1">
                <a:latin typeface="Century Gothic" panose="020B0502020202020204" pitchFamily="34" charset="0"/>
              </a:rPr>
              <a:t>dari</a:t>
            </a:r>
            <a:r>
              <a:rPr lang="en-US" sz="1400" b="1" i="1" dirty="0">
                <a:latin typeface="Century Gothic" panose="020B0502020202020204" pitchFamily="34" charset="0"/>
              </a:rPr>
              <a:t> PNS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b="1" i="1" dirty="0">
                <a:solidFill>
                  <a:srgbClr val="C00000"/>
                </a:solidFill>
                <a:latin typeface="Century Gothic" panose="020B0502020202020204" pitchFamily="34" charset="0"/>
              </a:rPr>
              <a:t>2.817</a:t>
            </a:r>
            <a:r>
              <a:rPr lang="en-US" sz="1400" b="1" i="1" dirty="0">
                <a:solidFill>
                  <a:srgbClr val="C00000"/>
                </a:solidFill>
                <a:latin typeface="Century Gothic" panose="020B0502020202020204" pitchFamily="34" charset="0"/>
              </a:rPr>
              <a:t> </a:t>
            </a:r>
            <a:r>
              <a:rPr lang="en-US" sz="1400" b="1" i="1" dirty="0">
                <a:latin typeface="Century Gothic" panose="020B0502020202020204" pitchFamily="34" charset="0"/>
              </a:rPr>
              <a:t>orang dan Non PNS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b="1" i="1" dirty="0">
                <a:solidFill>
                  <a:srgbClr val="C00000"/>
                </a:solidFill>
                <a:latin typeface="Century Gothic" panose="020B0502020202020204" pitchFamily="34" charset="0"/>
              </a:rPr>
              <a:t>7.905</a:t>
            </a:r>
            <a:r>
              <a:rPr lang="en-US" b="1" i="1" dirty="0">
                <a:latin typeface="Century Gothic" panose="020B0502020202020204" pitchFamily="34" charset="0"/>
              </a:rPr>
              <a:t> </a:t>
            </a:r>
            <a:r>
              <a:rPr lang="en-US" sz="1400" b="1" i="1" dirty="0">
                <a:latin typeface="Century Gothic" panose="020B0502020202020204" pitchFamily="34" charset="0"/>
              </a:rPr>
              <a:t>orang .</a:t>
            </a:r>
          </a:p>
          <a:p>
            <a:pPr algn="just">
              <a:lnSpc>
                <a:spcPts val="1700"/>
              </a:lnSpc>
            </a:pPr>
            <a:r>
              <a:rPr lang="en-US" sz="1200" b="1" i="1" dirty="0" err="1">
                <a:solidFill>
                  <a:srgbClr val="FF0000"/>
                </a:solidFill>
                <a:latin typeface="Century Gothic" panose="020B0502020202020204" pitchFamily="34" charset="0"/>
              </a:rPr>
              <a:t>Sumber</a:t>
            </a:r>
            <a:r>
              <a:rPr lang="en-US" sz="1200" b="1" i="1" dirty="0">
                <a:solidFill>
                  <a:srgbClr val="FF0000"/>
                </a:solidFill>
                <a:latin typeface="Century Gothic" panose="020B0502020202020204" pitchFamily="34" charset="0"/>
              </a:rPr>
              <a:t> Data : Hasil </a:t>
            </a:r>
            <a:r>
              <a:rPr lang="en-US" sz="1200" b="1" i="1" dirty="0" err="1">
                <a:solidFill>
                  <a:srgbClr val="FF0000"/>
                </a:solidFill>
                <a:latin typeface="Century Gothic" panose="020B0502020202020204" pitchFamily="34" charset="0"/>
              </a:rPr>
              <a:t>Inventarisasi</a:t>
            </a:r>
            <a:r>
              <a:rPr lang="en-US" sz="1200" b="1" i="1" dirty="0">
                <a:solidFill>
                  <a:srgbClr val="FF0000"/>
                </a:solidFill>
                <a:latin typeface="Century Gothic" panose="020B0502020202020204" pitchFamily="34" charset="0"/>
              </a:rPr>
              <a:t> 137 Daerah </a:t>
            </a:r>
            <a:r>
              <a:rPr lang="en-US" sz="1200" b="1" i="1" dirty="0" err="1">
                <a:solidFill>
                  <a:srgbClr val="FF0000"/>
                </a:solidFill>
                <a:latin typeface="Century Gothic" panose="020B0502020202020204" pitchFamily="34" charset="0"/>
              </a:rPr>
              <a:t>Kab</a:t>
            </a:r>
            <a:r>
              <a:rPr lang="en-US" sz="1200" b="1" i="1" dirty="0">
                <a:solidFill>
                  <a:srgbClr val="FF0000"/>
                </a:solidFill>
                <a:latin typeface="Century Gothic" panose="020B0502020202020204" pitchFamily="34" charset="0"/>
              </a:rPr>
              <a:t>/Kota </a:t>
            </a:r>
            <a:r>
              <a:rPr lang="en-US" sz="1200" b="1" i="1" dirty="0" err="1">
                <a:solidFill>
                  <a:srgbClr val="FF0000"/>
                </a:solidFill>
                <a:latin typeface="Century Gothic" panose="020B0502020202020204" pitchFamily="34" charset="0"/>
              </a:rPr>
              <a:t>Berdasarkan</a:t>
            </a:r>
            <a:r>
              <a:rPr lang="en-US" sz="1200" b="1" i="1" dirty="0">
                <a:solidFill>
                  <a:srgbClr val="FF0000"/>
                </a:solidFill>
                <a:latin typeface="Century Gothic" panose="020B0502020202020204" pitchFamily="34" charset="0"/>
              </a:rPr>
              <a:t> Surat </a:t>
            </a:r>
            <a:r>
              <a:rPr lang="en-US" sz="1200" b="1" i="1" dirty="0" err="1">
                <a:solidFill>
                  <a:srgbClr val="FF0000"/>
                </a:solidFill>
                <a:latin typeface="Century Gothic" panose="020B0502020202020204" pitchFamily="34" charset="0"/>
              </a:rPr>
              <a:t>Edaran</a:t>
            </a:r>
            <a:r>
              <a:rPr lang="en-US" sz="1200" b="1" i="1" dirty="0">
                <a:solidFill>
                  <a:srgbClr val="FF0000"/>
                </a:solidFill>
                <a:latin typeface="Century Gothic" panose="020B0502020202020204" pitchFamily="34" charset="0"/>
              </a:rPr>
              <a:t> Menteri </a:t>
            </a:r>
            <a:r>
              <a:rPr lang="en-US" sz="1200" b="1" i="1" dirty="0" err="1">
                <a:solidFill>
                  <a:srgbClr val="FF0000"/>
                </a:solidFill>
                <a:latin typeface="Century Gothic" panose="020B0502020202020204" pitchFamily="34" charset="0"/>
              </a:rPr>
              <a:t>Dalam</a:t>
            </a:r>
            <a:r>
              <a:rPr lang="en-US" sz="1200" b="1" i="1" dirty="0">
                <a:solidFill>
                  <a:srgbClr val="FF0000"/>
                </a:solidFill>
                <a:latin typeface="Century Gothic" panose="020B0502020202020204" pitchFamily="34" charset="0"/>
              </a:rPr>
              <a:t> Negeri </a:t>
            </a:r>
            <a:r>
              <a:rPr lang="en-US" sz="1200" b="1" i="1" dirty="0" err="1">
                <a:solidFill>
                  <a:srgbClr val="FF0000"/>
                </a:solidFill>
                <a:latin typeface="Century Gothic" panose="020B0502020202020204" pitchFamily="34" charset="0"/>
              </a:rPr>
              <a:t>Nomor</a:t>
            </a:r>
            <a:r>
              <a:rPr lang="en-US" sz="1200" b="1" i="1" dirty="0">
                <a:solidFill>
                  <a:srgbClr val="FF0000"/>
                </a:solidFill>
                <a:latin typeface="Century Gothic" panose="020B0502020202020204" pitchFamily="34" charset="0"/>
              </a:rPr>
              <a:t> 364.1/148/BAK </a:t>
            </a:r>
            <a:r>
              <a:rPr lang="en-US" sz="1200" b="1" i="1" dirty="0" err="1">
                <a:solidFill>
                  <a:srgbClr val="FF0000"/>
                </a:solidFill>
                <a:latin typeface="Century Gothic" panose="020B0502020202020204" pitchFamily="34" charset="0"/>
              </a:rPr>
              <a:t>Tanggal</a:t>
            </a:r>
            <a:r>
              <a:rPr lang="en-US" sz="1200" b="1" i="1" dirty="0">
                <a:solidFill>
                  <a:srgbClr val="FF0000"/>
                </a:solidFill>
                <a:latin typeface="Century Gothic" panose="020B0502020202020204" pitchFamily="34" charset="0"/>
              </a:rPr>
              <a:t> 10 </a:t>
            </a:r>
            <a:r>
              <a:rPr lang="en-US" sz="1200" b="1" i="1" dirty="0" err="1">
                <a:solidFill>
                  <a:srgbClr val="FF0000"/>
                </a:solidFill>
                <a:latin typeface="Century Gothic" panose="020B0502020202020204" pitchFamily="34" charset="0"/>
              </a:rPr>
              <a:t>Januari</a:t>
            </a:r>
            <a:r>
              <a:rPr lang="en-US" sz="1200" b="1" i="1" dirty="0">
                <a:solidFill>
                  <a:srgbClr val="FF0000"/>
                </a:solidFill>
                <a:latin typeface="Century Gothic" panose="020B0502020202020204" pitchFamily="34" charset="0"/>
              </a:rPr>
              <a:t> 2018  Hal </a:t>
            </a:r>
            <a:r>
              <a:rPr lang="en-US" sz="1200" b="1" i="1" dirty="0" err="1">
                <a:solidFill>
                  <a:srgbClr val="FF0000"/>
                </a:solidFill>
                <a:latin typeface="Century Gothic" panose="020B0502020202020204" pitchFamily="34" charset="0"/>
              </a:rPr>
              <a:t>Pemutakhiran</a:t>
            </a:r>
            <a:r>
              <a:rPr lang="en-US" sz="1200" b="1" i="1" dirty="0">
                <a:solidFill>
                  <a:srgbClr val="FF0000"/>
                </a:solidFill>
                <a:latin typeface="Century Gothic" panose="020B0502020202020204" pitchFamily="34" charset="0"/>
              </a:rPr>
              <a:t> Data </a:t>
            </a:r>
            <a:r>
              <a:rPr lang="en-US" sz="1200" b="1" i="1" dirty="0" err="1">
                <a:solidFill>
                  <a:srgbClr val="FF0000"/>
                </a:solidFill>
                <a:latin typeface="Century Gothic" panose="020B0502020202020204" pitchFamily="34" charset="0"/>
              </a:rPr>
              <a:t>Kapasitas</a:t>
            </a:r>
            <a:r>
              <a:rPr lang="en-US" sz="1200" b="1" i="1" dirty="0">
                <a:solidFill>
                  <a:srgbClr val="FF0000"/>
                </a:solidFill>
                <a:latin typeface="Century Gothic" panose="020B0502020202020204" pitchFamily="34" charset="0"/>
              </a:rPr>
              <a:t> </a:t>
            </a:r>
            <a:r>
              <a:rPr lang="en-US" sz="1200" b="1" i="1" dirty="0" err="1">
                <a:solidFill>
                  <a:srgbClr val="FF0000"/>
                </a:solidFill>
                <a:latin typeface="Century Gothic" panose="020B0502020202020204" pitchFamily="34" charset="0"/>
              </a:rPr>
              <a:t>Sumber</a:t>
            </a:r>
            <a:r>
              <a:rPr lang="en-US" sz="1200" b="1" i="1" dirty="0">
                <a:solidFill>
                  <a:srgbClr val="FF0000"/>
                </a:solidFill>
                <a:latin typeface="Century Gothic" panose="020B0502020202020204" pitchFamily="34" charset="0"/>
              </a:rPr>
              <a:t> </a:t>
            </a:r>
            <a:r>
              <a:rPr lang="en-US" sz="1200" b="1" i="1" dirty="0" err="1">
                <a:solidFill>
                  <a:srgbClr val="FF0000"/>
                </a:solidFill>
                <a:latin typeface="Century Gothic" panose="020B0502020202020204" pitchFamily="34" charset="0"/>
              </a:rPr>
              <a:t>Daya</a:t>
            </a:r>
            <a:r>
              <a:rPr lang="en-US" sz="1200" b="1" i="1" dirty="0">
                <a:solidFill>
                  <a:srgbClr val="FF0000"/>
                </a:solidFill>
                <a:latin typeface="Century Gothic" panose="020B0502020202020204" pitchFamily="34" charset="0"/>
              </a:rPr>
              <a:t> </a:t>
            </a:r>
            <a:r>
              <a:rPr lang="en-US" sz="1200" b="1" i="1" dirty="0" err="1">
                <a:solidFill>
                  <a:srgbClr val="FF0000"/>
                </a:solidFill>
                <a:latin typeface="Century Gothic" panose="020B0502020202020204" pitchFamily="34" charset="0"/>
              </a:rPr>
              <a:t>Pemadam</a:t>
            </a:r>
            <a:r>
              <a:rPr lang="en-US" sz="1200" b="1" i="1" dirty="0">
                <a:solidFill>
                  <a:srgbClr val="FF0000"/>
                </a:solidFill>
                <a:latin typeface="Century Gothic" panose="020B0502020202020204" pitchFamily="34" charset="0"/>
              </a:rPr>
              <a:t> </a:t>
            </a:r>
            <a:r>
              <a:rPr lang="en-US" sz="1200" b="1" i="1" dirty="0" err="1">
                <a:solidFill>
                  <a:srgbClr val="FF0000"/>
                </a:solidFill>
                <a:latin typeface="Century Gothic" panose="020B0502020202020204" pitchFamily="34" charset="0"/>
              </a:rPr>
              <a:t>Kebakaran</a:t>
            </a:r>
            <a:endParaRPr lang="en-US" sz="1200" b="1" i="1" dirty="0">
              <a:solidFill>
                <a:srgbClr val="FF0000"/>
              </a:solidFill>
              <a:latin typeface="Century Gothic" panose="020B0502020202020204" pitchFamily="34" charset="0"/>
            </a:endParaRPr>
          </a:p>
        </p:txBody>
      </p:sp>
      <p:sp>
        <p:nvSpPr>
          <p:cNvPr id="60" name="TextBox 59">
            <a:extLst>
              <a:ext uri="{FF2B5EF4-FFF2-40B4-BE49-F238E27FC236}">
                <a16:creationId xmlns:a16="http://schemas.microsoft.com/office/drawing/2014/main" id="{E45D552D-DA9F-49B7-AB80-FC793793B5AB}"/>
              </a:ext>
            </a:extLst>
          </p:cNvPr>
          <p:cNvSpPr txBox="1"/>
          <p:nvPr/>
        </p:nvSpPr>
        <p:spPr>
          <a:xfrm>
            <a:off x="5178390" y="2307856"/>
            <a:ext cx="6833937" cy="2226250"/>
          </a:xfrm>
          <a:prstGeom prst="rect">
            <a:avLst/>
          </a:prstGeom>
          <a:noFill/>
        </p:spPr>
        <p:txBody>
          <a:bodyPr wrap="square" tIns="0" rtlCol="0">
            <a:spAutoFit/>
          </a:bodyPr>
          <a:lstStyle/>
          <a:p>
            <a:pPr algn="just">
              <a:lnSpc>
                <a:spcPts val="1700"/>
              </a:lnSpc>
            </a:pPr>
            <a:r>
              <a:rPr lang="en-US" sz="1400" b="1" i="1" dirty="0" err="1">
                <a:latin typeface="Century Gothic" panose="020B0502020202020204" pitchFamily="34" charset="0"/>
              </a:rPr>
              <a:t>Untuk</a:t>
            </a:r>
            <a:r>
              <a:rPr lang="en-US" sz="1400" b="1" i="1" dirty="0">
                <a:latin typeface="Century Gothic" panose="020B0502020202020204" pitchFamily="34" charset="0"/>
              </a:rPr>
              <a:t> </a:t>
            </a:r>
            <a:r>
              <a:rPr lang="en-US" sz="1400" b="1" i="1" dirty="0" err="1">
                <a:latin typeface="Century Gothic" panose="020B0502020202020204" pitchFamily="34" charset="0"/>
              </a:rPr>
              <a:t>mengoptimalkan</a:t>
            </a:r>
            <a:r>
              <a:rPr lang="en-US" sz="1400" b="1" i="1" dirty="0">
                <a:latin typeface="Century Gothic" panose="020B0502020202020204" pitchFamily="34" charset="0"/>
              </a:rPr>
              <a:t> </a:t>
            </a:r>
            <a:r>
              <a:rPr lang="en-US" sz="1400" b="1" i="1" dirty="0" err="1">
                <a:latin typeface="Century Gothic" panose="020B0502020202020204" pitchFamily="34" charset="0"/>
              </a:rPr>
              <a:t>tugas</a:t>
            </a:r>
            <a:r>
              <a:rPr lang="en-US" sz="1400" b="1" i="1" dirty="0">
                <a:latin typeface="Century Gothic" panose="020B0502020202020204" pitchFamily="34" charset="0"/>
              </a:rPr>
              <a:t> dan </a:t>
            </a:r>
            <a:r>
              <a:rPr lang="en-US" sz="1400" b="1" i="1" dirty="0" err="1">
                <a:latin typeface="Century Gothic" panose="020B0502020202020204" pitchFamily="34" charset="0"/>
              </a:rPr>
              <a:t>fungsi</a:t>
            </a:r>
            <a:r>
              <a:rPr lang="en-US" sz="1400" b="1" i="1" dirty="0">
                <a:latin typeface="Century Gothic" panose="020B0502020202020204" pitchFamily="34" charset="0"/>
              </a:rPr>
              <a:t> </a:t>
            </a:r>
            <a:r>
              <a:rPr lang="en-US" sz="1400" b="1" i="1" dirty="0" err="1">
                <a:latin typeface="Century Gothic" panose="020B0502020202020204" pitchFamily="34" charset="0"/>
              </a:rPr>
              <a:t>Aparatur</a:t>
            </a:r>
            <a:r>
              <a:rPr lang="en-US" sz="1400" b="1" i="1" dirty="0">
                <a:latin typeface="Century Gothic" panose="020B0502020202020204" pitchFamily="34" charset="0"/>
              </a:rPr>
              <a:t> </a:t>
            </a:r>
            <a:r>
              <a:rPr lang="en-US" sz="1400" b="1" i="1" dirty="0" err="1">
                <a:latin typeface="Century Gothic" panose="020B0502020202020204" pitchFamily="34" charset="0"/>
              </a:rPr>
              <a:t>Pemadam</a:t>
            </a:r>
            <a:r>
              <a:rPr lang="en-US" sz="1400" b="1" i="1" dirty="0">
                <a:latin typeface="Century Gothic" panose="020B0502020202020204" pitchFamily="34" charset="0"/>
              </a:rPr>
              <a:t> </a:t>
            </a:r>
            <a:r>
              <a:rPr lang="en-US" sz="1400" b="1" i="1" dirty="0" err="1">
                <a:latin typeface="Century Gothic" panose="020B0502020202020204" pitchFamily="34" charset="0"/>
              </a:rPr>
              <a:t>Kebakaran</a:t>
            </a:r>
            <a:r>
              <a:rPr lang="en-US" sz="1400" b="1" i="1" dirty="0">
                <a:latin typeface="Century Gothic" panose="020B0502020202020204" pitchFamily="34" charset="0"/>
              </a:rPr>
              <a:t> di </a:t>
            </a:r>
            <a:r>
              <a:rPr lang="en-US" sz="1400" b="1" i="1" dirty="0" err="1">
                <a:latin typeface="Century Gothic" panose="020B0502020202020204" pitchFamily="34" charset="0"/>
              </a:rPr>
              <a:t>daerah</a:t>
            </a:r>
            <a:r>
              <a:rPr lang="en-US" sz="1400" b="1" i="1" dirty="0">
                <a:latin typeface="Century Gothic" panose="020B0502020202020204" pitchFamily="34" charset="0"/>
              </a:rPr>
              <a:t>, </a:t>
            </a:r>
            <a:r>
              <a:rPr lang="en-US" sz="1400" b="1" i="1" dirty="0" err="1">
                <a:latin typeface="Century Gothic" panose="020B0502020202020204" pitchFamily="34" charset="0"/>
              </a:rPr>
              <a:t>Tahun</a:t>
            </a:r>
            <a:r>
              <a:rPr lang="en-US" sz="1400" b="1" i="1" dirty="0">
                <a:latin typeface="Century Gothic" panose="020B0502020202020204" pitchFamily="34" charset="0"/>
              </a:rPr>
              <a:t> 2015 </a:t>
            </a:r>
            <a:r>
              <a:rPr lang="en-US" sz="1400" b="1" i="1" dirty="0" err="1">
                <a:latin typeface="Century Gothic" panose="020B0502020202020204" pitchFamily="34" charset="0"/>
              </a:rPr>
              <a:t>s.d</a:t>
            </a:r>
            <a:r>
              <a:rPr lang="en-US" sz="1400" b="1" i="1" dirty="0">
                <a:latin typeface="Century Gothic" panose="020B0502020202020204" pitchFamily="34" charset="0"/>
              </a:rPr>
              <a:t> </a:t>
            </a:r>
            <a:r>
              <a:rPr lang="en-US" sz="1400" b="1" i="1" dirty="0" err="1">
                <a:latin typeface="Century Gothic" panose="020B0502020202020204" pitchFamily="34" charset="0"/>
              </a:rPr>
              <a:t>Oktober</a:t>
            </a:r>
            <a:r>
              <a:rPr lang="en-US" sz="1400" b="1" i="1" dirty="0">
                <a:latin typeface="Century Gothic" panose="020B0502020202020204" pitchFamily="34" charset="0"/>
              </a:rPr>
              <a:t> 2018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3.294</a:t>
            </a:r>
            <a:r>
              <a:rPr lang="en-US" sz="1400" b="1" i="1" dirty="0">
                <a:latin typeface="Century Gothic" panose="020B0502020202020204" pitchFamily="34" charset="0"/>
              </a:rPr>
              <a:t> </a:t>
            </a:r>
            <a:r>
              <a:rPr lang="en-US" sz="1400" b="1" i="1" dirty="0" err="1">
                <a:latin typeface="Century Gothic" panose="020B0502020202020204" pitchFamily="34" charset="0"/>
              </a:rPr>
              <a:t>aparatur</a:t>
            </a:r>
            <a:r>
              <a:rPr lang="en-US" sz="1400" b="1" i="1" dirty="0">
                <a:latin typeface="Century Gothic" panose="020B0502020202020204" pitchFamily="34" charset="0"/>
              </a:rPr>
              <a:t> </a:t>
            </a:r>
            <a:r>
              <a:rPr lang="fi-FI" sz="1400" b="1" dirty="0">
                <a:latin typeface="Century Gothic" panose="020B0502020202020204" pitchFamily="34" charset="0"/>
                <a:ea typeface="Arial Unicode MS" panose="020B0604020202020204" pitchFamily="34" charset="-128"/>
                <a:cs typeface="Arial Unicode MS" panose="020B0604020202020204" pitchFamily="34" charset="-128"/>
              </a:rPr>
              <a:t>DAMKAR </a:t>
            </a:r>
            <a:r>
              <a:rPr lang="en-US" sz="1400" b="1" i="1" dirty="0" err="1">
                <a:latin typeface="Century Gothic" panose="020B0502020202020204" pitchFamily="34" charset="0"/>
              </a:rPr>
              <a:t>telah</a:t>
            </a:r>
            <a:r>
              <a:rPr lang="en-US" sz="1400" b="1" i="1" dirty="0">
                <a:latin typeface="Century Gothic" panose="020B0502020202020204" pitchFamily="34" charset="0"/>
              </a:rPr>
              <a:t> </a:t>
            </a:r>
            <a:r>
              <a:rPr lang="en-US" sz="1400" b="1" i="1" dirty="0" err="1">
                <a:latin typeface="Century Gothic" panose="020B0502020202020204" pitchFamily="34" charset="0"/>
              </a:rPr>
              <a:t>ditingkatkan</a:t>
            </a:r>
            <a:r>
              <a:rPr lang="en-US" sz="1400" b="1" i="1" dirty="0">
                <a:latin typeface="Century Gothic" panose="020B0502020202020204" pitchFamily="34" charset="0"/>
              </a:rPr>
              <a:t> </a:t>
            </a:r>
            <a:r>
              <a:rPr lang="en-US" sz="1400" b="1" i="1" dirty="0" err="1">
                <a:latin typeface="Century Gothic" panose="020B0502020202020204" pitchFamily="34" charset="0"/>
              </a:rPr>
              <a:t>kapasitasnya</a:t>
            </a:r>
            <a:r>
              <a:rPr lang="en-US" sz="1400" b="1" i="1" dirty="0">
                <a:latin typeface="Century Gothic" panose="020B0502020202020204" pitchFamily="34" charset="0"/>
              </a:rPr>
              <a:t>  </a:t>
            </a:r>
            <a:r>
              <a:rPr lang="en-US" sz="1400" b="1" i="1" dirty="0" err="1">
                <a:latin typeface="Century Gothic" panose="020B0502020202020204" pitchFamily="34" charset="0"/>
              </a:rPr>
              <a:t>melalui</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APBN</a:t>
            </a:r>
            <a:r>
              <a:rPr lang="en-US" sz="1400" b="1" i="1" dirty="0">
                <a:latin typeface="Century Gothic" panose="020B0502020202020204" pitchFamily="34" charset="0"/>
              </a:rPr>
              <a:t> </a:t>
            </a:r>
            <a:r>
              <a:rPr lang="en-US" sz="1400" b="1" i="1" dirty="0" err="1">
                <a:latin typeface="Century Gothic" panose="020B0502020202020204" pitchFamily="34" charset="0"/>
              </a:rPr>
              <a:t>Ditjen</a:t>
            </a:r>
            <a:r>
              <a:rPr lang="en-US" sz="1400" b="1" i="1" dirty="0">
                <a:latin typeface="Century Gothic" panose="020B0502020202020204" pitchFamily="34" charset="0"/>
              </a:rPr>
              <a:t> Bina </a:t>
            </a:r>
            <a:r>
              <a:rPr lang="en-US" sz="1400" b="1" i="1" dirty="0" err="1">
                <a:latin typeface="Century Gothic" panose="020B0502020202020204" pitchFamily="34" charset="0"/>
              </a:rPr>
              <a:t>Administrasi</a:t>
            </a:r>
            <a:r>
              <a:rPr lang="en-US" sz="1400" b="1" i="1" dirty="0">
                <a:latin typeface="Century Gothic" panose="020B0502020202020204" pitchFamily="34" charset="0"/>
              </a:rPr>
              <a:t> </a:t>
            </a:r>
            <a:r>
              <a:rPr lang="en-US" sz="1400" b="1" i="1" dirty="0" err="1">
                <a:latin typeface="Century Gothic" panose="020B0502020202020204" pitchFamily="34" charset="0"/>
              </a:rPr>
              <a:t>Kewilayahan</a:t>
            </a:r>
            <a:r>
              <a:rPr lang="en-US" sz="1400" b="1" i="1" dirty="0">
                <a:latin typeface="Century Gothic" panose="020B0502020202020204" pitchFamily="34" charset="0"/>
              </a:rPr>
              <a:t>, </a:t>
            </a:r>
            <a:r>
              <a:rPr lang="en-US" sz="1400" b="1" i="1" dirty="0" err="1">
                <a:latin typeface="Century Gothic" panose="020B0502020202020204" pitchFamily="34" charset="0"/>
              </a:rPr>
              <a:t>dengan</a:t>
            </a:r>
            <a:r>
              <a:rPr lang="en-US" sz="1400" b="1" i="1" dirty="0">
                <a:latin typeface="Century Gothic" panose="020B0502020202020204" pitchFamily="34" charset="0"/>
              </a:rPr>
              <a:t> </a:t>
            </a:r>
            <a:r>
              <a:rPr lang="en-US" sz="1400" b="1" i="1" dirty="0" err="1">
                <a:latin typeface="Century Gothic" panose="020B0502020202020204" pitchFamily="34" charset="0"/>
              </a:rPr>
              <a:t>rincian</a:t>
            </a:r>
            <a:r>
              <a:rPr lang="en-US" sz="1400" b="1" i="1" dirty="0">
                <a:latin typeface="Century Gothic" panose="020B0502020202020204" pitchFamily="34" charset="0"/>
              </a:rPr>
              <a:t> per </a:t>
            </a:r>
            <a:r>
              <a:rPr lang="en-US" sz="1400" b="1" i="1" dirty="0" err="1">
                <a:latin typeface="Century Gothic" panose="020B0502020202020204" pitchFamily="34" charset="0"/>
              </a:rPr>
              <a:t>tahun</a:t>
            </a:r>
            <a:r>
              <a:rPr lang="en-US" sz="1400" b="1" i="1" dirty="0">
                <a:latin typeface="Century Gothic" panose="020B0502020202020204" pitchFamily="34" charset="0"/>
              </a:rPr>
              <a:t>:</a:t>
            </a:r>
          </a:p>
          <a:p>
            <a:pPr algn="just">
              <a:lnSpc>
                <a:spcPts val="1700"/>
              </a:lnSpc>
            </a:pPr>
            <a:r>
              <a:rPr lang="en-US" sz="1400" b="1" i="1" dirty="0">
                <a:latin typeface="Century Gothic" panose="020B0502020202020204" pitchFamily="34" charset="0"/>
              </a:rPr>
              <a:t>2015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1.514 </a:t>
            </a:r>
            <a:r>
              <a:rPr lang="en-US" sz="1400" b="1" i="1" dirty="0">
                <a:latin typeface="Century Gothic" panose="020B0502020202020204" pitchFamily="34" charset="0"/>
              </a:rPr>
              <a:t>Orang</a:t>
            </a:r>
          </a:p>
          <a:p>
            <a:pPr algn="just">
              <a:lnSpc>
                <a:spcPts val="1700"/>
              </a:lnSpc>
            </a:pPr>
            <a:r>
              <a:rPr lang="en-US" sz="1400" b="1" i="1" dirty="0">
                <a:latin typeface="Century Gothic" panose="020B0502020202020204" pitchFamily="34" charset="0"/>
              </a:rPr>
              <a:t>2016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660</a:t>
            </a:r>
            <a:r>
              <a:rPr lang="en-US" sz="1400" b="1" i="1" dirty="0">
                <a:latin typeface="Century Gothic" panose="020B0502020202020204" pitchFamily="34" charset="0"/>
              </a:rPr>
              <a:t> orang</a:t>
            </a:r>
          </a:p>
          <a:p>
            <a:pPr algn="just">
              <a:lnSpc>
                <a:spcPts val="1700"/>
              </a:lnSpc>
            </a:pPr>
            <a:r>
              <a:rPr lang="en-US" sz="1400" b="1" i="1" dirty="0">
                <a:latin typeface="Century Gothic" panose="020B0502020202020204" pitchFamily="34" charset="0"/>
              </a:rPr>
              <a:t>2017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600</a:t>
            </a:r>
            <a:r>
              <a:rPr lang="en-US" sz="1400" b="1" i="1" dirty="0">
                <a:latin typeface="Century Gothic" panose="020B0502020202020204" pitchFamily="34" charset="0"/>
              </a:rPr>
              <a:t> orang</a:t>
            </a:r>
          </a:p>
          <a:p>
            <a:pPr algn="just">
              <a:lnSpc>
                <a:spcPts val="1700"/>
              </a:lnSpc>
            </a:pPr>
            <a:r>
              <a:rPr lang="en-US" sz="1400" b="1" i="1" dirty="0" err="1">
                <a:latin typeface="Century Gothic" panose="020B0502020202020204" pitchFamily="34" charset="0"/>
              </a:rPr>
              <a:t>Okt</a:t>
            </a:r>
            <a:r>
              <a:rPr lang="en-US" sz="1400" b="1" i="1" dirty="0">
                <a:latin typeface="Century Gothic" panose="020B0502020202020204" pitchFamily="34" charset="0"/>
              </a:rPr>
              <a:t> 2018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520</a:t>
            </a:r>
            <a:r>
              <a:rPr lang="en-US" sz="1400" b="1" i="1" dirty="0">
                <a:latin typeface="Century Gothic" panose="020B0502020202020204" pitchFamily="34" charset="0"/>
              </a:rPr>
              <a:t> orang</a:t>
            </a:r>
          </a:p>
          <a:p>
            <a:pPr algn="just">
              <a:lnSpc>
                <a:spcPts val="1700"/>
              </a:lnSpc>
            </a:pPr>
            <a:r>
              <a:rPr lang="en-US" sz="1400" b="1" i="1" dirty="0" err="1">
                <a:latin typeface="Century Gothic" panose="020B0502020202020204" pitchFamily="34" charset="0"/>
              </a:rPr>
              <a:t>Selain</a:t>
            </a:r>
            <a:r>
              <a:rPr lang="en-US" sz="1400" b="1" i="1" dirty="0">
                <a:latin typeface="Century Gothic" panose="020B0502020202020204" pitchFamily="34" charset="0"/>
              </a:rPr>
              <a:t> </a:t>
            </a:r>
            <a:r>
              <a:rPr lang="en-US" sz="1400" b="1" i="1" dirty="0" err="1">
                <a:latin typeface="Century Gothic" panose="020B0502020202020204" pitchFamily="34" charset="0"/>
              </a:rPr>
              <a:t>itu</a:t>
            </a:r>
            <a:r>
              <a:rPr lang="en-US" sz="1400" b="1" i="1" dirty="0">
                <a:latin typeface="Century Gothic" panose="020B0502020202020204" pitchFamily="34" charset="0"/>
              </a:rPr>
              <a:t> juga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836</a:t>
            </a:r>
            <a:r>
              <a:rPr lang="en-US" sz="1400" b="1" i="1" dirty="0">
                <a:latin typeface="Century Gothic" panose="020B0502020202020204" pitchFamily="34" charset="0"/>
              </a:rPr>
              <a:t> </a:t>
            </a:r>
            <a:r>
              <a:rPr lang="en-US" sz="1400" b="1" i="1" dirty="0" err="1">
                <a:latin typeface="Century Gothic" panose="020B0502020202020204" pitchFamily="34" charset="0"/>
              </a:rPr>
              <a:t>aparatur</a:t>
            </a:r>
            <a:r>
              <a:rPr lang="en-US" sz="1400" b="1" i="1" dirty="0">
                <a:latin typeface="Century Gothic" panose="020B0502020202020204" pitchFamily="34" charset="0"/>
              </a:rPr>
              <a:t> </a:t>
            </a:r>
            <a:r>
              <a:rPr lang="fi-FI" sz="1400" b="1" dirty="0">
                <a:latin typeface="Century Gothic" panose="020B0502020202020204" pitchFamily="34" charset="0"/>
                <a:ea typeface="Arial Unicode MS" panose="020B0604020202020204" pitchFamily="34" charset="-128"/>
                <a:cs typeface="Arial Unicode MS" panose="020B0604020202020204" pitchFamily="34" charset="-128"/>
              </a:rPr>
              <a:t>DAMKAR </a:t>
            </a:r>
            <a:r>
              <a:rPr lang="en-US" sz="1400" b="1" i="1" dirty="0" err="1">
                <a:latin typeface="Century Gothic" panose="020B0502020202020204" pitchFamily="34" charset="0"/>
              </a:rPr>
              <a:t>telah</a:t>
            </a:r>
            <a:r>
              <a:rPr lang="en-US" sz="1400" b="1" i="1" dirty="0">
                <a:latin typeface="Century Gothic" panose="020B0502020202020204" pitchFamily="34" charset="0"/>
              </a:rPr>
              <a:t> </a:t>
            </a:r>
            <a:r>
              <a:rPr lang="en-US" sz="1400" b="1" i="1" dirty="0" err="1">
                <a:latin typeface="Century Gothic" panose="020B0502020202020204" pitchFamily="34" charset="0"/>
              </a:rPr>
              <a:t>ditingkatkan</a:t>
            </a:r>
            <a:r>
              <a:rPr lang="en-US" sz="1400" b="1" i="1" dirty="0">
                <a:latin typeface="Century Gothic" panose="020B0502020202020204" pitchFamily="34" charset="0"/>
              </a:rPr>
              <a:t> </a:t>
            </a:r>
            <a:r>
              <a:rPr lang="en-US" sz="1400" b="1" i="1" dirty="0" err="1">
                <a:latin typeface="Century Gothic" panose="020B0502020202020204" pitchFamily="34" charset="0"/>
              </a:rPr>
              <a:t>kapasitasnya</a:t>
            </a:r>
            <a:r>
              <a:rPr lang="en-US" sz="1400" b="1" i="1" dirty="0">
                <a:latin typeface="Century Gothic" panose="020B0502020202020204" pitchFamily="34" charset="0"/>
              </a:rPr>
              <a:t> </a:t>
            </a:r>
            <a:r>
              <a:rPr lang="en-US" sz="1400" b="1" i="1" dirty="0" err="1">
                <a:latin typeface="Century Gothic" panose="020B0502020202020204" pitchFamily="34" charset="0"/>
              </a:rPr>
              <a:t>melalui</a:t>
            </a:r>
            <a:r>
              <a:rPr lang="en-US" sz="1400" b="1" i="1" dirty="0">
                <a:latin typeface="Century Gothic" panose="020B0502020202020204" pitchFamily="34" charset="0"/>
              </a:rPr>
              <a:t> </a:t>
            </a:r>
            <a:r>
              <a:rPr lang="en-US" sz="1600" b="1" i="1" dirty="0">
                <a:solidFill>
                  <a:srgbClr val="C00000"/>
                </a:solidFill>
                <a:latin typeface="Century Gothic" panose="020B0502020202020204" pitchFamily="34" charset="0"/>
              </a:rPr>
              <a:t>APBD</a:t>
            </a:r>
            <a:r>
              <a:rPr lang="en-US" sz="1400" b="1" i="1" dirty="0">
                <a:latin typeface="Century Gothic" panose="020B0502020202020204" pitchFamily="34" charset="0"/>
              </a:rPr>
              <a:t>.</a:t>
            </a:r>
          </a:p>
        </p:txBody>
      </p:sp>
      <p:sp>
        <p:nvSpPr>
          <p:cNvPr id="30" name="Rectangle 29">
            <a:extLst>
              <a:ext uri="{FF2B5EF4-FFF2-40B4-BE49-F238E27FC236}">
                <a16:creationId xmlns:a16="http://schemas.microsoft.com/office/drawing/2014/main" id="{A07081D2-ACB8-44F2-8441-B8CDA06C85F2}"/>
              </a:ext>
            </a:extLst>
          </p:cNvPr>
          <p:cNvSpPr/>
          <p:nvPr/>
        </p:nvSpPr>
        <p:spPr>
          <a:xfrm>
            <a:off x="4289661" y="4966636"/>
            <a:ext cx="7809296" cy="1814362"/>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600" b="1" i="1" dirty="0">
                <a:solidFill>
                  <a:srgbClr val="C00000"/>
                </a:solidFill>
                <a:latin typeface="Century Gothic" panose="020B0502020202020204" pitchFamily="34" charset="0"/>
              </a:rPr>
              <a:t>TINDAK LANJUT 2019:</a:t>
            </a: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Penyusunan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Permendagri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tentang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Pedoman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pencegahan</a:t>
            </a:r>
            <a:r>
              <a:rPr lang="en-US" sz="1100" b="1" i="1" dirty="0">
                <a:solidFill>
                  <a:schemeClr val="tx1"/>
                </a:solidFill>
                <a:latin typeface="Century Gothic" panose="020B0502020202020204" pitchFamily="34" charset="0"/>
              </a:rPr>
              <a:t> dan </a:t>
            </a:r>
            <a:r>
              <a:rPr lang="en-US" sz="1100" b="1" i="1" dirty="0" err="1">
                <a:solidFill>
                  <a:schemeClr val="tx1"/>
                </a:solidFill>
                <a:latin typeface="Century Gothic" panose="020B0502020202020204" pitchFamily="34" charset="0"/>
              </a:rPr>
              <a:t>penanggulangan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endParaRPr lang="en-US" sz="1100" b="1" i="1" dirty="0">
              <a:solidFill>
                <a:schemeClr val="tx1"/>
              </a:solidFill>
              <a:latin typeface="Century Gothic" panose="020B0502020202020204" pitchFamily="34" charset="0"/>
            </a:endParaRP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Kualifikasi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kompetensi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inspeksi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proteksi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Damkar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wilayah</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perkotaan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bagi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aparatur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Damkar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50 orang;</a:t>
            </a: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Pemantapan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kesiapsiagaan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nasional</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aparatur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Pemadam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300 orang;</a:t>
            </a:r>
          </a:p>
          <a:p>
            <a:pPr marL="173038" indent="-173038">
              <a:lnSpc>
                <a:spcPts val="1300"/>
              </a:lnSpc>
              <a:buFont typeface="+mj-lt"/>
              <a:buAutoNum type="arabicPeriod"/>
            </a:pPr>
            <a:r>
              <a:rPr lang="en-US" sz="1100" b="1" i="1" dirty="0">
                <a:solidFill>
                  <a:schemeClr val="tx1"/>
                </a:solidFill>
                <a:latin typeface="Century Gothic" panose="020B0502020202020204" pitchFamily="34" charset="0"/>
              </a:rPr>
              <a:t>Skill Competition </a:t>
            </a:r>
            <a:r>
              <a:rPr lang="en-US" sz="1100" b="1" i="1" dirty="0" err="1">
                <a:solidFill>
                  <a:schemeClr val="tx1"/>
                </a:solidFill>
                <a:latin typeface="Century Gothic" panose="020B0502020202020204" pitchFamily="34" charset="0"/>
              </a:rPr>
              <a:t>Petugas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Damkar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dalam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kesiapsiagaan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pencegahan</a:t>
            </a:r>
            <a:r>
              <a:rPr lang="en-US" sz="1100" b="1" i="1" dirty="0">
                <a:solidFill>
                  <a:schemeClr val="tx1"/>
                </a:solidFill>
                <a:latin typeface="Century Gothic" panose="020B0502020202020204" pitchFamily="34" charset="0"/>
              </a:rPr>
              <a:t> dan </a:t>
            </a:r>
            <a:r>
              <a:rPr lang="en-US" sz="1100" b="1" i="1" dirty="0" err="1">
                <a:solidFill>
                  <a:schemeClr val="tx1"/>
                </a:solidFill>
                <a:latin typeface="Century Gothic" panose="020B0502020202020204" pitchFamily="34" charset="0"/>
              </a:rPr>
              <a:t>penanggulangan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150 orang;</a:t>
            </a: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Diseminasi</a:t>
            </a:r>
            <a:r>
              <a:rPr lang="en-US" sz="1100" b="1" i="1" dirty="0">
                <a:solidFill>
                  <a:schemeClr val="tx1"/>
                </a:solidFill>
                <a:latin typeface="Century Gothic" panose="020B0502020202020204" pitchFamily="34" charset="0"/>
              </a:rPr>
              <a:t> dan Uji </a:t>
            </a:r>
            <a:r>
              <a:rPr lang="en-US" sz="1100" b="1" i="1" dirty="0" err="1">
                <a:solidFill>
                  <a:schemeClr val="tx1"/>
                </a:solidFill>
                <a:latin typeface="Century Gothic" panose="020B0502020202020204" pitchFamily="34" charset="0"/>
              </a:rPr>
              <a:t>Publik</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Implementasi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Jabatan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Fungsional</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Pemadam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kepada</a:t>
            </a:r>
            <a:r>
              <a:rPr lang="en-US" sz="1100" b="1" i="1" dirty="0">
                <a:solidFill>
                  <a:schemeClr val="tx1"/>
                </a:solidFill>
                <a:latin typeface="Century Gothic" panose="020B0502020202020204" pitchFamily="34" charset="0"/>
              </a:rPr>
              <a:t> 3 </a:t>
            </a:r>
            <a:r>
              <a:rPr lang="en-US" sz="1100" b="1" i="1" dirty="0" err="1">
                <a:solidFill>
                  <a:schemeClr val="tx1"/>
                </a:solidFill>
                <a:latin typeface="Century Gothic" panose="020B0502020202020204" pitchFamily="34" charset="0"/>
              </a:rPr>
              <a:t>Provinsi</a:t>
            </a:r>
            <a:r>
              <a:rPr lang="en-US" sz="1100" b="1" i="1" dirty="0">
                <a:solidFill>
                  <a:schemeClr val="tx1"/>
                </a:solidFill>
                <a:latin typeface="Century Gothic" panose="020B0502020202020204" pitchFamily="34" charset="0"/>
              </a:rPr>
              <a:t>;</a:t>
            </a: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Asistensi</a:t>
            </a:r>
            <a:r>
              <a:rPr lang="en-US" sz="1100" b="1" i="1" dirty="0">
                <a:solidFill>
                  <a:schemeClr val="tx1"/>
                </a:solidFill>
                <a:latin typeface="Century Gothic" panose="020B0502020202020204" pitchFamily="34" charset="0"/>
              </a:rPr>
              <a:t> dan </a:t>
            </a:r>
            <a:r>
              <a:rPr lang="en-US" sz="1100" b="1" i="1" dirty="0" err="1">
                <a:solidFill>
                  <a:schemeClr val="tx1"/>
                </a:solidFill>
                <a:latin typeface="Century Gothic" panose="020B0502020202020204" pitchFamily="34" charset="0"/>
              </a:rPr>
              <a:t>supervisi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penerapan</a:t>
            </a:r>
            <a:r>
              <a:rPr lang="en-US" sz="1100" b="1" i="1" dirty="0">
                <a:solidFill>
                  <a:schemeClr val="tx1"/>
                </a:solidFill>
                <a:latin typeface="Century Gothic" panose="020B0502020202020204" pitchFamily="34" charset="0"/>
              </a:rPr>
              <a:t> SPM </a:t>
            </a:r>
            <a:r>
              <a:rPr lang="en-US" sz="1100" b="1" i="1" dirty="0" err="1">
                <a:solidFill>
                  <a:schemeClr val="tx1"/>
                </a:solidFill>
                <a:latin typeface="Century Gothic" panose="020B0502020202020204" pitchFamily="34" charset="0"/>
              </a:rPr>
              <a:t>subbidang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pemadam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r>
              <a:rPr lang="en-US" sz="1100" b="1" i="1" dirty="0">
                <a:solidFill>
                  <a:schemeClr val="tx1"/>
                </a:solidFill>
                <a:latin typeface="Century Gothic" panose="020B0502020202020204" pitchFamily="34" charset="0"/>
              </a:rPr>
              <a:t> di </a:t>
            </a:r>
            <a:r>
              <a:rPr lang="en-US" sz="1100" b="1" i="1" dirty="0" err="1">
                <a:solidFill>
                  <a:schemeClr val="tx1"/>
                </a:solidFill>
                <a:latin typeface="Century Gothic" panose="020B0502020202020204" pitchFamily="34" charset="0"/>
              </a:rPr>
              <a:t>daerah</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kepada</a:t>
            </a:r>
            <a:r>
              <a:rPr lang="en-US" sz="1100" b="1" i="1" dirty="0">
                <a:solidFill>
                  <a:schemeClr val="tx1"/>
                </a:solidFill>
                <a:latin typeface="Century Gothic" panose="020B0502020202020204" pitchFamily="34" charset="0"/>
              </a:rPr>
              <a:t> 257 </a:t>
            </a:r>
            <a:r>
              <a:rPr lang="en-US" sz="1100" b="1" i="1" dirty="0" err="1">
                <a:solidFill>
                  <a:schemeClr val="tx1"/>
                </a:solidFill>
                <a:latin typeface="Century Gothic" panose="020B0502020202020204" pitchFamily="34" charset="0"/>
              </a:rPr>
              <a:t>daerah</a:t>
            </a:r>
            <a:r>
              <a:rPr lang="en-US" sz="1100" b="1" i="1" dirty="0">
                <a:solidFill>
                  <a:schemeClr val="tx1"/>
                </a:solidFill>
                <a:latin typeface="Century Gothic" panose="020B0502020202020204" pitchFamily="34" charset="0"/>
              </a:rPr>
              <a:t>;</a:t>
            </a:r>
          </a:p>
          <a:p>
            <a:pPr marL="173038" indent="-173038">
              <a:lnSpc>
                <a:spcPts val="1300"/>
              </a:lnSpc>
              <a:buFont typeface="+mj-lt"/>
              <a:buAutoNum type="arabicPeriod"/>
            </a:pPr>
            <a:r>
              <a:rPr lang="en-US" sz="1100" b="1" i="1" dirty="0" err="1">
                <a:solidFill>
                  <a:schemeClr val="tx1"/>
                </a:solidFill>
                <a:latin typeface="Century Gothic" panose="020B0502020202020204" pitchFamily="34" charset="0"/>
              </a:rPr>
              <a:t>Pemantapan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kesiapsiagaan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nasional</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aparatur</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Pemadam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Kebakaran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sabanyak</a:t>
            </a:r>
            <a:r>
              <a:rPr lang="en-US" sz="1100" b="1" i="1" dirty="0">
                <a:solidFill>
                  <a:schemeClr val="tx1"/>
                </a:solidFill>
                <a:latin typeface="Century Gothic" panose="020B0502020202020204" pitchFamily="34" charset="0"/>
              </a:rPr>
              <a:t> 300 orang;</a:t>
            </a:r>
          </a:p>
        </p:txBody>
      </p:sp>
    </p:spTree>
    <p:extLst>
      <p:ext uri="{BB962C8B-B14F-4D97-AF65-F5344CB8AC3E}">
        <p14:creationId xmlns:p14="http://schemas.microsoft.com/office/powerpoint/2010/main" val="190235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4609108"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47024" y="722674"/>
            <a:ext cx="3676850" cy="1067625"/>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Undang-Undang</a:t>
            </a:r>
            <a:r>
              <a:rPr lang="en-US" sz="1000" dirty="0">
                <a:solidFill>
                  <a:schemeClr val="tx1"/>
                </a:solidFill>
                <a:latin typeface="Century Gothic" panose="020B0502020202020204" pitchFamily="34" charset="0"/>
              </a:rPr>
              <a:t> No.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a:t>
            </a:r>
          </a:p>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Peraturan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Presiden</a:t>
            </a:r>
            <a:r>
              <a:rPr lang="en-US" sz="1000" dirty="0">
                <a:solidFill>
                  <a:schemeClr val="tx1"/>
                </a:solidFill>
                <a:latin typeface="Century Gothic" panose="020B0502020202020204" pitchFamily="34" charset="0"/>
              </a:rPr>
              <a:t> No. 2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2015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RPJMN 2015-2019.</a:t>
            </a:r>
          </a:p>
          <a:p>
            <a:pPr marL="169881" indent="-169881">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No. 54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2015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RENSTRA Kementerian </a:t>
            </a:r>
            <a:r>
              <a:rPr lang="en-US" sz="1000" dirty="0" err="1">
                <a:solidFill>
                  <a:schemeClr val="tx1"/>
                </a:solidFill>
                <a:latin typeface="Century Gothic" panose="020B0502020202020204" pitchFamily="34" charset="0"/>
              </a:rPr>
              <a:t>Dalam</a:t>
            </a:r>
            <a:r>
              <a:rPr lang="en-US" sz="1000" dirty="0">
                <a:solidFill>
                  <a:schemeClr val="tx1"/>
                </a:solidFill>
                <a:latin typeface="Century Gothic" panose="020B0502020202020204" pitchFamily="34" charset="0"/>
              </a:rPr>
              <a:t> Negeri 2015-2019</a:t>
            </a: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0" y="2314037"/>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37398" y="1876926"/>
            <a:ext cx="3696101" cy="3291839"/>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entury Gothic" panose="020B0502020202020204" pitchFamily="34" charset="0"/>
              </a:rPr>
              <a:t>Sesuai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Pasal</a:t>
            </a:r>
            <a:r>
              <a:rPr lang="en-US" sz="1000" dirty="0">
                <a:solidFill>
                  <a:schemeClr val="tx1"/>
                </a:solidFill>
                <a:latin typeface="Century Gothic" panose="020B0502020202020204" pitchFamily="34" charset="0"/>
              </a:rPr>
              <a:t> 361 </a:t>
            </a:r>
            <a:r>
              <a:rPr lang="en-US" sz="1000" dirty="0" err="1">
                <a:solidFill>
                  <a:schemeClr val="tx1"/>
                </a:solidFill>
                <a:latin typeface="Century Gothic" panose="020B0502020202020204" pitchFamily="34" charset="0"/>
              </a:rPr>
              <a:t>Undang-Undang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pusat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memiliki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kewenangan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pengelolaan</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pemanfaatan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sesuai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dengan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ketentuan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peraturan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perundang-undangan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pusat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wajib</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membangun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agar </a:t>
            </a:r>
            <a:r>
              <a:rPr lang="en-US" sz="1000" dirty="0" err="1">
                <a:solidFill>
                  <a:schemeClr val="tx1"/>
                </a:solidFill>
                <a:latin typeface="Century Gothic" panose="020B0502020202020204" pitchFamily="34" charset="0"/>
              </a:rPr>
              <a:t>tidak</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tertinggal</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dengan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kemajuan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di negara </a:t>
            </a:r>
            <a:r>
              <a:rPr lang="en-US" sz="1000" dirty="0" err="1">
                <a:solidFill>
                  <a:schemeClr val="tx1"/>
                </a:solidFill>
                <a:latin typeface="Century Gothic" panose="020B0502020202020204" pitchFamily="34" charset="0"/>
              </a:rPr>
              <a:t>tetangga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antara</a:t>
            </a:r>
            <a:r>
              <a:rPr lang="en-US" sz="1000" dirty="0">
                <a:solidFill>
                  <a:schemeClr val="tx1"/>
                </a:solidFill>
                <a:latin typeface="Century Gothic" panose="020B0502020202020204" pitchFamily="34" charset="0"/>
              </a:rPr>
              <a:t> lain </a:t>
            </a:r>
            <a:r>
              <a:rPr lang="en-US" sz="1000" dirty="0" err="1">
                <a:solidFill>
                  <a:schemeClr val="tx1"/>
                </a:solidFill>
                <a:latin typeface="Century Gothic" panose="020B0502020202020204" pitchFamily="34" charset="0"/>
              </a:rPr>
              <a:t>melalui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pembangunan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sarana</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prasarana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kawasan</a:t>
            </a:r>
            <a:r>
              <a:rPr lang="en-US" sz="1000" dirty="0">
                <a:solidFill>
                  <a:schemeClr val="tx1"/>
                </a:solidFill>
                <a:latin typeface="Century Gothic" panose="020B0502020202020204" pitchFamily="34" charset="0"/>
              </a:rPr>
              <a:t>. </a:t>
            </a:r>
          </a:p>
          <a:p>
            <a:r>
              <a:rPr lang="en-US" sz="1000" dirty="0" err="1">
                <a:solidFill>
                  <a:schemeClr val="tx1"/>
                </a:solidFill>
                <a:latin typeface="Century Gothic" panose="020B0502020202020204" pitchFamily="34" charset="0"/>
              </a:rPr>
              <a:t>Dukungan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pembangunan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penyediaan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Sarpras</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negara dan </a:t>
            </a:r>
            <a:r>
              <a:rPr lang="en-US" sz="1000" dirty="0" err="1">
                <a:solidFill>
                  <a:schemeClr val="tx1"/>
                </a:solidFill>
                <a:latin typeface="Century Gothic" panose="020B0502020202020204" pitchFamily="34" charset="0"/>
              </a:rPr>
              <a:t>Pulau-Pulau</a:t>
            </a:r>
            <a:r>
              <a:rPr lang="en-US" sz="1000" dirty="0">
                <a:solidFill>
                  <a:schemeClr val="tx1"/>
                </a:solidFill>
                <a:latin typeface="Century Gothic" panose="020B0502020202020204" pitchFamily="34" charset="0"/>
              </a:rPr>
              <a:t> Kecil </a:t>
            </a:r>
            <a:r>
              <a:rPr lang="en-US" sz="1000" dirty="0" err="1">
                <a:solidFill>
                  <a:schemeClr val="tx1"/>
                </a:solidFill>
                <a:latin typeface="Century Gothic" panose="020B0502020202020204" pitchFamily="34" charset="0"/>
              </a:rPr>
              <a:t>Terluar</a:t>
            </a:r>
            <a:r>
              <a:rPr lang="en-US" sz="1000" dirty="0">
                <a:solidFill>
                  <a:schemeClr val="tx1"/>
                </a:solidFill>
                <a:latin typeface="Century Gothic" panose="020B0502020202020204" pitchFamily="34" charset="0"/>
              </a:rPr>
              <a:t> (PKKT) </a:t>
            </a:r>
            <a:r>
              <a:rPr lang="en-US" sz="1000" dirty="0" err="1">
                <a:solidFill>
                  <a:schemeClr val="tx1"/>
                </a:solidFill>
                <a:latin typeface="Century Gothic" panose="020B0502020202020204" pitchFamily="34" charset="0"/>
              </a:rPr>
              <a:t>adalah</a:t>
            </a:r>
            <a:r>
              <a:rPr lang="en-US" sz="1000" dirty="0">
                <a:solidFill>
                  <a:schemeClr val="tx1"/>
                </a:solidFill>
                <a:latin typeface="Century Gothic" panose="020B0502020202020204" pitchFamily="34" charset="0"/>
              </a:rPr>
              <a:t> salah </a:t>
            </a:r>
            <a:r>
              <a:rPr lang="en-US" sz="1000" dirty="0" err="1">
                <a:solidFill>
                  <a:schemeClr val="tx1"/>
                </a:solidFill>
                <a:latin typeface="Century Gothic" panose="020B0502020202020204" pitchFamily="34" charset="0"/>
              </a:rPr>
              <a:t>satu</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upaya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dalam</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mendukung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efektifitas</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penyelenggaraan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khususnya</a:t>
            </a:r>
            <a:r>
              <a:rPr lang="en-US" sz="1000" dirty="0">
                <a:solidFill>
                  <a:schemeClr val="tx1"/>
                </a:solidFill>
                <a:latin typeface="Century Gothic" panose="020B0502020202020204" pitchFamily="34" charset="0"/>
              </a:rPr>
              <a:t> pada </a:t>
            </a:r>
            <a:r>
              <a:rPr lang="en-US" sz="1000" dirty="0" err="1">
                <a:solidFill>
                  <a:schemeClr val="tx1"/>
                </a:solidFill>
                <a:latin typeface="Century Gothic" panose="020B0502020202020204" pitchFamily="34" charset="0"/>
              </a:rPr>
              <a:t>kab</a:t>
            </a:r>
            <a:r>
              <a:rPr lang="en-US" sz="1000" dirty="0">
                <a:solidFill>
                  <a:schemeClr val="tx1"/>
                </a:solidFill>
                <a:latin typeface="Century Gothic" panose="020B0502020202020204" pitchFamily="34" charset="0"/>
              </a:rPr>
              <a:t>/</a:t>
            </a:r>
            <a:r>
              <a:rPr lang="en-US" sz="1000" dirty="0" err="1">
                <a:solidFill>
                  <a:schemeClr val="tx1"/>
                </a:solidFill>
                <a:latin typeface="Century Gothic" panose="020B0502020202020204" pitchFamily="34" charset="0"/>
              </a:rPr>
              <a:t>kota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negara agar </a:t>
            </a:r>
            <a:r>
              <a:rPr lang="en-US" sz="1000" dirty="0" err="1">
                <a:solidFill>
                  <a:schemeClr val="tx1"/>
                </a:solidFill>
                <a:latin typeface="Century Gothic" panose="020B0502020202020204" pitchFamily="34" charset="0"/>
              </a:rPr>
              <a:t>dapat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menyelenggarakan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pelayanan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pembangunan</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pemberdayaan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secara</a:t>
            </a:r>
            <a:r>
              <a:rPr lang="en-US" sz="1000" dirty="0">
                <a:solidFill>
                  <a:schemeClr val="tx1"/>
                </a:solidFill>
                <a:latin typeface="Century Gothic" panose="020B0502020202020204" pitchFamily="34" charset="0"/>
              </a:rPr>
              <a:t> optimal, </a:t>
            </a:r>
            <a:r>
              <a:rPr lang="en-US" sz="1000" dirty="0" err="1">
                <a:solidFill>
                  <a:schemeClr val="tx1"/>
                </a:solidFill>
                <a:latin typeface="Century Gothic" panose="020B0502020202020204" pitchFamily="34" charset="0"/>
              </a:rPr>
              <a:t>mengingat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kenyataan</a:t>
            </a:r>
            <a:r>
              <a:rPr lang="en-US" sz="1000" dirty="0">
                <a:solidFill>
                  <a:schemeClr val="tx1"/>
                </a:solidFill>
                <a:latin typeface="Century Gothic" panose="020B0502020202020204" pitchFamily="34" charset="0"/>
              </a:rPr>
              <a:t> di </a:t>
            </a:r>
            <a:r>
              <a:rPr lang="en-US" sz="1000" dirty="0" err="1">
                <a:solidFill>
                  <a:schemeClr val="tx1"/>
                </a:solidFill>
                <a:latin typeface="Century Gothic" panose="020B0502020202020204" pitchFamily="34" charset="0"/>
              </a:rPr>
              <a:t>lapangan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bahwa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saat</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ini</a:t>
            </a:r>
            <a:r>
              <a:rPr lang="en-US" sz="1000" dirty="0">
                <a:solidFill>
                  <a:schemeClr val="tx1"/>
                </a:solidFill>
                <a:latin typeface="Century Gothic" panose="020B0502020202020204" pitchFamily="34" charset="0"/>
              </a:rPr>
              <a:t> pada </a:t>
            </a:r>
            <a:r>
              <a:rPr lang="en-US" sz="1000" dirty="0" err="1">
                <a:solidFill>
                  <a:schemeClr val="tx1"/>
                </a:solidFill>
                <a:latin typeface="Century Gothic" panose="020B0502020202020204" pitchFamily="34" charset="0"/>
              </a:rPr>
              <a:t>umumnya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mengalami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kendala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dalam</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pengalokasian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anggaran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untuk</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kawasan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perbatasan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secara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memadai</a:t>
            </a:r>
            <a:r>
              <a:rPr lang="en-US" sz="1000" dirty="0">
                <a:solidFill>
                  <a:schemeClr val="tx1"/>
                </a:solidFill>
                <a:latin typeface="Century Gothic" panose="020B0502020202020204" pitchFamily="34" charset="0"/>
              </a:rPr>
              <a:t>. </a:t>
            </a:r>
          </a:p>
        </p:txBody>
      </p:sp>
      <p:sp>
        <p:nvSpPr>
          <p:cNvPr id="26" name="TextBox 25">
            <a:extLst>
              <a:ext uri="{FF2B5EF4-FFF2-40B4-BE49-F238E27FC236}">
                <a16:creationId xmlns:a16="http://schemas.microsoft.com/office/drawing/2014/main" id="{056F1DA7-ED01-4151-8A2F-B2C48CCBDAF4}"/>
              </a:ext>
            </a:extLst>
          </p:cNvPr>
          <p:cNvSpPr txBox="1"/>
          <p:nvPr/>
        </p:nvSpPr>
        <p:spPr>
          <a:xfrm>
            <a:off x="-48126" y="2901505"/>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9187BE2D-20E4-4159-82BC-C91A7740AEB4}"/>
              </a:ext>
            </a:extLst>
          </p:cNvPr>
          <p:cNvGrpSpPr/>
          <p:nvPr/>
        </p:nvGrpSpPr>
        <p:grpSpPr>
          <a:xfrm>
            <a:off x="-197765" y="5024388"/>
            <a:ext cx="4760140" cy="1721228"/>
            <a:chOff x="-197934" y="5068047"/>
            <a:chExt cx="5575043" cy="1346579"/>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2720" y="5068047"/>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1030628" y="5222788"/>
              <a:ext cx="4346481" cy="1191838"/>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Perebutan</a:t>
              </a:r>
              <a:r>
                <a:rPr lang="en-US" sz="1000" dirty="0">
                  <a:solidFill>
                    <a:schemeClr val="tx1"/>
                  </a:solidFill>
                  <a:latin typeface="Century Gothic" panose="020B0502020202020204" pitchFamily="34" charset="0"/>
                  <a:cs typeface="Arial" pitchFamily="34" charset="0"/>
                </a:rPr>
                <a:t> SDA</a:t>
              </a:r>
            </a:p>
            <a:p>
              <a:pPr marL="169881" indent="-169881">
                <a:buFont typeface="+mj-lt"/>
                <a:buAutoNum type="arabicPeriod"/>
              </a:pPr>
              <a:r>
                <a:rPr lang="en-US" sz="1000" dirty="0">
                  <a:solidFill>
                    <a:schemeClr val="tx1"/>
                  </a:solidFill>
                  <a:latin typeface="Century Gothic" panose="020B0502020202020204" pitchFamily="34" charset="0"/>
                  <a:cs typeface="Arial" pitchFamily="34" charset="0"/>
                </a:rPr>
                <a:t>Target </a:t>
              </a:r>
              <a:r>
                <a:rPr lang="en-US" sz="1000" dirty="0" err="1">
                  <a:solidFill>
                    <a:schemeClr val="tx1"/>
                  </a:solidFill>
                  <a:latin typeface="Century Gothic" panose="020B0502020202020204" pitchFamily="34" charset="0"/>
                  <a:cs typeface="Arial" pitchFamily="34" charset="0"/>
                </a:rPr>
                <a:t>kuantitas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pembangunan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sarpras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pemerintahan</a:t>
              </a:r>
              <a:r>
                <a:rPr lang="en-US" sz="1000" dirty="0">
                  <a:solidFill>
                    <a:schemeClr val="tx1"/>
                  </a:solidFill>
                  <a:latin typeface="Century Gothic" panose="020B0502020202020204" pitchFamily="34" charset="0"/>
                  <a:cs typeface="Arial" pitchFamily="34" charset="0"/>
                </a:rPr>
                <a:t> di Kawasan </a:t>
              </a:r>
              <a:r>
                <a:rPr lang="en-US" sz="1000" dirty="0" err="1">
                  <a:solidFill>
                    <a:schemeClr val="tx1"/>
                  </a:solidFill>
                  <a:latin typeface="Century Gothic" panose="020B0502020202020204" pitchFamily="34" charset="0"/>
                  <a:cs typeface="Arial" pitchFamily="34" charset="0"/>
                </a:rPr>
                <a:t>perbatasan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antar</a:t>
              </a:r>
              <a:r>
                <a:rPr lang="en-US" sz="1000" dirty="0">
                  <a:solidFill>
                    <a:schemeClr val="tx1"/>
                  </a:solidFill>
                  <a:latin typeface="Century Gothic" panose="020B0502020202020204" pitchFamily="34" charset="0"/>
                  <a:cs typeface="Arial" pitchFamily="34" charset="0"/>
                </a:rPr>
                <a:t> negara dan PPKT </a:t>
              </a:r>
              <a:r>
                <a:rPr lang="en-US" sz="1000" dirty="0" err="1">
                  <a:solidFill>
                    <a:schemeClr val="tx1"/>
                  </a:solidFill>
                  <a:latin typeface="Century Gothic" panose="020B0502020202020204" pitchFamily="34" charset="0"/>
                  <a:cs typeface="Arial" pitchFamily="34" charset="0"/>
                </a:rPr>
                <a:t>masih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jauh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dari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yg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diharapkan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dilatari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semakin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kecilnya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dukungan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kebijakan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alokasi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anggaran</a:t>
              </a:r>
              <a:r>
                <a:rPr lang="en-US" sz="100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Usulan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pembangunan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sarpras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pemerintahan</a:t>
              </a:r>
              <a:r>
                <a:rPr lang="en-US" sz="1000" dirty="0">
                  <a:solidFill>
                    <a:schemeClr val="tx1"/>
                  </a:solidFill>
                  <a:latin typeface="Century Gothic" panose="020B0502020202020204" pitchFamily="34" charset="0"/>
                  <a:cs typeface="Arial" pitchFamily="34" charset="0"/>
                </a:rPr>
                <a:t> di Kawasan </a:t>
              </a:r>
              <a:r>
                <a:rPr lang="en-US" sz="1000" dirty="0" err="1">
                  <a:solidFill>
                    <a:schemeClr val="tx1"/>
                  </a:solidFill>
                  <a:latin typeface="Century Gothic" panose="020B0502020202020204" pitchFamily="34" charset="0"/>
                  <a:cs typeface="Arial" pitchFamily="34" charset="0"/>
                </a:rPr>
                <a:t>perbatasan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antar</a:t>
              </a:r>
              <a:r>
                <a:rPr lang="en-US" sz="1000" dirty="0">
                  <a:solidFill>
                    <a:schemeClr val="tx1"/>
                  </a:solidFill>
                  <a:latin typeface="Century Gothic" panose="020B0502020202020204" pitchFamily="34" charset="0"/>
                  <a:cs typeface="Arial" pitchFamily="34" charset="0"/>
                </a:rPr>
                <a:t> negara dan PPKT </a:t>
              </a:r>
              <a:r>
                <a:rPr lang="en-US" sz="1000" dirty="0" err="1">
                  <a:solidFill>
                    <a:schemeClr val="tx1"/>
                  </a:solidFill>
                  <a:latin typeface="Century Gothic" panose="020B0502020202020204" pitchFamily="34" charset="0"/>
                  <a:cs typeface="Arial" pitchFamily="34" charset="0"/>
                </a:rPr>
                <a:t>dari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permintaan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sepenuhnya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dialokasi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dengan</a:t>
              </a:r>
              <a:r>
                <a:rPr lang="en-US" sz="1000" dirty="0">
                  <a:solidFill>
                    <a:schemeClr val="tx1"/>
                  </a:solidFill>
                  <a:latin typeface="Century Gothic" panose="020B0502020202020204" pitchFamily="34" charset="0"/>
                  <a:cs typeface="Arial" pitchFamily="34" charset="0"/>
                </a:rPr>
                <a:t> APBN Kementerian </a:t>
              </a: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Negeri.</a:t>
              </a:r>
            </a:p>
          </p:txBody>
        </p:sp>
        <p:sp>
          <p:nvSpPr>
            <p:cNvPr id="29" name="TextBox 28">
              <a:extLst>
                <a:ext uri="{FF2B5EF4-FFF2-40B4-BE49-F238E27FC236}">
                  <a16:creationId xmlns:a16="http://schemas.microsoft.com/office/drawing/2014/main" id="{B240C67F-525A-4A8C-B3DA-5223A7A92177}"/>
                </a:ext>
              </a:extLst>
            </p:cNvPr>
            <p:cNvSpPr txBox="1"/>
            <p:nvPr/>
          </p:nvSpPr>
          <p:spPr>
            <a:xfrm>
              <a:off x="-197934" y="5655516"/>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sp>
        <p:nvSpPr>
          <p:cNvPr id="13" name="Rectangle 12">
            <a:extLst>
              <a:ext uri="{FF2B5EF4-FFF2-40B4-BE49-F238E27FC236}">
                <a16:creationId xmlns:a16="http://schemas.microsoft.com/office/drawing/2014/main" id="{DC9F3F57-E0FE-42D2-89E0-4A4FE95732E0}"/>
              </a:ext>
            </a:extLst>
          </p:cNvPr>
          <p:cNvSpPr/>
          <p:nvPr/>
        </p:nvSpPr>
        <p:spPr>
          <a:xfrm>
            <a:off x="4653527" y="650971"/>
            <a:ext cx="1184940" cy="338554"/>
          </a:xfrm>
          <a:prstGeom prst="rect">
            <a:avLst/>
          </a:prstGeom>
        </p:spPr>
        <p:txBody>
          <a:bodyPr wrap="none">
            <a:spAutoFit/>
          </a:bodyPr>
          <a:lstStyle/>
          <a:p>
            <a:pPr algn="just"/>
            <a:r>
              <a:rPr lang="en-US" sz="1600" b="1" i="1" dirty="0">
                <a:solidFill>
                  <a:srgbClr val="C0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550695" y="0"/>
            <a:ext cx="7196618" cy="707886"/>
          </a:xfrm>
          <a:prstGeom prst="rect">
            <a:avLst/>
          </a:prstGeom>
          <a:noFill/>
        </p:spPr>
        <p:txBody>
          <a:bodyPr wrap="square" rtlCol="0">
            <a:spAutoFit/>
          </a:bodyPr>
          <a:lstStyle/>
          <a:p>
            <a:pPr algn="ctr"/>
            <a:r>
              <a:rPr lang="en-US" sz="2000" b="1" dirty="0">
                <a:latin typeface="Century Gothic" panose="020B0502020202020204" pitchFamily="34" charset="0"/>
              </a:rPr>
              <a:t>SARPRAS PEMERINTAHAN DI PERBATASAN ANTAR NEGARA </a:t>
            </a:r>
          </a:p>
          <a:p>
            <a:pPr algn="ctr"/>
            <a:r>
              <a:rPr lang="en-US" sz="2000" b="1" dirty="0">
                <a:latin typeface="Century Gothic" panose="020B0502020202020204" pitchFamily="34" charset="0"/>
              </a:rPr>
              <a:t>DAN PPKT (PULAU-PULAU KECIL TERLUAR )</a:t>
            </a:r>
            <a:endParaRPr lang="en-US" sz="2000" dirty="0">
              <a:latin typeface="Century Gothic" panose="020B0502020202020204" pitchFamily="34" charset="0"/>
            </a:endParaRPr>
          </a:p>
        </p:txBody>
      </p:sp>
      <p:pic>
        <p:nvPicPr>
          <p:cNvPr id="52" name="Picture 51">
            <a:extLst>
              <a:ext uri="{FF2B5EF4-FFF2-40B4-BE49-F238E27FC236}">
                <a16:creationId xmlns:a16="http://schemas.microsoft.com/office/drawing/2014/main" id="{FA61ECAC-C3F4-44F6-96B7-87EC688FEB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3645" y="1016345"/>
            <a:ext cx="1064767" cy="895273"/>
          </a:xfrm>
          <a:prstGeom prst="rect">
            <a:avLst/>
          </a:prstGeom>
        </p:spPr>
      </p:pic>
      <p:sp>
        <p:nvSpPr>
          <p:cNvPr id="53" name="TextBox 52">
            <a:extLst>
              <a:ext uri="{FF2B5EF4-FFF2-40B4-BE49-F238E27FC236}">
                <a16:creationId xmlns:a16="http://schemas.microsoft.com/office/drawing/2014/main" id="{D6E8BFF4-E3AF-4011-9F66-5D39CE11BD25}"/>
              </a:ext>
            </a:extLst>
          </p:cNvPr>
          <p:cNvSpPr txBox="1"/>
          <p:nvPr/>
        </p:nvSpPr>
        <p:spPr>
          <a:xfrm>
            <a:off x="6037192" y="756006"/>
            <a:ext cx="5898134" cy="2600840"/>
          </a:xfrm>
          <a:prstGeom prst="rect">
            <a:avLst/>
          </a:prstGeom>
          <a:noFill/>
        </p:spPr>
        <p:txBody>
          <a:bodyPr wrap="square" tIns="0" rtlCol="0">
            <a:spAutoFit/>
          </a:bodyPr>
          <a:lstStyle/>
          <a:p>
            <a:pPr algn="just"/>
            <a:r>
              <a:rPr lang="en-US" sz="1400" b="1" i="1" dirty="0" err="1">
                <a:latin typeface="Century Gothic" panose="020B0502020202020204" pitchFamily="34" charset="0"/>
              </a:rPr>
              <a:t>Tahun</a:t>
            </a:r>
            <a:r>
              <a:rPr lang="en-US" sz="1400" b="1" i="1" dirty="0">
                <a:latin typeface="Century Gothic" panose="020B0502020202020204" pitchFamily="34" charset="0"/>
              </a:rPr>
              <a:t> 2014 </a:t>
            </a:r>
            <a:r>
              <a:rPr lang="en-US" sz="1400" b="1" i="1" dirty="0" err="1">
                <a:latin typeface="Century Gothic" panose="020B0502020202020204" pitchFamily="34" charset="0"/>
              </a:rPr>
              <a:t>s.d</a:t>
            </a:r>
            <a:r>
              <a:rPr lang="en-US" sz="1400" b="1" i="1" dirty="0">
                <a:latin typeface="Century Gothic" panose="020B0502020202020204" pitchFamily="34" charset="0"/>
              </a:rPr>
              <a:t> 2017  </a:t>
            </a:r>
            <a:r>
              <a:rPr lang="en-US" sz="1400" b="1" i="1" dirty="0" err="1">
                <a:latin typeface="Century Gothic" panose="020B0502020202020204" pitchFamily="34" charset="0"/>
              </a:rPr>
              <a:t>telah</a:t>
            </a:r>
            <a:r>
              <a:rPr lang="en-US" sz="1400" b="1" i="1" dirty="0">
                <a:latin typeface="Century Gothic" panose="020B0502020202020204" pitchFamily="34" charset="0"/>
              </a:rPr>
              <a:t> </a:t>
            </a:r>
            <a:r>
              <a:rPr lang="en-US" sz="1400" b="1" i="1" dirty="0" err="1">
                <a:latin typeface="Century Gothic" panose="020B0502020202020204" pitchFamily="34" charset="0"/>
              </a:rPr>
              <a:t>terbangun</a:t>
            </a:r>
            <a:r>
              <a:rPr lang="en-US" sz="1400" b="1" i="1" dirty="0">
                <a:latin typeface="Century Gothic" panose="020B0502020202020204" pitchFamily="34" charset="0"/>
              </a:rPr>
              <a:t>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91 unit  </a:t>
            </a:r>
            <a:r>
              <a:rPr lang="en-US" sz="1400" b="1" i="1" dirty="0" err="1">
                <a:latin typeface="Century Gothic" panose="020B0502020202020204" pitchFamily="34" charset="0"/>
              </a:rPr>
              <a:t>Sarpras</a:t>
            </a:r>
            <a:r>
              <a:rPr lang="en-US" sz="1400" b="1" i="1" dirty="0">
                <a:latin typeface="Century Gothic" panose="020B0502020202020204" pitchFamily="34" charset="0"/>
              </a:rPr>
              <a:t> </a:t>
            </a:r>
            <a:r>
              <a:rPr lang="en-US" sz="1400" b="1" i="1" dirty="0" err="1">
                <a:latin typeface="Century Gothic" panose="020B0502020202020204" pitchFamily="34" charset="0"/>
              </a:rPr>
              <a:t>Pemerintahan</a:t>
            </a:r>
            <a:r>
              <a:rPr lang="en-US" sz="1400" b="1" i="1" dirty="0">
                <a:latin typeface="Century Gothic" panose="020B0502020202020204" pitchFamily="34" charset="0"/>
              </a:rPr>
              <a:t> di </a:t>
            </a:r>
            <a:r>
              <a:rPr lang="en-US" sz="1400" b="1" i="1" dirty="0" err="1">
                <a:latin typeface="Century Gothic" panose="020B0502020202020204" pitchFamily="34" charset="0"/>
              </a:rPr>
              <a:t>Perbatasan</a:t>
            </a:r>
            <a:r>
              <a:rPr lang="en-US" sz="1400" b="1" i="1" dirty="0">
                <a:latin typeface="Century Gothic" panose="020B0502020202020204" pitchFamily="34" charset="0"/>
              </a:rPr>
              <a:t> </a:t>
            </a:r>
            <a:r>
              <a:rPr lang="en-US" sz="1400" b="1" i="1" dirty="0" err="1">
                <a:latin typeface="Century Gothic" panose="020B0502020202020204" pitchFamily="34" charset="0"/>
              </a:rPr>
              <a:t>Antar</a:t>
            </a:r>
            <a:r>
              <a:rPr lang="en-US" sz="1400" b="1" i="1" dirty="0">
                <a:latin typeface="Century Gothic" panose="020B0502020202020204" pitchFamily="34" charset="0"/>
              </a:rPr>
              <a:t> Negara dan PPKT (Kantor </a:t>
            </a:r>
            <a:r>
              <a:rPr lang="en-US" sz="1400" b="1" i="1" dirty="0" err="1">
                <a:latin typeface="Century Gothic" panose="020B0502020202020204" pitchFamily="34" charset="0"/>
              </a:rPr>
              <a:t>perbatasan</a:t>
            </a:r>
            <a:r>
              <a:rPr lang="en-US" sz="1400" b="1" i="1" dirty="0">
                <a:latin typeface="Century Gothic" panose="020B0502020202020204" pitchFamily="34" charset="0"/>
              </a:rPr>
              <a:t>, Kantor </a:t>
            </a:r>
            <a:r>
              <a:rPr lang="en-US" sz="1400" b="1" i="1" dirty="0" err="1">
                <a:latin typeface="Century Gothic" panose="020B0502020202020204" pitchFamily="34" charset="0"/>
              </a:rPr>
              <a:t>Kecamatan</a:t>
            </a:r>
            <a:r>
              <a:rPr lang="en-US" sz="1400" b="1" i="1" dirty="0">
                <a:latin typeface="Century Gothic" panose="020B0502020202020204" pitchFamily="34" charset="0"/>
              </a:rPr>
              <a:t>/</a:t>
            </a:r>
            <a:r>
              <a:rPr lang="en-US" sz="1400" b="1" i="1" dirty="0" err="1">
                <a:latin typeface="Century Gothic" panose="020B0502020202020204" pitchFamily="34" charset="0"/>
              </a:rPr>
              <a:t>Desa</a:t>
            </a:r>
            <a:r>
              <a:rPr lang="en-US" sz="1400" b="1" i="1" dirty="0">
                <a:latin typeface="Century Gothic" panose="020B0502020202020204" pitchFamily="34" charset="0"/>
              </a:rPr>
              <a:t>/</a:t>
            </a:r>
            <a:r>
              <a:rPr lang="en-US" sz="1400" b="1" i="1" dirty="0" err="1">
                <a:latin typeface="Century Gothic" panose="020B0502020202020204" pitchFamily="34" charset="0"/>
              </a:rPr>
              <a:t>Kelurahan</a:t>
            </a:r>
            <a:r>
              <a:rPr lang="en-US" sz="1400" b="1" i="1" dirty="0">
                <a:latin typeface="Century Gothic" panose="020B0502020202020204" pitchFamily="34" charset="0"/>
              </a:rPr>
              <a:t>, Mess </a:t>
            </a:r>
            <a:r>
              <a:rPr lang="en-US" sz="1400" b="1" i="1" dirty="0" err="1">
                <a:latin typeface="Century Gothic" panose="020B0502020202020204" pitchFamily="34" charset="0"/>
              </a:rPr>
              <a:t>Aparatur</a:t>
            </a:r>
            <a:r>
              <a:rPr lang="en-US" sz="1400" b="1" i="1" dirty="0">
                <a:latin typeface="Century Gothic" panose="020B0502020202020204" pitchFamily="34" charset="0"/>
              </a:rPr>
              <a:t> </a:t>
            </a:r>
            <a:r>
              <a:rPr lang="en-US" sz="1400" b="1" i="1" dirty="0" err="1">
                <a:latin typeface="Century Gothic" panose="020B0502020202020204" pitchFamily="34" charset="0"/>
              </a:rPr>
              <a:t>Pemda</a:t>
            </a:r>
            <a:r>
              <a:rPr lang="en-US" sz="1400" b="1" i="1" dirty="0">
                <a:latin typeface="Century Gothic" panose="020B0502020202020204" pitchFamily="34" charset="0"/>
              </a:rPr>
              <a:t>, </a:t>
            </a:r>
            <a:r>
              <a:rPr lang="en-US" sz="1400" b="1" i="1" dirty="0" err="1">
                <a:latin typeface="Century Gothic" panose="020B0502020202020204" pitchFamily="34" charset="0"/>
              </a:rPr>
              <a:t>Balai</a:t>
            </a:r>
            <a:r>
              <a:rPr lang="en-US" sz="1400" b="1" i="1" dirty="0">
                <a:latin typeface="Century Gothic" panose="020B0502020202020204" pitchFamily="34" charset="0"/>
              </a:rPr>
              <a:t> </a:t>
            </a:r>
            <a:r>
              <a:rPr lang="en-US" sz="1400" b="1" i="1" dirty="0" err="1">
                <a:latin typeface="Century Gothic" panose="020B0502020202020204" pitchFamily="34" charset="0"/>
              </a:rPr>
              <a:t>Pertemuan</a:t>
            </a:r>
            <a:r>
              <a:rPr lang="en-US" sz="1400" b="1" i="1" dirty="0">
                <a:latin typeface="Century Gothic" panose="020B0502020202020204" pitchFamily="34" charset="0"/>
              </a:rPr>
              <a:t> </a:t>
            </a:r>
            <a:r>
              <a:rPr lang="en-US" sz="1400" b="1" i="1" dirty="0" err="1">
                <a:latin typeface="Century Gothic" panose="020B0502020202020204" pitchFamily="34" charset="0"/>
              </a:rPr>
              <a:t>Umum</a:t>
            </a:r>
            <a:r>
              <a:rPr lang="en-US" sz="1400" b="1" i="1" dirty="0">
                <a:latin typeface="Century Gothic" panose="020B0502020202020204" pitchFamily="34" charset="0"/>
              </a:rPr>
              <a:t>, </a:t>
            </a:r>
            <a:r>
              <a:rPr lang="en-US" sz="1400" b="1" i="1" dirty="0" err="1">
                <a:latin typeface="Century Gothic" panose="020B0502020202020204" pitchFamily="34" charset="0"/>
              </a:rPr>
              <a:t>Rumah</a:t>
            </a:r>
            <a:r>
              <a:rPr lang="en-US" sz="1400" b="1" i="1" dirty="0">
                <a:latin typeface="Century Gothic" panose="020B0502020202020204" pitchFamily="34" charset="0"/>
              </a:rPr>
              <a:t> </a:t>
            </a:r>
            <a:r>
              <a:rPr lang="en-US" sz="1400" b="1" i="1" dirty="0" err="1">
                <a:latin typeface="Century Gothic" panose="020B0502020202020204" pitchFamily="34" charset="0"/>
              </a:rPr>
              <a:t>singgah</a:t>
            </a:r>
            <a:r>
              <a:rPr lang="en-US" sz="1400" b="1" i="1" dirty="0">
                <a:latin typeface="Century Gothic" panose="020B0502020202020204" pitchFamily="34" charset="0"/>
              </a:rPr>
              <a:t>, dan </a:t>
            </a:r>
            <a:r>
              <a:rPr lang="en-US" sz="1400" b="1" i="1" dirty="0" err="1">
                <a:latin typeface="Century Gothic" panose="020B0502020202020204" pitchFamily="34" charset="0"/>
              </a:rPr>
              <a:t>rumah</a:t>
            </a:r>
            <a:r>
              <a:rPr lang="en-US" sz="1400" b="1" i="1" dirty="0">
                <a:latin typeface="Century Gothic" panose="020B0502020202020204" pitchFamily="34" charset="0"/>
              </a:rPr>
              <a:t> </a:t>
            </a:r>
            <a:r>
              <a:rPr lang="en-US" sz="1400" b="1" i="1" dirty="0" err="1">
                <a:latin typeface="Century Gothic" panose="020B0502020202020204" pitchFamily="34" charset="0"/>
              </a:rPr>
              <a:t>dinas</a:t>
            </a:r>
            <a:r>
              <a:rPr lang="en-US" sz="1400" b="1" i="1" dirty="0">
                <a:latin typeface="Century Gothic" panose="020B0502020202020204" pitchFamily="34" charset="0"/>
              </a:rPr>
              <a:t> </a:t>
            </a:r>
            <a:r>
              <a:rPr lang="en-US" sz="1400" b="1" i="1" dirty="0" err="1">
                <a:latin typeface="Century Gothic" panose="020B0502020202020204" pitchFamily="34" charset="0"/>
              </a:rPr>
              <a:t>Camat</a:t>
            </a:r>
            <a:r>
              <a:rPr lang="en-US" sz="1400" b="1" i="1" dirty="0">
                <a:latin typeface="Century Gothic" panose="020B0502020202020204" pitchFamily="34" charset="0"/>
              </a:rPr>
              <a:t>).</a:t>
            </a:r>
          </a:p>
          <a:p>
            <a:pPr marL="171468" indent="-171468" algn="just">
              <a:buFontTx/>
              <a:buChar char="-"/>
            </a:pPr>
            <a:r>
              <a:rPr lang="en-US" sz="1400" b="1" i="1" dirty="0">
                <a:latin typeface="Century Gothic" panose="020B0502020202020204" pitchFamily="34" charset="0"/>
              </a:rPr>
              <a:t>2014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31 </a:t>
            </a:r>
            <a:r>
              <a:rPr lang="en-US" sz="1400" b="1" i="1" dirty="0">
                <a:latin typeface="Century Gothic" panose="020B0502020202020204" pitchFamily="34" charset="0"/>
              </a:rPr>
              <a:t>unit</a:t>
            </a:r>
          </a:p>
          <a:p>
            <a:pPr marL="171468" indent="-171468" algn="just">
              <a:buFontTx/>
              <a:buChar char="-"/>
            </a:pPr>
            <a:r>
              <a:rPr lang="en-US" sz="1400" b="1" i="1" dirty="0">
                <a:latin typeface="Century Gothic" panose="020B0502020202020204" pitchFamily="34" charset="0"/>
              </a:rPr>
              <a:t>2015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32 </a:t>
            </a:r>
            <a:r>
              <a:rPr lang="en-US" sz="1400" b="1" i="1" dirty="0">
                <a:latin typeface="Century Gothic" panose="020B0502020202020204" pitchFamily="34" charset="0"/>
              </a:rPr>
              <a:t>unit;</a:t>
            </a:r>
          </a:p>
          <a:p>
            <a:pPr marL="171468" indent="-171468" algn="just">
              <a:buFontTx/>
              <a:buChar char="-"/>
            </a:pPr>
            <a:r>
              <a:rPr lang="en-US" sz="1400" b="1" i="1" dirty="0">
                <a:latin typeface="Century Gothic" panose="020B0502020202020204" pitchFamily="34" charset="0"/>
              </a:rPr>
              <a:t>2016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16 </a:t>
            </a:r>
            <a:r>
              <a:rPr lang="en-US" sz="1400" b="1" i="1" dirty="0">
                <a:latin typeface="Century Gothic" panose="020B0502020202020204" pitchFamily="34" charset="0"/>
              </a:rPr>
              <a:t>unit;</a:t>
            </a:r>
          </a:p>
          <a:p>
            <a:pPr marL="171468" indent="-171468" algn="just">
              <a:buFontTx/>
              <a:buChar char="-"/>
            </a:pPr>
            <a:r>
              <a:rPr lang="en-US" sz="1400" b="1" i="1" dirty="0">
                <a:latin typeface="Century Gothic" panose="020B0502020202020204" pitchFamily="34" charset="0"/>
              </a:rPr>
              <a:t>2017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12</a:t>
            </a:r>
            <a:r>
              <a:rPr lang="en-US" sz="1400" b="1" i="1" dirty="0">
                <a:latin typeface="Century Gothic" panose="020B0502020202020204" pitchFamily="34" charset="0"/>
              </a:rPr>
              <a:t> unit.</a:t>
            </a:r>
          </a:p>
          <a:p>
            <a:pPr marL="171468" indent="-171468" algn="just">
              <a:buFontTx/>
              <a:buChar char="-"/>
            </a:pPr>
            <a:r>
              <a:rPr lang="en-US" sz="1400" b="1" i="1" dirty="0" err="1">
                <a:latin typeface="Century Gothic" panose="020B0502020202020204" pitchFamily="34" charset="0"/>
              </a:rPr>
              <a:t>Tahun</a:t>
            </a:r>
            <a:r>
              <a:rPr lang="en-US" sz="1400" b="1" i="1" dirty="0">
                <a:latin typeface="Century Gothic" panose="020B0502020202020204" pitchFamily="34" charset="0"/>
              </a:rPr>
              <a:t> 2018, </a:t>
            </a:r>
            <a:r>
              <a:rPr lang="en-US" sz="1400" b="1" i="1" dirty="0" err="1">
                <a:latin typeface="Century Gothic" panose="020B0502020202020204" pitchFamily="34" charset="0"/>
              </a:rPr>
              <a:t>sedang</a:t>
            </a:r>
            <a:r>
              <a:rPr lang="en-US" sz="1400" b="1" i="1" dirty="0">
                <a:latin typeface="Century Gothic" panose="020B0502020202020204" pitchFamily="34" charset="0"/>
              </a:rPr>
              <a:t> </a:t>
            </a:r>
            <a:r>
              <a:rPr lang="en-US" sz="1400" b="1" i="1" dirty="0" err="1">
                <a:latin typeface="Century Gothic" panose="020B0502020202020204" pitchFamily="34" charset="0"/>
              </a:rPr>
              <a:t>membangun</a:t>
            </a:r>
            <a:r>
              <a:rPr lang="en-US" sz="1400" b="1" i="1" dirty="0">
                <a:latin typeface="Century Gothic" panose="020B0502020202020204" pitchFamily="34" charset="0"/>
              </a:rPr>
              <a:t> </a:t>
            </a:r>
            <a:r>
              <a:rPr lang="en-US" sz="1400" b="1" i="1" dirty="0" err="1">
                <a:latin typeface="Century Gothic" panose="020B0502020202020204" pitchFamily="34" charset="0"/>
              </a:rPr>
              <a:t>Sarpras</a:t>
            </a:r>
            <a:r>
              <a:rPr lang="en-US" sz="1400" b="1" i="1" dirty="0">
                <a:latin typeface="Century Gothic" panose="020B0502020202020204" pitchFamily="34" charset="0"/>
              </a:rPr>
              <a:t> </a:t>
            </a:r>
            <a:r>
              <a:rPr lang="en-US" sz="1400" b="1" i="1" dirty="0" err="1">
                <a:latin typeface="Century Gothic" panose="020B0502020202020204" pitchFamily="34" charset="0"/>
              </a:rPr>
              <a:t>Pemerintahan</a:t>
            </a:r>
            <a:r>
              <a:rPr lang="en-US" sz="1400" b="1" i="1" dirty="0">
                <a:latin typeface="Century Gothic" panose="020B0502020202020204" pitchFamily="34" charset="0"/>
              </a:rPr>
              <a:t>             di </a:t>
            </a:r>
            <a:r>
              <a:rPr lang="en-US" sz="1400" b="1" i="1" dirty="0" err="1">
                <a:latin typeface="Century Gothic" panose="020B0502020202020204" pitchFamily="34" charset="0"/>
              </a:rPr>
              <a:t>Perbatasan</a:t>
            </a:r>
            <a:r>
              <a:rPr lang="en-US" sz="1400" b="1" i="1" dirty="0">
                <a:latin typeface="Century Gothic" panose="020B0502020202020204" pitchFamily="34" charset="0"/>
              </a:rPr>
              <a:t> </a:t>
            </a:r>
            <a:r>
              <a:rPr lang="en-US" sz="1400" b="1" i="1" dirty="0" err="1">
                <a:latin typeface="Century Gothic" panose="020B0502020202020204" pitchFamily="34" charset="0"/>
              </a:rPr>
              <a:t>Antar</a:t>
            </a:r>
            <a:r>
              <a:rPr lang="en-US" sz="1400" b="1" i="1" dirty="0">
                <a:latin typeface="Century Gothic" panose="020B0502020202020204" pitchFamily="34" charset="0"/>
              </a:rPr>
              <a:t> Negara dan PPKT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sz="1400" b="1" i="1" dirty="0">
                <a:solidFill>
                  <a:srgbClr val="C00000"/>
                </a:solidFill>
                <a:latin typeface="Century Gothic" panose="020B0502020202020204" pitchFamily="34" charset="0"/>
              </a:rPr>
              <a:t>12</a:t>
            </a:r>
            <a:r>
              <a:rPr lang="en-US" sz="1400" b="1" i="1" dirty="0">
                <a:latin typeface="Century Gothic" panose="020B0502020202020204" pitchFamily="34" charset="0"/>
              </a:rPr>
              <a:t> unit</a:t>
            </a:r>
          </a:p>
          <a:p>
            <a:pPr marL="171468" indent="-171468" algn="just">
              <a:buFontTx/>
              <a:buChar char="-"/>
            </a:pPr>
            <a:endParaRPr lang="en-US" sz="1201" b="1" i="1" dirty="0">
              <a:latin typeface="Century Gothic" panose="020B0502020202020204" pitchFamily="34" charset="0"/>
            </a:endParaRPr>
          </a:p>
        </p:txBody>
      </p:sp>
      <p:sp>
        <p:nvSpPr>
          <p:cNvPr id="54" name="TextBox 53">
            <a:extLst>
              <a:ext uri="{FF2B5EF4-FFF2-40B4-BE49-F238E27FC236}">
                <a16:creationId xmlns:a16="http://schemas.microsoft.com/office/drawing/2014/main" id="{245C719D-94E6-42BA-A71A-39B21216BD2D}"/>
              </a:ext>
            </a:extLst>
          </p:cNvPr>
          <p:cNvSpPr txBox="1"/>
          <p:nvPr/>
        </p:nvSpPr>
        <p:spPr>
          <a:xfrm>
            <a:off x="4645794" y="2046152"/>
            <a:ext cx="1362527" cy="1064317"/>
          </a:xfrm>
          <a:prstGeom prst="rect">
            <a:avLst/>
          </a:prstGeom>
          <a:solidFill>
            <a:schemeClr val="bg1"/>
          </a:solidFill>
        </p:spPr>
        <p:txBody>
          <a:bodyPr wrap="square" tIns="0" rtlCol="0">
            <a:spAutoFit/>
          </a:bodyPr>
          <a:lstStyle/>
          <a:p>
            <a:pPr algn="ctr"/>
            <a:r>
              <a:rPr lang="en-US" sz="1300" b="1" dirty="0" err="1">
                <a:solidFill>
                  <a:schemeClr val="accent4"/>
                </a:solidFill>
              </a:rPr>
              <a:t>Sarpras</a:t>
            </a:r>
            <a:r>
              <a:rPr lang="en-US" sz="1300" b="1" dirty="0">
                <a:solidFill>
                  <a:schemeClr val="accent4"/>
                </a:solidFill>
              </a:rPr>
              <a:t> </a:t>
            </a:r>
            <a:r>
              <a:rPr lang="en-US" sz="1300" b="1" dirty="0" err="1">
                <a:solidFill>
                  <a:schemeClr val="accent4"/>
                </a:solidFill>
              </a:rPr>
              <a:t>Pemerintahan</a:t>
            </a:r>
            <a:r>
              <a:rPr lang="en-US" sz="1300" b="1" dirty="0">
                <a:solidFill>
                  <a:schemeClr val="accent4"/>
                </a:solidFill>
              </a:rPr>
              <a:t> di </a:t>
            </a:r>
            <a:r>
              <a:rPr lang="en-US" sz="1300" b="1" dirty="0" err="1">
                <a:solidFill>
                  <a:schemeClr val="accent4"/>
                </a:solidFill>
              </a:rPr>
              <a:t>Perbatasan</a:t>
            </a:r>
            <a:r>
              <a:rPr lang="en-US" sz="1300" b="1" dirty="0">
                <a:solidFill>
                  <a:schemeClr val="accent4"/>
                </a:solidFill>
              </a:rPr>
              <a:t> </a:t>
            </a:r>
            <a:r>
              <a:rPr lang="en-US" sz="1300" b="1" dirty="0" err="1">
                <a:solidFill>
                  <a:schemeClr val="accent4"/>
                </a:solidFill>
              </a:rPr>
              <a:t>Antar</a:t>
            </a:r>
            <a:r>
              <a:rPr lang="en-US" sz="1300" b="1" dirty="0">
                <a:solidFill>
                  <a:schemeClr val="accent4"/>
                </a:solidFill>
              </a:rPr>
              <a:t> Negara </a:t>
            </a:r>
          </a:p>
          <a:p>
            <a:pPr algn="ctr"/>
            <a:r>
              <a:rPr lang="en-US" sz="1300" b="1" dirty="0" err="1">
                <a:solidFill>
                  <a:schemeClr val="accent4"/>
                </a:solidFill>
              </a:rPr>
              <a:t>dan</a:t>
            </a:r>
            <a:r>
              <a:rPr lang="en-US" sz="1300" b="1" dirty="0">
                <a:solidFill>
                  <a:schemeClr val="accent4"/>
                </a:solidFill>
              </a:rPr>
              <a:t> PPKT</a:t>
            </a:r>
            <a:endParaRPr lang="id-ID" sz="1300" b="1" dirty="0">
              <a:solidFill>
                <a:schemeClr val="accent4"/>
              </a:solidFill>
            </a:endParaRPr>
          </a:p>
        </p:txBody>
      </p:sp>
      <p:graphicFrame>
        <p:nvGraphicFramePr>
          <p:cNvPr id="55" name="Chart 54">
            <a:extLst>
              <a:ext uri="{FF2B5EF4-FFF2-40B4-BE49-F238E27FC236}">
                <a16:creationId xmlns:a16="http://schemas.microsoft.com/office/drawing/2014/main" id="{48298EE8-9E95-48D6-8741-35630DF89F0D}"/>
              </a:ext>
            </a:extLst>
          </p:cNvPr>
          <p:cNvGraphicFramePr>
            <a:graphicFrameLocks/>
          </p:cNvGraphicFramePr>
          <p:nvPr>
            <p:extLst>
              <p:ext uri="{D42A27DB-BD31-4B8C-83A1-F6EECF244321}">
                <p14:modId xmlns:p14="http://schemas.microsoft.com/office/powerpoint/2010/main" val="1634189896"/>
              </p:ext>
            </p:extLst>
          </p:nvPr>
        </p:nvGraphicFramePr>
        <p:xfrm>
          <a:off x="5000474" y="3166712"/>
          <a:ext cx="7059980" cy="2656807"/>
        </p:xfrm>
        <a:graphic>
          <a:graphicData uri="http://schemas.openxmlformats.org/drawingml/2006/chart">
            <c:chart xmlns:c="http://schemas.openxmlformats.org/drawingml/2006/chart" xmlns:r="http://schemas.openxmlformats.org/officeDocument/2006/relationships" r:id="rId8"/>
          </a:graphicData>
        </a:graphic>
      </p:graphicFrame>
      <p:sp>
        <p:nvSpPr>
          <p:cNvPr id="56" name="Rectangle 55">
            <a:extLst>
              <a:ext uri="{FF2B5EF4-FFF2-40B4-BE49-F238E27FC236}">
                <a16:creationId xmlns:a16="http://schemas.microsoft.com/office/drawing/2014/main" id="{BA50F487-CE13-4C66-8D31-7462AF6E15EC}"/>
              </a:ext>
            </a:extLst>
          </p:cNvPr>
          <p:cNvSpPr/>
          <p:nvPr/>
        </p:nvSpPr>
        <p:spPr>
          <a:xfrm>
            <a:off x="4880008" y="5929162"/>
            <a:ext cx="7151571" cy="784459"/>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600" b="1" i="1" dirty="0">
                <a:solidFill>
                  <a:srgbClr val="C00000"/>
                </a:solidFill>
                <a:latin typeface="Century Gothic" panose="020B0502020202020204" pitchFamily="34" charset="0"/>
              </a:rPr>
              <a:t>TINDAK LANJUT 2019:</a:t>
            </a:r>
          </a:p>
          <a:p>
            <a:pPr>
              <a:lnSpc>
                <a:spcPts val="700"/>
              </a:lnSpc>
            </a:pPr>
            <a:endParaRPr lang="en-US" sz="1400" b="1" i="1" dirty="0">
              <a:solidFill>
                <a:schemeClr val="tx1"/>
              </a:solidFill>
              <a:latin typeface="Century Gothic" panose="020B0502020202020204" pitchFamily="34" charset="0"/>
            </a:endParaRPr>
          </a:p>
          <a:p>
            <a:pPr>
              <a:lnSpc>
                <a:spcPts val="1300"/>
              </a:lnSpc>
            </a:pPr>
            <a:r>
              <a:rPr lang="en-US" sz="1200" b="1" i="1" dirty="0" err="1">
                <a:solidFill>
                  <a:schemeClr val="tx1"/>
                </a:solidFill>
                <a:latin typeface="Century Gothic" panose="020B0502020202020204" pitchFamily="34" charset="0"/>
              </a:rPr>
              <a:t>Tahun</a:t>
            </a:r>
            <a:r>
              <a:rPr lang="en-US" sz="1200" b="1" i="1" dirty="0">
                <a:solidFill>
                  <a:schemeClr val="tx1"/>
                </a:solidFill>
                <a:latin typeface="Century Gothic" panose="020B0502020202020204" pitchFamily="34" charset="0"/>
              </a:rPr>
              <a:t> 2019, </a:t>
            </a:r>
            <a:r>
              <a:rPr lang="en-US" sz="1200" b="1" i="1" dirty="0" err="1">
                <a:solidFill>
                  <a:schemeClr val="tx1"/>
                </a:solidFill>
                <a:latin typeface="Century Gothic" panose="020B0502020202020204" pitchFamily="34" charset="0"/>
              </a:rPr>
              <a:t>direncanakan</a:t>
            </a:r>
            <a:r>
              <a:rPr lang="en-US" sz="1200" b="1" i="1" dirty="0">
                <a:solidFill>
                  <a:schemeClr val="tx1"/>
                </a:solidFill>
                <a:latin typeface="Century Gothic" panose="020B0502020202020204" pitchFamily="34" charset="0"/>
              </a:rPr>
              <a:t> </a:t>
            </a:r>
            <a:r>
              <a:rPr lang="en-US" sz="1200" b="1" i="1" dirty="0" err="1">
                <a:solidFill>
                  <a:schemeClr val="tx1"/>
                </a:solidFill>
                <a:latin typeface="Century Gothic" panose="020B0502020202020204" pitchFamily="34" charset="0"/>
              </a:rPr>
              <a:t>membangun</a:t>
            </a:r>
            <a:r>
              <a:rPr lang="en-US" sz="1200" b="1" i="1" dirty="0">
                <a:solidFill>
                  <a:schemeClr val="tx1"/>
                </a:solidFill>
                <a:latin typeface="Century Gothic" panose="020B0502020202020204" pitchFamily="34" charset="0"/>
              </a:rPr>
              <a:t>  </a:t>
            </a:r>
            <a:r>
              <a:rPr lang="en-US" sz="1200" b="1" i="1" dirty="0" err="1">
                <a:solidFill>
                  <a:schemeClr val="tx1"/>
                </a:solidFill>
                <a:latin typeface="Century Gothic" panose="020B0502020202020204" pitchFamily="34" charset="0"/>
              </a:rPr>
              <a:t>Sarpras</a:t>
            </a:r>
            <a:r>
              <a:rPr lang="en-US" sz="1200" b="1" i="1" dirty="0">
                <a:solidFill>
                  <a:schemeClr val="tx1"/>
                </a:solidFill>
                <a:latin typeface="Century Gothic" panose="020B0502020202020204" pitchFamily="34" charset="0"/>
              </a:rPr>
              <a:t> </a:t>
            </a:r>
            <a:r>
              <a:rPr lang="en-US" sz="1200" b="1" i="1" dirty="0" err="1">
                <a:solidFill>
                  <a:schemeClr val="tx1"/>
                </a:solidFill>
                <a:latin typeface="Century Gothic" panose="020B0502020202020204" pitchFamily="34" charset="0"/>
              </a:rPr>
              <a:t>Pemerintahan</a:t>
            </a:r>
            <a:r>
              <a:rPr lang="en-US" sz="1200" b="1" i="1" dirty="0">
                <a:solidFill>
                  <a:schemeClr val="tx1"/>
                </a:solidFill>
                <a:latin typeface="Century Gothic" panose="020B0502020202020204" pitchFamily="34" charset="0"/>
              </a:rPr>
              <a:t> di </a:t>
            </a:r>
            <a:r>
              <a:rPr lang="en-US" sz="1200" b="1" i="1" dirty="0" err="1">
                <a:solidFill>
                  <a:schemeClr val="tx1"/>
                </a:solidFill>
                <a:latin typeface="Century Gothic" panose="020B0502020202020204" pitchFamily="34" charset="0"/>
              </a:rPr>
              <a:t>Perbatasan</a:t>
            </a:r>
            <a:r>
              <a:rPr lang="en-US" sz="1200" b="1" i="1" dirty="0">
                <a:solidFill>
                  <a:schemeClr val="tx1"/>
                </a:solidFill>
                <a:latin typeface="Century Gothic" panose="020B0502020202020204" pitchFamily="34" charset="0"/>
              </a:rPr>
              <a:t> </a:t>
            </a:r>
            <a:r>
              <a:rPr lang="en-US" sz="1200" b="1" i="1" dirty="0" err="1">
                <a:solidFill>
                  <a:schemeClr val="tx1"/>
                </a:solidFill>
                <a:latin typeface="Century Gothic" panose="020B0502020202020204" pitchFamily="34" charset="0"/>
              </a:rPr>
              <a:t>Antar</a:t>
            </a:r>
            <a:r>
              <a:rPr lang="en-US" sz="1200" b="1" i="1" dirty="0">
                <a:solidFill>
                  <a:schemeClr val="tx1"/>
                </a:solidFill>
                <a:latin typeface="Century Gothic" panose="020B0502020202020204" pitchFamily="34" charset="0"/>
              </a:rPr>
              <a:t> Negara dan PPKT </a:t>
            </a:r>
            <a:r>
              <a:rPr lang="en-US" sz="1200" b="1" i="1" dirty="0" err="1">
                <a:solidFill>
                  <a:schemeClr val="tx1"/>
                </a:solidFill>
                <a:latin typeface="Century Gothic" panose="020B0502020202020204" pitchFamily="34" charset="0"/>
              </a:rPr>
              <a:t>sebanyak</a:t>
            </a:r>
            <a:r>
              <a:rPr lang="en-US" sz="1200" b="1" i="1" dirty="0">
                <a:solidFill>
                  <a:schemeClr val="tx1"/>
                </a:solidFill>
                <a:latin typeface="Century Gothic" panose="020B0502020202020204" pitchFamily="34" charset="0"/>
              </a:rPr>
              <a:t> 5 unit</a:t>
            </a:r>
          </a:p>
        </p:txBody>
      </p:sp>
    </p:spTree>
    <p:extLst>
      <p:ext uri="{BB962C8B-B14F-4D97-AF65-F5344CB8AC3E}">
        <p14:creationId xmlns:p14="http://schemas.microsoft.com/office/powerpoint/2010/main" val="35349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4368476"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885395"/>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67266" y="867053"/>
            <a:ext cx="3261972" cy="1192753"/>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Arial" panose="020B0604020202020204" pitchFamily="34" charset="0"/>
              <a:buChar char="•"/>
            </a:pPr>
            <a:r>
              <a:rPr lang="en-US" sz="1050" dirty="0" err="1">
                <a:solidFill>
                  <a:schemeClr val="tx1"/>
                </a:solidFill>
                <a:latin typeface="Century Gothic" panose="020B0502020202020204" pitchFamily="34" charset="0"/>
              </a:rPr>
              <a:t>Undang-Undang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Nomor</a:t>
            </a:r>
            <a:r>
              <a:rPr lang="en-US" sz="1050" dirty="0">
                <a:solidFill>
                  <a:schemeClr val="tx1"/>
                </a:solidFill>
                <a:latin typeface="Century Gothic" panose="020B0502020202020204" pitchFamily="34" charset="0"/>
              </a:rPr>
              <a:t> 23 </a:t>
            </a:r>
            <a:r>
              <a:rPr lang="en-US" sz="1050" dirty="0" err="1">
                <a:solidFill>
                  <a:schemeClr val="tx1"/>
                </a:solidFill>
                <a:latin typeface="Century Gothic" panose="020B0502020202020204" pitchFamily="34" charset="0"/>
              </a:rPr>
              <a:t>Tahun</a:t>
            </a:r>
            <a:r>
              <a:rPr lang="en-US" sz="1050" dirty="0">
                <a:solidFill>
                  <a:schemeClr val="tx1"/>
                </a:solidFill>
                <a:latin typeface="Century Gothic" panose="020B0502020202020204" pitchFamily="34" charset="0"/>
              </a:rPr>
              <a:t> 2014 </a:t>
            </a:r>
            <a:r>
              <a:rPr lang="en-US" sz="1050" dirty="0" err="1">
                <a:solidFill>
                  <a:schemeClr val="tx1"/>
                </a:solidFill>
                <a:latin typeface="Century Gothic" panose="020B0502020202020204" pitchFamily="34" charset="0"/>
              </a:rPr>
              <a:t>tentang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Pemerintahan</a:t>
            </a:r>
            <a:r>
              <a:rPr lang="en-US" sz="1050" dirty="0">
                <a:solidFill>
                  <a:schemeClr val="tx1"/>
                </a:solidFill>
                <a:latin typeface="Century Gothic" panose="020B0502020202020204" pitchFamily="34" charset="0"/>
              </a:rPr>
              <a:t> Daerah</a:t>
            </a:r>
          </a:p>
          <a:p>
            <a:pPr marL="169881" indent="-169881">
              <a:buFont typeface="Arial" panose="020B0604020202020204" pitchFamily="34" charset="0"/>
              <a:buChar char="•"/>
            </a:pPr>
            <a:r>
              <a:rPr lang="en-US" sz="1050" dirty="0" err="1">
                <a:solidFill>
                  <a:schemeClr val="tx1"/>
                </a:solidFill>
                <a:latin typeface="Century Gothic" panose="020B0502020202020204" pitchFamily="34" charset="0"/>
              </a:rPr>
              <a:t>Undang-Undang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Nomor</a:t>
            </a:r>
            <a:r>
              <a:rPr lang="en-US" sz="1050" dirty="0">
                <a:solidFill>
                  <a:schemeClr val="tx1"/>
                </a:solidFill>
                <a:latin typeface="Century Gothic" panose="020B0502020202020204" pitchFamily="34" charset="0"/>
              </a:rPr>
              <a:t> 24 </a:t>
            </a:r>
            <a:r>
              <a:rPr lang="en-US" sz="1050" dirty="0" err="1">
                <a:solidFill>
                  <a:schemeClr val="tx1"/>
                </a:solidFill>
                <a:latin typeface="Century Gothic" panose="020B0502020202020204" pitchFamily="34" charset="0"/>
              </a:rPr>
              <a:t>Tahun</a:t>
            </a:r>
            <a:r>
              <a:rPr lang="en-US" sz="1050" dirty="0">
                <a:solidFill>
                  <a:schemeClr val="tx1"/>
                </a:solidFill>
                <a:latin typeface="Century Gothic" panose="020B0502020202020204" pitchFamily="34" charset="0"/>
              </a:rPr>
              <a:t> 2007 </a:t>
            </a:r>
            <a:r>
              <a:rPr lang="en-US" sz="1050" dirty="0" err="1">
                <a:solidFill>
                  <a:schemeClr val="tx1"/>
                </a:solidFill>
                <a:latin typeface="Century Gothic" panose="020B0502020202020204" pitchFamily="34" charset="0"/>
              </a:rPr>
              <a:t>tentang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Penanggulangan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Bencana</a:t>
            </a:r>
            <a:endParaRPr lang="en-US" sz="1050" dirty="0">
              <a:solidFill>
                <a:schemeClr val="tx1"/>
              </a:solidFill>
              <a:latin typeface="Century Gothic" panose="020B0502020202020204" pitchFamily="34" charset="0"/>
            </a:endParaRPr>
          </a:p>
          <a:p>
            <a:pPr marL="169881" indent="-169881">
              <a:buFont typeface="Arial" panose="020B0604020202020204" pitchFamily="34" charset="0"/>
              <a:buChar char="•"/>
            </a:pPr>
            <a:r>
              <a:rPr lang="en-US" sz="1050" dirty="0" err="1">
                <a:solidFill>
                  <a:schemeClr val="tx1"/>
                </a:solidFill>
                <a:latin typeface="Century Gothic" panose="020B0502020202020204" pitchFamily="34" charset="0"/>
              </a:rPr>
              <a:t>Peraturan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Pemerintah</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Nomor</a:t>
            </a:r>
            <a:r>
              <a:rPr lang="en-US" sz="1050" dirty="0">
                <a:solidFill>
                  <a:schemeClr val="tx1"/>
                </a:solidFill>
                <a:latin typeface="Century Gothic" panose="020B0502020202020204" pitchFamily="34" charset="0"/>
              </a:rPr>
              <a:t> 21 </a:t>
            </a:r>
            <a:r>
              <a:rPr lang="en-US" sz="1050" dirty="0" err="1">
                <a:solidFill>
                  <a:schemeClr val="tx1"/>
                </a:solidFill>
                <a:latin typeface="Century Gothic" panose="020B0502020202020204" pitchFamily="34" charset="0"/>
              </a:rPr>
              <a:t>Tahun</a:t>
            </a:r>
            <a:r>
              <a:rPr lang="en-US" sz="1050" dirty="0">
                <a:solidFill>
                  <a:schemeClr val="tx1"/>
                </a:solidFill>
                <a:latin typeface="Century Gothic" panose="020B0502020202020204" pitchFamily="34" charset="0"/>
              </a:rPr>
              <a:t> 2008 </a:t>
            </a:r>
            <a:r>
              <a:rPr lang="en-US" sz="1050" dirty="0" err="1">
                <a:solidFill>
                  <a:schemeClr val="tx1"/>
                </a:solidFill>
                <a:latin typeface="Century Gothic" panose="020B0502020202020204" pitchFamily="34" charset="0"/>
              </a:rPr>
              <a:t>tentang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Penyelenggaraan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Penanggulangan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Bencana</a:t>
            </a:r>
            <a:r>
              <a:rPr lang="en-US" sz="1050" dirty="0">
                <a:solidFill>
                  <a:schemeClr val="tx1"/>
                </a:solidFill>
                <a:latin typeface="Century Gothic" panose="020B0502020202020204" pitchFamily="34" charset="0"/>
              </a:rPr>
              <a:t> </a:t>
            </a: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609203"/>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16" y="2458416"/>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61305" y="2444519"/>
            <a:ext cx="3248682" cy="4134349"/>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mj-lt"/>
              <a:buAutoNum type="arabicPeriod"/>
            </a:pPr>
            <a:r>
              <a:rPr lang="en-US" sz="1050" dirty="0" err="1">
                <a:solidFill>
                  <a:schemeClr val="tx1"/>
                </a:solidFill>
                <a:latin typeface="Century Gothic" panose="020B0502020202020204" pitchFamily="34" charset="0"/>
                <a:cs typeface="Arial" pitchFamily="34" charset="0"/>
              </a:rPr>
              <a:t>Pengalokasian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dukungan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Sarpras</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Kebencanaan</a:t>
            </a:r>
            <a:r>
              <a:rPr lang="en-US" sz="1050" dirty="0">
                <a:solidFill>
                  <a:schemeClr val="tx1"/>
                </a:solidFill>
                <a:latin typeface="Century Gothic" panose="020B0502020202020204" pitchFamily="34" charset="0"/>
                <a:cs typeface="Arial" pitchFamily="34" charset="0"/>
              </a:rPr>
              <a:t>/</a:t>
            </a:r>
            <a:r>
              <a:rPr lang="en-US" sz="1050" dirty="0" err="1">
                <a:solidFill>
                  <a:schemeClr val="tx1"/>
                </a:solidFill>
                <a:latin typeface="Century Gothic" panose="020B0502020202020204" pitchFamily="34" charset="0"/>
                <a:cs typeface="Arial" pitchFamily="34" charset="0"/>
              </a:rPr>
              <a:t>Damkar</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sesuai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amanat</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Peraturan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Presiden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Nomor</a:t>
            </a:r>
            <a:r>
              <a:rPr lang="en-US" sz="1050" dirty="0">
                <a:solidFill>
                  <a:schemeClr val="tx1"/>
                </a:solidFill>
                <a:latin typeface="Century Gothic" panose="020B0502020202020204" pitchFamily="34" charset="0"/>
                <a:cs typeface="Arial" pitchFamily="34" charset="0"/>
              </a:rPr>
              <a:t> 131 </a:t>
            </a:r>
            <a:r>
              <a:rPr lang="en-US" sz="1050" dirty="0" err="1">
                <a:solidFill>
                  <a:schemeClr val="tx1"/>
                </a:solidFill>
                <a:latin typeface="Century Gothic" panose="020B0502020202020204" pitchFamily="34" charset="0"/>
                <a:cs typeface="Arial" pitchFamily="34" charset="0"/>
              </a:rPr>
              <a:t>Tahun</a:t>
            </a:r>
            <a:r>
              <a:rPr lang="en-US" sz="1050" dirty="0">
                <a:solidFill>
                  <a:schemeClr val="tx1"/>
                </a:solidFill>
                <a:latin typeface="Century Gothic" panose="020B0502020202020204" pitchFamily="34" charset="0"/>
                <a:cs typeface="Arial" pitchFamily="34" charset="0"/>
              </a:rPr>
              <a:t> 2015 </a:t>
            </a:r>
            <a:r>
              <a:rPr lang="en-US" sz="1050" dirty="0" err="1">
                <a:solidFill>
                  <a:schemeClr val="tx1"/>
                </a:solidFill>
                <a:latin typeface="Century Gothic" panose="020B0502020202020204" pitchFamily="34" charset="0"/>
                <a:cs typeface="Arial" pitchFamily="34" charset="0"/>
              </a:rPr>
              <a:t>tentang</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Penetapan</a:t>
            </a:r>
            <a:r>
              <a:rPr lang="en-US" sz="1050" dirty="0">
                <a:solidFill>
                  <a:schemeClr val="tx1"/>
                </a:solidFill>
                <a:latin typeface="Century Gothic" panose="020B0502020202020204" pitchFamily="34" charset="0"/>
                <a:cs typeface="Arial" pitchFamily="34" charset="0"/>
              </a:rPr>
              <a:t> Daerah </a:t>
            </a:r>
            <a:r>
              <a:rPr lang="en-US" sz="1050" dirty="0" err="1">
                <a:solidFill>
                  <a:schemeClr val="tx1"/>
                </a:solidFill>
                <a:latin typeface="Century Gothic" panose="020B0502020202020204" pitchFamily="34" charset="0"/>
                <a:cs typeface="Arial" pitchFamily="34" charset="0"/>
              </a:rPr>
              <a:t>Tertinggal</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Tahun</a:t>
            </a:r>
            <a:r>
              <a:rPr lang="en-US" sz="1050" dirty="0">
                <a:solidFill>
                  <a:schemeClr val="tx1"/>
                </a:solidFill>
                <a:latin typeface="Century Gothic" panose="020B0502020202020204" pitchFamily="34" charset="0"/>
                <a:cs typeface="Arial" pitchFamily="34" charset="0"/>
              </a:rPr>
              <a:t> 2015 – 2019, IRBI dan </a:t>
            </a:r>
            <a:r>
              <a:rPr lang="en-US" sz="1050" dirty="0" err="1">
                <a:solidFill>
                  <a:schemeClr val="tx1"/>
                </a:solidFill>
                <a:latin typeface="Century Gothic" panose="020B0502020202020204" pitchFamily="34" charset="0"/>
                <a:cs typeface="Arial" pitchFamily="34" charset="0"/>
              </a:rPr>
              <a:t>Kepadatan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Penduduk</a:t>
            </a:r>
            <a:r>
              <a:rPr lang="en-US" sz="105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1050" dirty="0">
                <a:solidFill>
                  <a:schemeClr val="tx1"/>
                </a:solidFill>
                <a:latin typeface="Century Gothic" panose="020B0502020202020204" pitchFamily="34" charset="0"/>
                <a:cs typeface="Arial" pitchFamily="34" charset="0"/>
              </a:rPr>
              <a:t>Kementerian </a:t>
            </a:r>
            <a:r>
              <a:rPr lang="en-US" sz="1050" dirty="0" err="1">
                <a:solidFill>
                  <a:schemeClr val="tx1"/>
                </a:solidFill>
                <a:latin typeface="Century Gothic" panose="020B0502020202020204" pitchFamily="34" charset="0"/>
                <a:cs typeface="Arial" pitchFamily="34" charset="0"/>
              </a:rPr>
              <a:t>Dalam</a:t>
            </a:r>
            <a:r>
              <a:rPr lang="en-US" sz="1050" dirty="0">
                <a:solidFill>
                  <a:schemeClr val="tx1"/>
                </a:solidFill>
                <a:latin typeface="Century Gothic" panose="020B0502020202020204" pitchFamily="34" charset="0"/>
                <a:cs typeface="Arial" pitchFamily="34" charset="0"/>
              </a:rPr>
              <a:t> Negeri </a:t>
            </a:r>
            <a:r>
              <a:rPr lang="en-US" sz="1050" dirty="0" err="1">
                <a:solidFill>
                  <a:schemeClr val="tx1"/>
                </a:solidFill>
                <a:latin typeface="Century Gothic" panose="020B0502020202020204" pitchFamily="34" charset="0"/>
                <a:cs typeface="Arial" pitchFamily="34" charset="0"/>
              </a:rPr>
              <a:t>setiap</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tahun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melakukan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evaluasi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terhadap</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dokumen</a:t>
            </a:r>
            <a:r>
              <a:rPr lang="en-US" sz="1050" dirty="0">
                <a:solidFill>
                  <a:schemeClr val="tx1"/>
                </a:solidFill>
                <a:latin typeface="Century Gothic" panose="020B0502020202020204" pitchFamily="34" charset="0"/>
                <a:cs typeface="Arial" pitchFamily="34" charset="0"/>
              </a:rPr>
              <a:t> RPJMD </a:t>
            </a:r>
            <a:r>
              <a:rPr lang="en-US" sz="1050" dirty="0" err="1">
                <a:solidFill>
                  <a:schemeClr val="tx1"/>
                </a:solidFill>
                <a:latin typeface="Century Gothic" panose="020B0502020202020204" pitchFamily="34" charset="0"/>
                <a:cs typeface="Arial" pitchFamily="34" charset="0"/>
              </a:rPr>
              <a:t>Provinsi</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Kabupaten</a:t>
            </a:r>
            <a:r>
              <a:rPr lang="en-US" sz="1050" dirty="0">
                <a:solidFill>
                  <a:schemeClr val="tx1"/>
                </a:solidFill>
                <a:latin typeface="Century Gothic" panose="020B0502020202020204" pitchFamily="34" charset="0"/>
                <a:cs typeface="Arial" pitchFamily="34" charset="0"/>
              </a:rPr>
              <a:t>/Kota dan </a:t>
            </a:r>
            <a:r>
              <a:rPr lang="en-US" sz="1050" dirty="0" err="1">
                <a:solidFill>
                  <a:schemeClr val="tx1"/>
                </a:solidFill>
                <a:latin typeface="Century Gothic" panose="020B0502020202020204" pitchFamily="34" charset="0"/>
                <a:cs typeface="Arial" pitchFamily="34" charset="0"/>
              </a:rPr>
              <a:t>melakukan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penelaahan</a:t>
            </a:r>
            <a:r>
              <a:rPr lang="en-US" sz="1050" dirty="0">
                <a:solidFill>
                  <a:schemeClr val="tx1"/>
                </a:solidFill>
                <a:latin typeface="Century Gothic" panose="020B0502020202020204" pitchFamily="34" charset="0"/>
                <a:cs typeface="Arial" pitchFamily="34" charset="0"/>
              </a:rPr>
              <a:t> (review) </a:t>
            </a:r>
            <a:r>
              <a:rPr lang="en-US" sz="1050" dirty="0" err="1">
                <a:solidFill>
                  <a:schemeClr val="tx1"/>
                </a:solidFill>
                <a:latin typeface="Century Gothic" panose="020B0502020202020204" pitchFamily="34" charset="0"/>
                <a:cs typeface="Arial" pitchFamily="34" charset="0"/>
              </a:rPr>
              <a:t>terhadap</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rencana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penyusunan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dokumen</a:t>
            </a:r>
            <a:r>
              <a:rPr lang="en-US" sz="1050" dirty="0">
                <a:solidFill>
                  <a:schemeClr val="tx1"/>
                </a:solidFill>
                <a:latin typeface="Century Gothic" panose="020B0502020202020204" pitchFamily="34" charset="0"/>
                <a:cs typeface="Arial" pitchFamily="34" charset="0"/>
              </a:rPr>
              <a:t> RPJMD </a:t>
            </a:r>
            <a:r>
              <a:rPr lang="en-US" sz="1050" dirty="0" err="1">
                <a:solidFill>
                  <a:schemeClr val="tx1"/>
                </a:solidFill>
                <a:latin typeface="Century Gothic" panose="020B0502020202020204" pitchFamily="34" charset="0"/>
                <a:cs typeface="Arial" pitchFamily="34" charset="0"/>
              </a:rPr>
              <a:t>Provinsi</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Kabupaten</a:t>
            </a:r>
            <a:r>
              <a:rPr lang="en-US" sz="1050" dirty="0">
                <a:solidFill>
                  <a:schemeClr val="tx1"/>
                </a:solidFill>
                <a:latin typeface="Century Gothic" panose="020B0502020202020204" pitchFamily="34" charset="0"/>
                <a:cs typeface="Arial" pitchFamily="34" charset="0"/>
              </a:rPr>
              <a:t>/Kota </a:t>
            </a:r>
            <a:r>
              <a:rPr lang="en-US" sz="1050" dirty="0" err="1">
                <a:solidFill>
                  <a:schemeClr val="tx1"/>
                </a:solidFill>
                <a:latin typeface="Century Gothic" panose="020B0502020202020204" pitchFamily="34" charset="0"/>
                <a:cs typeface="Arial" pitchFamily="34" charset="0"/>
              </a:rPr>
              <a:t>untuk</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memastikan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penyelenggaraan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penanggulangan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bencana</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kebakaran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menjadi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prioritas</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dalam</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dokumen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perencanaan</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penganggaran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daerah</a:t>
            </a:r>
            <a:r>
              <a:rPr lang="en-US" sz="1050" dirty="0">
                <a:solidFill>
                  <a:schemeClr val="tx1"/>
                </a:solidFill>
                <a:latin typeface="Century Gothic" panose="020B0502020202020204" pitchFamily="34" charset="0"/>
                <a:cs typeface="Arial" pitchFamily="34" charset="0"/>
              </a:rPr>
              <a:t>; </a:t>
            </a:r>
          </a:p>
          <a:p>
            <a:pPr marL="169881" indent="-169881">
              <a:buFont typeface="+mj-lt"/>
              <a:buAutoNum type="arabicPeriod"/>
            </a:pPr>
            <a:r>
              <a:rPr lang="en-US" sz="1050" dirty="0" err="1">
                <a:solidFill>
                  <a:schemeClr val="tx1"/>
                </a:solidFill>
                <a:latin typeface="Century Gothic" panose="020B0502020202020204" pitchFamily="34" charset="0"/>
                <a:cs typeface="Arial" pitchFamily="34" charset="0"/>
              </a:rPr>
              <a:t>Melakukan</a:t>
            </a:r>
            <a:r>
              <a:rPr lang="en-US" sz="1050" dirty="0">
                <a:solidFill>
                  <a:schemeClr val="tx1"/>
                </a:solidFill>
                <a:latin typeface="Century Gothic" panose="020B0502020202020204" pitchFamily="34" charset="0"/>
                <a:cs typeface="Arial" pitchFamily="34" charset="0"/>
              </a:rPr>
              <a:t> monitoring dan </a:t>
            </a:r>
            <a:r>
              <a:rPr lang="en-US" sz="1050" dirty="0" err="1">
                <a:solidFill>
                  <a:schemeClr val="tx1"/>
                </a:solidFill>
                <a:latin typeface="Century Gothic" panose="020B0502020202020204" pitchFamily="34" charset="0"/>
                <a:cs typeface="Arial" pitchFamily="34" charset="0"/>
              </a:rPr>
              <a:t>evaluasi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atas</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kapasitas</a:t>
            </a:r>
            <a:r>
              <a:rPr lang="en-US" sz="1050" dirty="0">
                <a:solidFill>
                  <a:schemeClr val="tx1"/>
                </a:solidFill>
                <a:latin typeface="Century Gothic" panose="020B0502020202020204" pitchFamily="34" charset="0"/>
                <a:cs typeface="Arial" pitchFamily="34" charset="0"/>
              </a:rPr>
              <a:t> BPBD </a:t>
            </a:r>
            <a:r>
              <a:rPr lang="en-US" sz="1050" dirty="0" err="1">
                <a:solidFill>
                  <a:schemeClr val="tx1"/>
                </a:solidFill>
                <a:latin typeface="Century Gothic" panose="020B0502020202020204" pitchFamily="34" charset="0"/>
                <a:cs typeface="Arial" pitchFamily="34" charset="0"/>
              </a:rPr>
              <a:t>Provinsi</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Kabupaten</a:t>
            </a:r>
            <a:r>
              <a:rPr lang="en-US" sz="1050" dirty="0">
                <a:solidFill>
                  <a:schemeClr val="tx1"/>
                </a:solidFill>
                <a:latin typeface="Century Gothic" panose="020B0502020202020204" pitchFamily="34" charset="0"/>
                <a:cs typeface="Arial" pitchFamily="34" charset="0"/>
              </a:rPr>
              <a:t>/Kota </a:t>
            </a:r>
            <a:r>
              <a:rPr lang="en-US" sz="1050" dirty="0" err="1">
                <a:solidFill>
                  <a:schemeClr val="tx1"/>
                </a:solidFill>
                <a:latin typeface="Century Gothic" panose="020B0502020202020204" pitchFamily="34" charset="0"/>
                <a:cs typeface="Arial" pitchFamily="34" charset="0"/>
              </a:rPr>
              <a:t>dalam</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pelaksanaan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tupoksinya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dilihat</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dari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kerangka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regulasi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kelembagaan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sarana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prasarana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alokasi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anggaran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personil</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prosedur</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kerjanya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hal</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ini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dilaksanakan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sebagai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bagian</a:t>
            </a:r>
            <a:r>
              <a:rPr lang="en-US" sz="1050" dirty="0">
                <a:solidFill>
                  <a:schemeClr val="tx1"/>
                </a:solidFill>
                <a:latin typeface="Century Gothic" panose="020B0502020202020204" pitchFamily="34" charset="0"/>
                <a:cs typeface="Arial" pitchFamily="34" charset="0"/>
              </a:rPr>
              <a:t> integral </a:t>
            </a:r>
            <a:r>
              <a:rPr lang="en-US" sz="1050" dirty="0" err="1">
                <a:solidFill>
                  <a:schemeClr val="tx1"/>
                </a:solidFill>
                <a:latin typeface="Century Gothic" panose="020B0502020202020204" pitchFamily="34" charset="0"/>
                <a:cs typeface="Arial" pitchFamily="34" charset="0"/>
              </a:rPr>
              <a:t>dari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langkah</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penguatan</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peningkatan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kapasitas</a:t>
            </a:r>
            <a:r>
              <a:rPr lang="en-US" sz="1050" dirty="0">
                <a:solidFill>
                  <a:schemeClr val="tx1"/>
                </a:solidFill>
                <a:latin typeface="Century Gothic" panose="020B0502020202020204" pitchFamily="34" charset="0"/>
                <a:cs typeface="Arial" pitchFamily="34" charset="0"/>
              </a:rPr>
              <a:t> BPBD</a:t>
            </a:r>
          </a:p>
        </p:txBody>
      </p:sp>
      <p:sp>
        <p:nvSpPr>
          <p:cNvPr id="26" name="TextBox 25">
            <a:extLst>
              <a:ext uri="{FF2B5EF4-FFF2-40B4-BE49-F238E27FC236}">
                <a16:creationId xmlns:a16="http://schemas.microsoft.com/office/drawing/2014/main" id="{056F1DA7-ED01-4151-8A2F-B2C48CCBDAF4}"/>
              </a:ext>
            </a:extLst>
          </p:cNvPr>
          <p:cNvSpPr txBox="1"/>
          <p:nvPr/>
        </p:nvSpPr>
        <p:spPr>
          <a:xfrm>
            <a:off x="0" y="3045884"/>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sp>
        <p:nvSpPr>
          <p:cNvPr id="13" name="Rectangle 12">
            <a:extLst>
              <a:ext uri="{FF2B5EF4-FFF2-40B4-BE49-F238E27FC236}">
                <a16:creationId xmlns:a16="http://schemas.microsoft.com/office/drawing/2014/main" id="{DC9F3F57-E0FE-42D2-89E0-4A4FE95732E0}"/>
              </a:ext>
            </a:extLst>
          </p:cNvPr>
          <p:cNvSpPr/>
          <p:nvPr/>
        </p:nvSpPr>
        <p:spPr>
          <a:xfrm>
            <a:off x="4711278" y="670221"/>
            <a:ext cx="1184940" cy="338554"/>
          </a:xfrm>
          <a:prstGeom prst="rect">
            <a:avLst/>
          </a:prstGeom>
        </p:spPr>
        <p:txBody>
          <a:bodyPr wrap="none">
            <a:spAutoFit/>
          </a:bodyPr>
          <a:lstStyle/>
          <a:p>
            <a:pPr algn="just"/>
            <a:r>
              <a:rPr lang="en-US" sz="1600" b="1" i="1" dirty="0">
                <a:solidFill>
                  <a:srgbClr val="C0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550695" y="0"/>
            <a:ext cx="7196618" cy="707886"/>
          </a:xfrm>
          <a:prstGeom prst="rect">
            <a:avLst/>
          </a:prstGeom>
          <a:noFill/>
        </p:spPr>
        <p:txBody>
          <a:bodyPr wrap="square" rtlCol="0">
            <a:spAutoFit/>
          </a:bodyPr>
          <a:lstStyle/>
          <a:p>
            <a:pPr algn="ctr"/>
            <a:r>
              <a:rPr lang="en-US" sz="2000" b="1" dirty="0">
                <a:latin typeface="Century Gothic" panose="020B0502020202020204" pitchFamily="34" charset="0"/>
                <a:ea typeface="Arial Unicode MS" panose="020B0604020202020204" pitchFamily="34" charset="-128"/>
                <a:cs typeface="Arial Unicode MS" panose="020B0604020202020204" pitchFamily="34" charset="-128"/>
              </a:rPr>
              <a:t>SARPRAS PENANGGULANGAN BENCANA </a:t>
            </a:r>
          </a:p>
          <a:p>
            <a:pPr algn="ctr"/>
            <a:r>
              <a:rPr lang="en-US" sz="2000" b="1" dirty="0">
                <a:latin typeface="Century Gothic" panose="020B0502020202020204" pitchFamily="34" charset="0"/>
                <a:ea typeface="Arial Unicode MS" panose="020B0604020202020204" pitchFamily="34" charset="-128"/>
                <a:cs typeface="Arial Unicode MS" panose="020B0604020202020204" pitchFamily="34" charset="-128"/>
              </a:rPr>
              <a:t>DI DAERAH RAWAN BENCANA</a:t>
            </a:r>
            <a:endParaRPr lang="id-ID" sz="2000"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21" name="Picture 20">
            <a:extLst>
              <a:ext uri="{FF2B5EF4-FFF2-40B4-BE49-F238E27FC236}">
                <a16:creationId xmlns:a16="http://schemas.microsoft.com/office/drawing/2014/main" id="{E65BB88E-DD51-416C-B05B-A43BC23C1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0639" y="957466"/>
            <a:ext cx="1029073" cy="1029073"/>
          </a:xfrm>
          <a:prstGeom prst="rect">
            <a:avLst/>
          </a:prstGeom>
        </p:spPr>
      </p:pic>
      <p:sp>
        <p:nvSpPr>
          <p:cNvPr id="22" name="TextBox 21">
            <a:extLst>
              <a:ext uri="{FF2B5EF4-FFF2-40B4-BE49-F238E27FC236}">
                <a16:creationId xmlns:a16="http://schemas.microsoft.com/office/drawing/2014/main" id="{6C2FBC51-A8A9-409A-AE5E-9E39E9644325}"/>
              </a:ext>
            </a:extLst>
          </p:cNvPr>
          <p:cNvSpPr txBox="1"/>
          <p:nvPr/>
        </p:nvSpPr>
        <p:spPr>
          <a:xfrm>
            <a:off x="5986914" y="908407"/>
            <a:ext cx="5881035" cy="2077877"/>
          </a:xfrm>
          <a:prstGeom prst="rect">
            <a:avLst/>
          </a:prstGeom>
          <a:noFill/>
        </p:spPr>
        <p:txBody>
          <a:bodyPr wrap="square" tIns="0" rtlCol="0">
            <a:spAutoFit/>
          </a:bodyPr>
          <a:lstStyle/>
          <a:p>
            <a:pPr algn="just"/>
            <a:r>
              <a:rPr lang="en-US" sz="1201" b="1" i="1" dirty="0" err="1">
                <a:latin typeface="Century Gothic" panose="020B0502020202020204" pitchFamily="34" charset="0"/>
              </a:rPr>
              <a:t>Tahun</a:t>
            </a:r>
            <a:r>
              <a:rPr lang="en-US" sz="1201" b="1" i="1" dirty="0">
                <a:latin typeface="Century Gothic" panose="020B0502020202020204" pitchFamily="34" charset="0"/>
              </a:rPr>
              <a:t> 2014 </a:t>
            </a:r>
            <a:r>
              <a:rPr lang="en-US" sz="1201" b="1" i="1" dirty="0" err="1">
                <a:latin typeface="Century Gothic" panose="020B0502020202020204" pitchFamily="34" charset="0"/>
              </a:rPr>
              <a:t>s.d</a:t>
            </a:r>
            <a:r>
              <a:rPr lang="en-US" sz="1201" b="1" i="1" dirty="0">
                <a:latin typeface="Century Gothic" panose="020B0502020202020204" pitchFamily="34" charset="0"/>
              </a:rPr>
              <a:t> 2017  </a:t>
            </a:r>
            <a:r>
              <a:rPr lang="en-US" sz="1201" b="1" i="1" dirty="0" err="1">
                <a:latin typeface="Century Gothic" panose="020B0502020202020204" pitchFamily="34" charset="0"/>
              </a:rPr>
              <a:t>telah</a:t>
            </a:r>
            <a:r>
              <a:rPr lang="en-US" sz="1201" b="1" i="1" dirty="0">
                <a:latin typeface="Century Gothic" panose="020B0502020202020204" pitchFamily="34" charset="0"/>
              </a:rPr>
              <a:t> </a:t>
            </a:r>
            <a:r>
              <a:rPr lang="en-US" sz="1201" b="1" i="1" dirty="0" err="1">
                <a:latin typeface="Century Gothic" panose="020B0502020202020204" pitchFamily="34" charset="0"/>
              </a:rPr>
              <a:t>terbangun</a:t>
            </a:r>
            <a:r>
              <a:rPr lang="en-US" sz="1201" b="1" i="1" dirty="0">
                <a:latin typeface="Century Gothic" panose="020B0502020202020204" pitchFamily="34" charset="0"/>
              </a:rPr>
              <a:t>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72 unit </a:t>
            </a:r>
            <a:r>
              <a:rPr lang="en-US" sz="1201" b="1" i="1" dirty="0" err="1">
                <a:latin typeface="Century Gothic" panose="020B0502020202020204" pitchFamily="34" charset="0"/>
              </a:rPr>
              <a:t>Sarpras</a:t>
            </a:r>
            <a:r>
              <a:rPr lang="en-US" sz="1201" b="1" i="1" dirty="0">
                <a:latin typeface="Century Gothic" panose="020B0502020202020204" pitchFamily="34" charset="0"/>
              </a:rPr>
              <a:t> </a:t>
            </a:r>
            <a:r>
              <a:rPr lang="en-US" sz="1201" b="1" i="1" dirty="0" err="1">
                <a:latin typeface="Century Gothic" panose="020B0502020202020204" pitchFamily="34" charset="0"/>
              </a:rPr>
              <a:t>Penanggulangan</a:t>
            </a:r>
            <a:r>
              <a:rPr lang="en-US" sz="1201" b="1" i="1" dirty="0">
                <a:latin typeface="Century Gothic" panose="020B0502020202020204" pitchFamily="34" charset="0"/>
              </a:rPr>
              <a:t> </a:t>
            </a:r>
            <a:r>
              <a:rPr lang="en-US" sz="1201" b="1" i="1" dirty="0" err="1">
                <a:latin typeface="Century Gothic" panose="020B0502020202020204" pitchFamily="34" charset="0"/>
              </a:rPr>
              <a:t>Bencana</a:t>
            </a:r>
            <a:r>
              <a:rPr lang="en-US" sz="1201" b="1" i="1" dirty="0">
                <a:latin typeface="Century Gothic" panose="020B0502020202020204" pitchFamily="34" charset="0"/>
              </a:rPr>
              <a:t> Di Daerah Rawan </a:t>
            </a:r>
            <a:r>
              <a:rPr lang="en-US" sz="1201" b="1" i="1" dirty="0" err="1">
                <a:latin typeface="Century Gothic" panose="020B0502020202020204" pitchFamily="34" charset="0"/>
              </a:rPr>
              <a:t>Bencana</a:t>
            </a:r>
            <a:r>
              <a:rPr lang="en-US" sz="1201" b="1" i="1" dirty="0">
                <a:latin typeface="Century Gothic" panose="020B0502020202020204" pitchFamily="34" charset="0"/>
              </a:rPr>
              <a:t> (Kantor BPBD, </a:t>
            </a:r>
            <a:r>
              <a:rPr lang="en-US" sz="1201" b="1" i="1" dirty="0" err="1">
                <a:latin typeface="Century Gothic" panose="020B0502020202020204" pitchFamily="34" charset="0"/>
              </a:rPr>
              <a:t>gudang</a:t>
            </a:r>
            <a:r>
              <a:rPr lang="en-US" sz="1201" b="1" i="1" dirty="0">
                <a:latin typeface="Century Gothic" panose="020B0502020202020204" pitchFamily="34" charset="0"/>
              </a:rPr>
              <a:t> </a:t>
            </a:r>
            <a:r>
              <a:rPr lang="en-US" sz="1201" b="1" i="1" dirty="0" err="1">
                <a:latin typeface="Century Gothic" panose="020B0502020202020204" pitchFamily="34" charset="0"/>
              </a:rPr>
              <a:t>logistik</a:t>
            </a:r>
            <a:r>
              <a:rPr lang="en-US" sz="1201" b="1" i="1" dirty="0">
                <a:latin typeface="Century Gothic" panose="020B0502020202020204" pitchFamily="34" charset="0"/>
              </a:rPr>
              <a:t> dan </a:t>
            </a:r>
            <a:r>
              <a:rPr lang="en-US" sz="1201" b="1" i="1" dirty="0" err="1">
                <a:latin typeface="Century Gothic" panose="020B0502020202020204" pitchFamily="34" charset="0"/>
              </a:rPr>
              <a:t>Pusdalops</a:t>
            </a:r>
            <a:r>
              <a:rPr lang="en-US" sz="1201" b="1" i="1" dirty="0">
                <a:latin typeface="Century Gothic" panose="020B0502020202020204" pitchFamily="34" charset="0"/>
              </a:rPr>
              <a:t>).</a:t>
            </a:r>
          </a:p>
          <a:p>
            <a:pPr marL="171468" indent="-171468" algn="just">
              <a:buFontTx/>
              <a:buChar char="-"/>
            </a:pPr>
            <a:r>
              <a:rPr lang="en-US" sz="1201" b="1" i="1" dirty="0">
                <a:latin typeface="Century Gothic" panose="020B0502020202020204" pitchFamily="34" charset="0"/>
              </a:rPr>
              <a:t>2014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16</a:t>
            </a:r>
            <a:r>
              <a:rPr lang="en-US" sz="1201" b="1" i="1" dirty="0">
                <a:latin typeface="Century Gothic" panose="020B0502020202020204" pitchFamily="34" charset="0"/>
              </a:rPr>
              <a:t> unit</a:t>
            </a:r>
          </a:p>
          <a:p>
            <a:pPr marL="171468" indent="-171468" algn="just">
              <a:buFontTx/>
              <a:buChar char="-"/>
            </a:pPr>
            <a:r>
              <a:rPr lang="en-US" sz="1201" b="1" i="1" dirty="0">
                <a:latin typeface="Century Gothic" panose="020B0502020202020204" pitchFamily="34" charset="0"/>
              </a:rPr>
              <a:t>2015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21 </a:t>
            </a:r>
            <a:r>
              <a:rPr lang="en-US" sz="1201" b="1" i="1" dirty="0">
                <a:latin typeface="Century Gothic" panose="020B0502020202020204" pitchFamily="34" charset="0"/>
              </a:rPr>
              <a:t>unit;</a:t>
            </a:r>
          </a:p>
          <a:p>
            <a:pPr marL="171468" indent="-171468" algn="just">
              <a:buFontTx/>
              <a:buChar char="-"/>
            </a:pPr>
            <a:r>
              <a:rPr lang="en-US" sz="1201" b="1" i="1" dirty="0">
                <a:latin typeface="Century Gothic" panose="020B0502020202020204" pitchFamily="34" charset="0"/>
              </a:rPr>
              <a:t>2016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15 </a:t>
            </a:r>
            <a:r>
              <a:rPr lang="en-US" sz="1201" b="1" i="1" dirty="0">
                <a:latin typeface="Century Gothic" panose="020B0502020202020204" pitchFamily="34" charset="0"/>
              </a:rPr>
              <a:t>unit;</a:t>
            </a:r>
          </a:p>
          <a:p>
            <a:pPr marL="171468" indent="-171468" algn="just">
              <a:buFontTx/>
              <a:buChar char="-"/>
            </a:pPr>
            <a:r>
              <a:rPr lang="en-US" sz="1201" b="1" i="1" dirty="0">
                <a:latin typeface="Century Gothic" panose="020B0502020202020204" pitchFamily="34" charset="0"/>
              </a:rPr>
              <a:t>2017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20</a:t>
            </a:r>
            <a:r>
              <a:rPr lang="en-US" sz="1201" b="1" i="1" dirty="0">
                <a:latin typeface="Century Gothic" panose="020B0502020202020204" pitchFamily="34" charset="0"/>
              </a:rPr>
              <a:t> unit.</a:t>
            </a:r>
          </a:p>
          <a:p>
            <a:pPr algn="just"/>
            <a:r>
              <a:rPr lang="en-US" sz="1201" b="1" i="1" dirty="0" err="1">
                <a:latin typeface="Century Gothic" panose="020B0502020202020204" pitchFamily="34" charset="0"/>
              </a:rPr>
              <a:t>Tahun</a:t>
            </a:r>
            <a:r>
              <a:rPr lang="en-US" sz="1201" b="1" i="1" dirty="0">
                <a:latin typeface="Century Gothic" panose="020B0502020202020204" pitchFamily="34" charset="0"/>
              </a:rPr>
              <a:t> 2018, </a:t>
            </a:r>
            <a:r>
              <a:rPr lang="en-US" sz="1200" b="1" i="1" dirty="0" err="1">
                <a:latin typeface="Century Gothic" panose="020B0502020202020204" pitchFamily="34" charset="0"/>
              </a:rPr>
              <a:t>sedang</a:t>
            </a:r>
            <a:r>
              <a:rPr lang="en-US" sz="1200" b="1" i="1" dirty="0">
                <a:latin typeface="Century Gothic" panose="020B0502020202020204" pitchFamily="34" charset="0"/>
              </a:rPr>
              <a:t> </a:t>
            </a:r>
            <a:r>
              <a:rPr lang="en-US" sz="1200" b="1" i="1" dirty="0" err="1">
                <a:latin typeface="Century Gothic" panose="020B0502020202020204" pitchFamily="34" charset="0"/>
              </a:rPr>
              <a:t>membangun</a:t>
            </a:r>
            <a:r>
              <a:rPr lang="en-US" sz="1200" b="1" i="1" dirty="0">
                <a:latin typeface="Century Gothic" panose="020B0502020202020204" pitchFamily="34" charset="0"/>
              </a:rPr>
              <a:t> </a:t>
            </a:r>
            <a:r>
              <a:rPr lang="en-US" sz="1200" b="1" i="1" dirty="0" err="1">
                <a:latin typeface="Century Gothic" panose="020B0502020202020204" pitchFamily="34" charset="0"/>
              </a:rPr>
              <a:t>Sarpras</a:t>
            </a:r>
            <a:r>
              <a:rPr lang="en-US" sz="1200" b="1" i="1" dirty="0">
                <a:latin typeface="Century Gothic" panose="020B0502020202020204" pitchFamily="34" charset="0"/>
              </a:rPr>
              <a:t> </a:t>
            </a:r>
            <a:r>
              <a:rPr lang="en-US" sz="1200" b="1" i="1" dirty="0" err="1">
                <a:latin typeface="Century Gothic" panose="020B0502020202020204" pitchFamily="34" charset="0"/>
              </a:rPr>
              <a:t>Penanggulangan</a:t>
            </a:r>
            <a:r>
              <a:rPr lang="en-US" sz="1200" b="1" i="1" dirty="0">
                <a:latin typeface="Century Gothic" panose="020B0502020202020204" pitchFamily="34" charset="0"/>
              </a:rPr>
              <a:t> </a:t>
            </a:r>
            <a:r>
              <a:rPr lang="en-US" sz="1200" b="1" i="1" dirty="0" err="1">
                <a:latin typeface="Century Gothic" panose="020B0502020202020204" pitchFamily="34" charset="0"/>
              </a:rPr>
              <a:t>Bencana</a:t>
            </a:r>
            <a:r>
              <a:rPr lang="en-US" sz="1200" b="1" i="1" dirty="0">
                <a:latin typeface="Century Gothic" panose="020B0502020202020204" pitchFamily="34" charset="0"/>
              </a:rPr>
              <a:t> Di Daerah Rawan </a:t>
            </a:r>
            <a:r>
              <a:rPr lang="en-US" sz="1200" b="1" i="1" dirty="0" err="1">
                <a:latin typeface="Century Gothic" panose="020B0502020202020204" pitchFamily="34" charset="0"/>
              </a:rPr>
              <a:t>Bencana</a:t>
            </a:r>
            <a:r>
              <a:rPr lang="en-US" sz="1200" b="1" i="1" dirty="0">
                <a:latin typeface="Century Gothic" panose="020B0502020202020204" pitchFamily="34" charset="0"/>
              </a:rPr>
              <a:t> </a:t>
            </a:r>
            <a:r>
              <a:rPr lang="en-US" sz="1200" b="1" i="1" dirty="0" err="1">
                <a:latin typeface="Century Gothic" panose="020B0502020202020204" pitchFamily="34" charset="0"/>
              </a:rPr>
              <a:t>sebanyak</a:t>
            </a:r>
            <a:r>
              <a:rPr lang="en-US" sz="1200" b="1" i="1" dirty="0">
                <a:latin typeface="Century Gothic" panose="020B0502020202020204" pitchFamily="34" charset="0"/>
              </a:rPr>
              <a:t> </a:t>
            </a:r>
            <a:r>
              <a:rPr lang="en-US" sz="1600" b="1" i="1" dirty="0">
                <a:solidFill>
                  <a:srgbClr val="C00000"/>
                </a:solidFill>
                <a:latin typeface="Century Gothic" panose="020B0502020202020204" pitchFamily="34" charset="0"/>
              </a:rPr>
              <a:t>6</a:t>
            </a:r>
            <a:r>
              <a:rPr lang="en-US" sz="1200" b="1" i="1" dirty="0">
                <a:latin typeface="Century Gothic" panose="020B0502020202020204" pitchFamily="34" charset="0"/>
              </a:rPr>
              <a:t> unit</a:t>
            </a:r>
            <a:r>
              <a:rPr lang="en-US" sz="1201" b="1" i="1" dirty="0">
                <a:latin typeface="Century Gothic" panose="020B0502020202020204" pitchFamily="34" charset="0"/>
              </a:rPr>
              <a:t> </a:t>
            </a:r>
          </a:p>
        </p:txBody>
      </p:sp>
      <p:sp>
        <p:nvSpPr>
          <p:cNvPr id="23" name="TextBox 22">
            <a:extLst>
              <a:ext uri="{FF2B5EF4-FFF2-40B4-BE49-F238E27FC236}">
                <a16:creationId xmlns:a16="http://schemas.microsoft.com/office/drawing/2014/main" id="{92CF24E5-E050-4266-9454-0804EE86ED4F}"/>
              </a:ext>
            </a:extLst>
          </p:cNvPr>
          <p:cNvSpPr txBox="1"/>
          <p:nvPr/>
        </p:nvSpPr>
        <p:spPr>
          <a:xfrm>
            <a:off x="4624940" y="2054171"/>
            <a:ext cx="1362527" cy="1064317"/>
          </a:xfrm>
          <a:prstGeom prst="rect">
            <a:avLst/>
          </a:prstGeom>
          <a:solidFill>
            <a:schemeClr val="bg1"/>
          </a:solidFill>
        </p:spPr>
        <p:txBody>
          <a:bodyPr wrap="square" tIns="0" rtlCol="0">
            <a:spAutoFit/>
          </a:bodyPr>
          <a:lstStyle/>
          <a:p>
            <a:pPr algn="ctr"/>
            <a:r>
              <a:rPr lang="en-US" sz="1300" b="1" dirty="0" err="1">
                <a:solidFill>
                  <a:schemeClr val="accent4"/>
                </a:solidFill>
              </a:rPr>
              <a:t>Sarpras</a:t>
            </a:r>
            <a:r>
              <a:rPr lang="en-US" sz="1300" b="1" dirty="0">
                <a:solidFill>
                  <a:schemeClr val="accent4"/>
                </a:solidFill>
              </a:rPr>
              <a:t> </a:t>
            </a:r>
            <a:r>
              <a:rPr lang="en-US" sz="1300" b="1" dirty="0" err="1">
                <a:solidFill>
                  <a:schemeClr val="accent4"/>
                </a:solidFill>
              </a:rPr>
              <a:t>Penanggulangan</a:t>
            </a:r>
            <a:r>
              <a:rPr lang="en-US" sz="1300" b="1" dirty="0">
                <a:solidFill>
                  <a:schemeClr val="accent4"/>
                </a:solidFill>
              </a:rPr>
              <a:t> </a:t>
            </a:r>
            <a:r>
              <a:rPr lang="en-US" sz="1300" b="1" dirty="0" err="1">
                <a:solidFill>
                  <a:schemeClr val="accent4"/>
                </a:solidFill>
              </a:rPr>
              <a:t>Bencana</a:t>
            </a:r>
            <a:r>
              <a:rPr lang="en-US" sz="1300" b="1" dirty="0">
                <a:solidFill>
                  <a:schemeClr val="accent4"/>
                </a:solidFill>
              </a:rPr>
              <a:t> </a:t>
            </a:r>
          </a:p>
          <a:p>
            <a:pPr algn="ctr"/>
            <a:r>
              <a:rPr lang="en-US" sz="1300" b="1" dirty="0">
                <a:solidFill>
                  <a:schemeClr val="accent4"/>
                </a:solidFill>
              </a:rPr>
              <a:t>Di Daerah Rawan </a:t>
            </a:r>
            <a:r>
              <a:rPr lang="en-US" sz="1300" b="1" dirty="0" err="1">
                <a:solidFill>
                  <a:schemeClr val="accent4"/>
                </a:solidFill>
              </a:rPr>
              <a:t>Bencana</a:t>
            </a:r>
            <a:endParaRPr lang="id-ID" sz="1300" b="1" dirty="0">
              <a:solidFill>
                <a:schemeClr val="accent4"/>
              </a:solidFill>
            </a:endParaRPr>
          </a:p>
        </p:txBody>
      </p:sp>
      <p:graphicFrame>
        <p:nvGraphicFramePr>
          <p:cNvPr id="30" name="Chart 29">
            <a:extLst>
              <a:ext uri="{FF2B5EF4-FFF2-40B4-BE49-F238E27FC236}">
                <a16:creationId xmlns:a16="http://schemas.microsoft.com/office/drawing/2014/main" id="{7E252B5C-EA70-4A88-8032-7E13EA6B4EF0}"/>
              </a:ext>
            </a:extLst>
          </p:cNvPr>
          <p:cNvGraphicFramePr>
            <a:graphicFrameLocks/>
          </p:cNvGraphicFramePr>
          <p:nvPr>
            <p:extLst/>
          </p:nvPr>
        </p:nvGraphicFramePr>
        <p:xfrm>
          <a:off x="4777694" y="3022332"/>
          <a:ext cx="7157631" cy="2571459"/>
        </p:xfrm>
        <a:graphic>
          <a:graphicData uri="http://schemas.openxmlformats.org/drawingml/2006/chart">
            <c:chart xmlns:c="http://schemas.openxmlformats.org/drawingml/2006/chart" xmlns:r="http://schemas.openxmlformats.org/officeDocument/2006/relationships" r:id="rId7"/>
          </a:graphicData>
        </a:graphic>
      </p:graphicFrame>
      <p:sp>
        <p:nvSpPr>
          <p:cNvPr id="34" name="Rectangle 33">
            <a:extLst>
              <a:ext uri="{FF2B5EF4-FFF2-40B4-BE49-F238E27FC236}">
                <a16:creationId xmlns:a16="http://schemas.microsoft.com/office/drawing/2014/main" id="{F778ABEA-502F-44FA-B6BE-11ACD007578C}"/>
              </a:ext>
            </a:extLst>
          </p:cNvPr>
          <p:cNvSpPr/>
          <p:nvPr/>
        </p:nvSpPr>
        <p:spPr>
          <a:xfrm>
            <a:off x="4639374" y="5678905"/>
            <a:ext cx="7199699" cy="1111719"/>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en-US" sz="1600" b="1" i="1" dirty="0">
                <a:solidFill>
                  <a:srgbClr val="C00000"/>
                </a:solidFill>
                <a:latin typeface="Century Gothic" panose="020B0502020202020204" pitchFamily="34" charset="0"/>
              </a:rPr>
              <a:t>TINDAK LANJUT 2019:</a:t>
            </a:r>
          </a:p>
          <a:p>
            <a:pPr marL="228600" lvl="0" indent="-228600">
              <a:buFont typeface="+mj-lt"/>
              <a:buAutoNum type="arabicPeriod"/>
            </a:pPr>
            <a:r>
              <a:rPr lang="en-US" sz="1100" b="1" i="1" dirty="0" err="1">
                <a:solidFill>
                  <a:schemeClr val="tx1"/>
                </a:solidFill>
                <a:latin typeface="Century Gothic" panose="020B0502020202020204" pitchFamily="34" charset="0"/>
              </a:rPr>
              <a:t>Melakukan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Koordinasi</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dengan</a:t>
            </a:r>
            <a:r>
              <a:rPr lang="en-US" sz="1100" b="1" i="1" dirty="0">
                <a:solidFill>
                  <a:schemeClr val="tx1"/>
                </a:solidFill>
                <a:latin typeface="Century Gothic" panose="020B0502020202020204" pitchFamily="34" charset="0"/>
              </a:rPr>
              <a:t> Badan Nasional </a:t>
            </a:r>
            <a:r>
              <a:rPr lang="en-US" sz="1100" b="1" i="1" dirty="0" err="1">
                <a:solidFill>
                  <a:schemeClr val="tx1"/>
                </a:solidFill>
                <a:latin typeface="Century Gothic" panose="020B0502020202020204" pitchFamily="34" charset="0"/>
              </a:rPr>
              <a:t>Penanggulangan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Bencana</a:t>
            </a:r>
            <a:r>
              <a:rPr lang="en-US" sz="1100" b="1" i="1" dirty="0">
                <a:solidFill>
                  <a:schemeClr val="tx1"/>
                </a:solidFill>
                <a:latin typeface="Century Gothic" panose="020B0502020202020204" pitchFamily="34" charset="0"/>
              </a:rPr>
              <a:t> (BNPB) </a:t>
            </a:r>
            <a:r>
              <a:rPr lang="en-US" sz="1100" b="1" i="1" dirty="0" err="1">
                <a:solidFill>
                  <a:schemeClr val="tx1"/>
                </a:solidFill>
                <a:latin typeface="Century Gothic" panose="020B0502020202020204" pitchFamily="34" charset="0"/>
              </a:rPr>
              <a:t>dalam</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menyusun</a:t>
            </a:r>
            <a:r>
              <a:rPr lang="en-US" sz="1100" b="1" i="1" dirty="0">
                <a:solidFill>
                  <a:schemeClr val="tx1"/>
                </a:solidFill>
                <a:latin typeface="Century Gothic" panose="020B0502020202020204" pitchFamily="34" charset="0"/>
              </a:rPr>
              <a:t> dan </a:t>
            </a:r>
            <a:r>
              <a:rPr lang="en-US" sz="1100" b="1" i="1" dirty="0" err="1">
                <a:solidFill>
                  <a:schemeClr val="tx1"/>
                </a:solidFill>
                <a:latin typeface="Century Gothic" panose="020B0502020202020204" pitchFamily="34" charset="0"/>
              </a:rPr>
              <a:t>menetapkan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Renaksi</a:t>
            </a:r>
            <a:r>
              <a:rPr lang="en-US" sz="1100" b="1" i="1" dirty="0">
                <a:solidFill>
                  <a:schemeClr val="tx1"/>
                </a:solidFill>
                <a:latin typeface="Century Gothic" panose="020B0502020202020204" pitchFamily="34" charset="0"/>
              </a:rPr>
              <a:t> BNPB </a:t>
            </a:r>
            <a:r>
              <a:rPr lang="en-US" sz="1100" b="1" i="1" dirty="0" err="1">
                <a:solidFill>
                  <a:schemeClr val="tx1"/>
                </a:solidFill>
                <a:latin typeface="Century Gothic" panose="020B0502020202020204" pitchFamily="34" charset="0"/>
              </a:rPr>
              <a:t>terkait</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penyediaan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sarpras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penanggulangan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bencana</a:t>
            </a:r>
            <a:r>
              <a:rPr lang="en-US" sz="1100" b="1" i="1" dirty="0">
                <a:solidFill>
                  <a:schemeClr val="tx1"/>
                </a:solidFill>
                <a:latin typeface="Century Gothic" panose="020B0502020202020204" pitchFamily="34" charset="0"/>
              </a:rPr>
              <a:t>.</a:t>
            </a:r>
          </a:p>
          <a:p>
            <a:pPr marL="228600" indent="-228600">
              <a:buFont typeface="+mj-lt"/>
              <a:buAutoNum type="arabicPeriod"/>
            </a:pPr>
            <a:r>
              <a:rPr lang="en-US" sz="1100" b="1" i="1" dirty="0" err="1">
                <a:solidFill>
                  <a:schemeClr val="tx1"/>
                </a:solidFill>
                <a:latin typeface="Century Gothic" panose="020B0502020202020204" pitchFamily="34" charset="0"/>
              </a:rPr>
              <a:t>Bimbingan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teknis</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manajamen</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gudang</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logistik</a:t>
            </a:r>
            <a:r>
              <a:rPr lang="en-US" sz="1100" b="1" i="1" dirty="0">
                <a:solidFill>
                  <a:schemeClr val="tx1"/>
                </a:solidFill>
                <a:latin typeface="Century Gothic" panose="020B0502020202020204" pitchFamily="34" charset="0"/>
              </a:rPr>
              <a:t> di </a:t>
            </a:r>
            <a:r>
              <a:rPr lang="en-US" sz="1100" b="1" i="1" dirty="0" err="1">
                <a:solidFill>
                  <a:schemeClr val="tx1"/>
                </a:solidFill>
                <a:latin typeface="Century Gothic" panose="020B0502020202020204" pitchFamily="34" charset="0"/>
              </a:rPr>
              <a:t>daerah</a:t>
            </a:r>
            <a:r>
              <a:rPr lang="en-US" sz="1100" b="1" i="1" dirty="0">
                <a:solidFill>
                  <a:schemeClr val="tx1"/>
                </a:solidFill>
                <a:latin typeface="Century Gothic" panose="020B0502020202020204" pitchFamily="34" charset="0"/>
              </a:rPr>
              <a:t> Rawan </a:t>
            </a:r>
            <a:r>
              <a:rPr lang="en-US" sz="1100" b="1" i="1" dirty="0" err="1">
                <a:solidFill>
                  <a:schemeClr val="tx1"/>
                </a:solidFill>
                <a:latin typeface="Century Gothic" panose="020B0502020202020204" pitchFamily="34" charset="0"/>
              </a:rPr>
              <a:t>Bencana</a:t>
            </a:r>
            <a:r>
              <a:rPr lang="en-US" sz="1100" b="1" i="1" dirty="0">
                <a:solidFill>
                  <a:schemeClr val="tx1"/>
                </a:solidFill>
                <a:latin typeface="Century Gothic" panose="020B0502020202020204" pitchFamily="34" charset="0"/>
              </a:rPr>
              <a:t> </a:t>
            </a:r>
            <a:r>
              <a:rPr lang="en-US" sz="1100" b="1" i="1" dirty="0" err="1">
                <a:solidFill>
                  <a:schemeClr val="tx1"/>
                </a:solidFill>
                <a:latin typeface="Century Gothic" panose="020B0502020202020204" pitchFamily="34" charset="0"/>
              </a:rPr>
              <a:t>sebanyak</a:t>
            </a:r>
            <a:r>
              <a:rPr lang="en-US" sz="1100" b="1" i="1" dirty="0">
                <a:solidFill>
                  <a:schemeClr val="tx1"/>
                </a:solidFill>
                <a:latin typeface="Century Gothic" panose="020B0502020202020204" pitchFamily="34" charset="0"/>
              </a:rPr>
              <a:t> 200 orang</a:t>
            </a:r>
          </a:p>
        </p:txBody>
      </p:sp>
    </p:spTree>
    <p:extLst>
      <p:ext uri="{BB962C8B-B14F-4D97-AF65-F5344CB8AC3E}">
        <p14:creationId xmlns:p14="http://schemas.microsoft.com/office/powerpoint/2010/main" val="320099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70189"/>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51335"/>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2"/>
            <a:ext cx="1970202" cy="34829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476794"/>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a:cxnSpLocks/>
          </p:cNvCxnSpPr>
          <p:nvPr/>
        </p:nvCxnSpPr>
        <p:spPr>
          <a:xfrm>
            <a:off x="4233723" y="500514"/>
            <a:ext cx="0" cy="6357486"/>
          </a:xfrm>
          <a:prstGeom prst="line">
            <a:avLst/>
          </a:prstGeom>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A1F35AA9-AC66-470D-A227-6E1A9F2B9A2F}"/>
              </a:ext>
            </a:extLst>
          </p:cNvPr>
          <p:cNvSpPr/>
          <p:nvPr/>
        </p:nvSpPr>
        <p:spPr>
          <a:xfrm>
            <a:off x="48125" y="933650"/>
            <a:ext cx="4138862" cy="1193533"/>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Arial" panose="020B0604020202020204" pitchFamily="34" charset="0"/>
              <a:buChar char="•"/>
            </a:pPr>
            <a:r>
              <a:rPr lang="id-ID" sz="1200" dirty="0">
                <a:solidFill>
                  <a:schemeClr val="tx1"/>
                </a:solidFill>
                <a:latin typeface="Century Gothic" panose="020B0502020202020204" pitchFamily="34" charset="0"/>
              </a:rPr>
              <a:t>PP </a:t>
            </a:r>
            <a:r>
              <a:rPr lang="en-GB" sz="1200" dirty="0">
                <a:solidFill>
                  <a:schemeClr val="tx1"/>
                </a:solidFill>
                <a:latin typeface="Century Gothic" panose="020B0502020202020204" pitchFamily="34" charset="0"/>
              </a:rPr>
              <a:t>No. </a:t>
            </a:r>
            <a:r>
              <a:rPr lang="id-ID" sz="1200" dirty="0">
                <a:solidFill>
                  <a:schemeClr val="tx1"/>
                </a:solidFill>
                <a:latin typeface="Century Gothic" panose="020B0502020202020204" pitchFamily="34" charset="0"/>
              </a:rPr>
              <a:t>2 </a:t>
            </a:r>
            <a:r>
              <a:rPr lang="en-GB" sz="1200" dirty="0" err="1">
                <a:solidFill>
                  <a:schemeClr val="tx1"/>
                </a:solidFill>
                <a:latin typeface="Century Gothic" panose="020B0502020202020204" pitchFamily="34" charset="0"/>
              </a:rPr>
              <a:t>Thn</a:t>
            </a:r>
            <a:r>
              <a:rPr lang="en-GB" sz="1200" dirty="0">
                <a:solidFill>
                  <a:schemeClr val="tx1"/>
                </a:solidFill>
                <a:latin typeface="Century Gothic" panose="020B0502020202020204" pitchFamily="34" charset="0"/>
              </a:rPr>
              <a:t> 20</a:t>
            </a:r>
            <a:r>
              <a:rPr lang="id-ID" sz="1200" dirty="0">
                <a:solidFill>
                  <a:schemeClr val="tx1"/>
                </a:solidFill>
                <a:latin typeface="Century Gothic" panose="020B0502020202020204" pitchFamily="34" charset="0"/>
              </a:rPr>
              <a:t>1</a:t>
            </a:r>
            <a:r>
              <a:rPr lang="en-US" sz="1200" dirty="0">
                <a:solidFill>
                  <a:schemeClr val="tx1"/>
                </a:solidFill>
                <a:latin typeface="Century Gothic" panose="020B0502020202020204" pitchFamily="34" charset="0"/>
              </a:rPr>
              <a:t>8</a:t>
            </a:r>
            <a:r>
              <a:rPr lang="id-ID" sz="1200" dirty="0">
                <a:solidFill>
                  <a:schemeClr val="tx1"/>
                </a:solidFill>
                <a:latin typeface="Century Gothic" panose="020B0502020202020204" pitchFamily="34" charset="0"/>
              </a:rPr>
              <a:t> </a:t>
            </a:r>
            <a:r>
              <a:rPr lang="en-GB" sz="1200" dirty="0" err="1">
                <a:solidFill>
                  <a:schemeClr val="tx1"/>
                </a:solidFill>
                <a:latin typeface="Century Gothic" panose="020B0502020202020204" pitchFamily="34" charset="0"/>
              </a:rPr>
              <a:t>ttg</a:t>
            </a:r>
            <a:r>
              <a:rPr lang="en-GB" sz="1200" dirty="0">
                <a:solidFill>
                  <a:schemeClr val="tx1"/>
                </a:solidFill>
                <a:latin typeface="Century Gothic" panose="020B0502020202020204" pitchFamily="34" charset="0"/>
              </a:rPr>
              <a:t> </a:t>
            </a:r>
            <a:r>
              <a:rPr lang="id-ID" sz="1200" dirty="0">
                <a:solidFill>
                  <a:schemeClr val="tx1"/>
                </a:solidFill>
                <a:latin typeface="Century Gothic" panose="020B0502020202020204" pitchFamily="34" charset="0"/>
              </a:rPr>
              <a:t>Standar Pelayanan Minimal</a:t>
            </a:r>
            <a:endParaRPr lang="en-US" sz="1200" dirty="0">
              <a:solidFill>
                <a:schemeClr val="tx1"/>
              </a:solidFill>
              <a:latin typeface="Century Gothic" panose="020B0502020202020204" pitchFamily="34" charset="0"/>
            </a:endParaRPr>
          </a:p>
          <a:p>
            <a:pPr marL="169881" indent="-169881">
              <a:buFont typeface="Arial" panose="020B0604020202020204" pitchFamily="34" charset="0"/>
              <a:buChar char="•"/>
            </a:pPr>
            <a:r>
              <a:rPr lang="id-ID" sz="1200" dirty="0">
                <a:solidFill>
                  <a:schemeClr val="tx1"/>
                </a:solidFill>
                <a:latin typeface="Century Gothic" panose="020B0502020202020204" pitchFamily="34" charset="0"/>
              </a:rPr>
              <a:t>PP </a:t>
            </a:r>
            <a:r>
              <a:rPr lang="en-GB" sz="1200" dirty="0">
                <a:solidFill>
                  <a:schemeClr val="tx1"/>
                </a:solidFill>
                <a:latin typeface="Century Gothic" panose="020B0502020202020204" pitchFamily="34" charset="0"/>
              </a:rPr>
              <a:t>No. </a:t>
            </a:r>
            <a:r>
              <a:rPr lang="id-ID" sz="1200" dirty="0">
                <a:solidFill>
                  <a:schemeClr val="tx1"/>
                </a:solidFill>
                <a:latin typeface="Century Gothic" panose="020B0502020202020204" pitchFamily="34" charset="0"/>
              </a:rPr>
              <a:t>16 </a:t>
            </a:r>
            <a:r>
              <a:rPr lang="en-GB" sz="1200" dirty="0" err="1">
                <a:solidFill>
                  <a:schemeClr val="tx1"/>
                </a:solidFill>
                <a:latin typeface="Century Gothic" panose="020B0502020202020204" pitchFamily="34" charset="0"/>
              </a:rPr>
              <a:t>Thn</a:t>
            </a:r>
            <a:r>
              <a:rPr lang="en-GB" sz="1200" dirty="0">
                <a:solidFill>
                  <a:schemeClr val="tx1"/>
                </a:solidFill>
                <a:latin typeface="Century Gothic" panose="020B0502020202020204" pitchFamily="34" charset="0"/>
              </a:rPr>
              <a:t> 200</a:t>
            </a:r>
            <a:r>
              <a:rPr lang="id-ID" sz="1200" dirty="0">
                <a:solidFill>
                  <a:schemeClr val="tx1"/>
                </a:solidFill>
                <a:latin typeface="Century Gothic" panose="020B0502020202020204" pitchFamily="34" charset="0"/>
              </a:rPr>
              <a:t>8 </a:t>
            </a:r>
            <a:r>
              <a:rPr lang="en-GB" sz="1200" dirty="0" err="1">
                <a:solidFill>
                  <a:schemeClr val="tx1"/>
                </a:solidFill>
                <a:latin typeface="Century Gothic" panose="020B0502020202020204" pitchFamily="34" charset="0"/>
              </a:rPr>
              <a:t>ttg</a:t>
            </a:r>
            <a:r>
              <a:rPr lang="en-GB" sz="1200" dirty="0">
                <a:solidFill>
                  <a:schemeClr val="tx1"/>
                </a:solidFill>
                <a:latin typeface="Century Gothic" panose="020B0502020202020204" pitchFamily="34" charset="0"/>
              </a:rPr>
              <a:t> </a:t>
            </a:r>
            <a:r>
              <a:rPr lang="id-ID" sz="1200" dirty="0">
                <a:solidFill>
                  <a:schemeClr val="tx1"/>
                </a:solidFill>
                <a:latin typeface="Century Gothic" panose="020B0502020202020204" pitchFamily="34" charset="0"/>
              </a:rPr>
              <a:t>Satuan Polisi Pamong Praja</a:t>
            </a:r>
            <a:endParaRPr lang="en-US" sz="1200" dirty="0">
              <a:solidFill>
                <a:schemeClr val="tx1"/>
              </a:solidFill>
              <a:latin typeface="Century Gothic" panose="020B0502020202020204" pitchFamily="34" charset="0"/>
            </a:endParaRPr>
          </a:p>
          <a:p>
            <a:pPr marL="169881" indent="-169881">
              <a:buFont typeface="Arial" panose="020B0604020202020204" pitchFamily="34" charset="0"/>
              <a:buChar char="•"/>
            </a:pPr>
            <a:r>
              <a:rPr lang="en-GB" sz="1200" dirty="0">
                <a:solidFill>
                  <a:schemeClr val="tx1"/>
                </a:solidFill>
                <a:latin typeface="Century Gothic" panose="020B0502020202020204" pitchFamily="34" charset="0"/>
              </a:rPr>
              <a:t>PP No. 21 </a:t>
            </a:r>
            <a:r>
              <a:rPr lang="en-GB" sz="1200" dirty="0" err="1">
                <a:solidFill>
                  <a:schemeClr val="tx1"/>
                </a:solidFill>
                <a:latin typeface="Century Gothic" panose="020B0502020202020204" pitchFamily="34" charset="0"/>
              </a:rPr>
              <a:t>Thn</a:t>
            </a:r>
            <a:r>
              <a:rPr lang="en-GB" sz="1200" dirty="0">
                <a:solidFill>
                  <a:schemeClr val="tx1"/>
                </a:solidFill>
                <a:latin typeface="Century Gothic" panose="020B0502020202020204" pitchFamily="34" charset="0"/>
              </a:rPr>
              <a:t> 2008 </a:t>
            </a:r>
            <a:r>
              <a:rPr lang="en-GB" sz="1200" dirty="0" err="1">
                <a:solidFill>
                  <a:schemeClr val="tx1"/>
                </a:solidFill>
                <a:latin typeface="Century Gothic" panose="020B0502020202020204" pitchFamily="34" charset="0"/>
              </a:rPr>
              <a:t>ttg</a:t>
            </a:r>
            <a:r>
              <a:rPr lang="en-GB" sz="1200" dirty="0">
                <a:solidFill>
                  <a:schemeClr val="tx1"/>
                </a:solidFill>
                <a:latin typeface="Century Gothic" panose="020B0502020202020204" pitchFamily="34" charset="0"/>
              </a:rPr>
              <a:t> </a:t>
            </a:r>
            <a:r>
              <a:rPr lang="en-GB" sz="1200" dirty="0" err="1">
                <a:solidFill>
                  <a:schemeClr val="tx1"/>
                </a:solidFill>
                <a:latin typeface="Century Gothic" panose="020B0502020202020204" pitchFamily="34" charset="0"/>
              </a:rPr>
              <a:t>Penyelenggaraan</a:t>
            </a:r>
            <a:r>
              <a:rPr lang="en-GB" sz="1200" dirty="0">
                <a:solidFill>
                  <a:schemeClr val="tx1"/>
                </a:solidFill>
                <a:latin typeface="Century Gothic" panose="020B0502020202020204" pitchFamily="34" charset="0"/>
              </a:rPr>
              <a:t> </a:t>
            </a:r>
            <a:r>
              <a:rPr lang="en-GB" sz="1200" dirty="0" err="1">
                <a:solidFill>
                  <a:schemeClr val="tx1"/>
                </a:solidFill>
                <a:latin typeface="Century Gothic" panose="020B0502020202020204" pitchFamily="34" charset="0"/>
              </a:rPr>
              <a:t>Penanggulangan</a:t>
            </a:r>
            <a:r>
              <a:rPr lang="en-GB" sz="1200" dirty="0">
                <a:solidFill>
                  <a:schemeClr val="tx1"/>
                </a:solidFill>
                <a:latin typeface="Century Gothic" panose="020B0502020202020204" pitchFamily="34" charset="0"/>
              </a:rPr>
              <a:t> </a:t>
            </a:r>
            <a:r>
              <a:rPr lang="en-GB" sz="1200" dirty="0" err="1">
                <a:solidFill>
                  <a:schemeClr val="tx1"/>
                </a:solidFill>
                <a:latin typeface="Century Gothic" panose="020B0502020202020204" pitchFamily="34" charset="0"/>
              </a:rPr>
              <a:t>Bencana</a:t>
            </a:r>
            <a:r>
              <a:rPr lang="en-GB" sz="1200" dirty="0">
                <a:solidFill>
                  <a:schemeClr val="tx1"/>
                </a:solidFill>
                <a:latin typeface="Century Gothic" panose="020B0502020202020204" pitchFamily="34" charset="0"/>
              </a:rPr>
              <a:t>.</a:t>
            </a:r>
            <a:endParaRPr lang="en-US" sz="1200" dirty="0">
              <a:solidFill>
                <a:schemeClr val="tx1"/>
              </a:solidFill>
              <a:latin typeface="Century Gothic" panose="020B0502020202020204" pitchFamily="34" charset="0"/>
            </a:endParaRPr>
          </a:p>
          <a:p>
            <a:pPr marL="169881" indent="-169881">
              <a:buFont typeface="Arial" panose="020B0604020202020204" pitchFamily="34" charset="0"/>
              <a:buChar char="•"/>
            </a:pPr>
            <a:r>
              <a:rPr lang="en-GB" sz="1200" dirty="0">
                <a:solidFill>
                  <a:schemeClr val="tx1"/>
                </a:solidFill>
                <a:latin typeface="Century Gothic" panose="020B0502020202020204" pitchFamily="34" charset="0"/>
              </a:rPr>
              <a:t>P</a:t>
            </a:r>
            <a:r>
              <a:rPr lang="id-ID" sz="1200" dirty="0">
                <a:solidFill>
                  <a:schemeClr val="tx1"/>
                </a:solidFill>
                <a:latin typeface="Century Gothic" panose="020B0502020202020204" pitchFamily="34" charset="0"/>
              </a:rPr>
              <a:t>ermendagri No. 101 T</a:t>
            </a:r>
            <a:r>
              <a:rPr lang="en-US" sz="1200" dirty="0" err="1">
                <a:solidFill>
                  <a:schemeClr val="tx1"/>
                </a:solidFill>
                <a:latin typeface="Century Gothic" panose="020B0502020202020204" pitchFamily="34" charset="0"/>
              </a:rPr>
              <a:t>hn</a:t>
            </a:r>
            <a:r>
              <a:rPr lang="id-ID" sz="1200" dirty="0">
                <a:solidFill>
                  <a:schemeClr val="tx1"/>
                </a:solidFill>
                <a:latin typeface="Century Gothic" panose="020B0502020202020204" pitchFamily="34" charset="0"/>
              </a:rPr>
              <a:t> 2018 t</a:t>
            </a:r>
            <a:r>
              <a:rPr lang="en-US" sz="1200" dirty="0" err="1">
                <a:solidFill>
                  <a:schemeClr val="tx1"/>
                </a:solidFill>
                <a:latin typeface="Century Gothic" panose="020B0502020202020204" pitchFamily="34" charset="0"/>
              </a:rPr>
              <a:t>tg</a:t>
            </a:r>
            <a:r>
              <a:rPr lang="id-ID" sz="1200" dirty="0">
                <a:solidFill>
                  <a:schemeClr val="tx1"/>
                </a:solidFill>
                <a:latin typeface="Century Gothic" panose="020B0502020202020204" pitchFamily="34" charset="0"/>
              </a:rPr>
              <a:t> Standar Teknis Pelayanan Dasar pada SPM sub urusan bencana</a:t>
            </a:r>
            <a:endParaRPr lang="en-US" sz="1200" dirty="0">
              <a:solidFill>
                <a:schemeClr val="tx1"/>
              </a:solidFill>
              <a:latin typeface="Century Gothic" panose="020B0502020202020204" pitchFamily="34" charset="0"/>
            </a:endParaRPr>
          </a:p>
        </p:txBody>
      </p:sp>
      <p:sp>
        <p:nvSpPr>
          <p:cNvPr id="17" name="TextBox 16">
            <a:extLst>
              <a:ext uri="{FF2B5EF4-FFF2-40B4-BE49-F238E27FC236}">
                <a16:creationId xmlns:a16="http://schemas.microsoft.com/office/drawing/2014/main" id="{78842E8D-E529-4608-B36F-8A23703F62F7}"/>
              </a:ext>
            </a:extLst>
          </p:cNvPr>
          <p:cNvSpPr txBox="1"/>
          <p:nvPr/>
        </p:nvSpPr>
        <p:spPr>
          <a:xfrm>
            <a:off x="96252" y="540796"/>
            <a:ext cx="1357162" cy="307777"/>
          </a:xfrm>
          <a:prstGeom prst="rect">
            <a:avLst/>
          </a:prstGeom>
          <a:noFill/>
          <a:ln w="19050">
            <a:solidFill>
              <a:schemeClr val="tx1"/>
            </a:solidFill>
            <a:prstDash val="sysDash"/>
          </a:ln>
        </p:spPr>
        <p:txBody>
          <a:bodyPr wrap="square" rtlCol="0">
            <a:spAutoFit/>
          </a:bodyPr>
          <a:lstStyle/>
          <a:p>
            <a:r>
              <a:rPr lang="en-US" sz="1400" b="1" dirty="0" err="1">
                <a:solidFill>
                  <a:schemeClr val="accent1"/>
                </a:solidFill>
                <a:latin typeface="Century Gothic" panose="020B0502020202020204" pitchFamily="34" charset="0"/>
              </a:rPr>
              <a:t>Dasar</a:t>
            </a:r>
            <a:r>
              <a:rPr lang="en-US" sz="1400" b="1" dirty="0">
                <a:solidFill>
                  <a:schemeClr val="accent1"/>
                </a:solidFill>
                <a:latin typeface="Century Gothic" panose="020B0502020202020204" pitchFamily="34" charset="0"/>
              </a:rPr>
              <a:t> </a:t>
            </a:r>
            <a:r>
              <a:rPr lang="en-US" sz="1400" b="1" dirty="0" err="1">
                <a:solidFill>
                  <a:schemeClr val="accent1"/>
                </a:solidFill>
                <a:latin typeface="Century Gothic" panose="020B0502020202020204" pitchFamily="34" charset="0"/>
              </a:rPr>
              <a:t>Hukum</a:t>
            </a:r>
            <a:endParaRPr lang="en-US" sz="1400" b="1" dirty="0">
              <a:solidFill>
                <a:schemeClr val="accent1"/>
              </a:solidFill>
              <a:latin typeface="Century Gothic" panose="020B0502020202020204" pitchFamily="34" charset="0"/>
            </a:endParaRPr>
          </a:p>
        </p:txBody>
      </p:sp>
      <p:sp>
        <p:nvSpPr>
          <p:cNvPr id="43" name="TextBox 42">
            <a:extLst>
              <a:ext uri="{FF2B5EF4-FFF2-40B4-BE49-F238E27FC236}">
                <a16:creationId xmlns:a16="http://schemas.microsoft.com/office/drawing/2014/main" id="{8CEB82F1-D9C9-4914-8C75-2DF29767F4A4}"/>
              </a:ext>
            </a:extLst>
          </p:cNvPr>
          <p:cNvSpPr txBox="1"/>
          <p:nvPr/>
        </p:nvSpPr>
        <p:spPr>
          <a:xfrm>
            <a:off x="2454443" y="0"/>
            <a:ext cx="7196618" cy="461665"/>
          </a:xfrm>
          <a:prstGeom prst="rect">
            <a:avLst/>
          </a:prstGeom>
          <a:noFill/>
        </p:spPr>
        <p:txBody>
          <a:bodyPr wrap="square" rtlCol="0">
            <a:spAutoFit/>
          </a:bodyPr>
          <a:lstStyle/>
          <a:p>
            <a:pPr algn="ctr"/>
            <a:r>
              <a:rPr lang="id-ID" altLang="en-US" sz="2400" b="1" dirty="0">
                <a:latin typeface="Century Gothic" panose="020B0502020202020204" pitchFamily="34" charset="0"/>
                <a:ea typeface="Arial Unicode MS" panose="020B0604020202020204" pitchFamily="34" charset="-128"/>
              </a:rPr>
              <a:t>SPM TRANTIBUMLINMAS</a:t>
            </a:r>
            <a:endParaRPr lang="en-US" altLang="en-US" sz="2400" b="1" dirty="0">
              <a:latin typeface="Century Gothic" panose="020B0502020202020204" pitchFamily="34" charset="0"/>
              <a:ea typeface="Arial Unicode MS" panose="020B0604020202020204" pitchFamily="34" charset="-128"/>
            </a:endParaRPr>
          </a:p>
        </p:txBody>
      </p:sp>
      <p:sp>
        <p:nvSpPr>
          <p:cNvPr id="28" name="TextBox 27">
            <a:extLst>
              <a:ext uri="{FF2B5EF4-FFF2-40B4-BE49-F238E27FC236}">
                <a16:creationId xmlns:a16="http://schemas.microsoft.com/office/drawing/2014/main" id="{E7EEDEB6-B5CD-4EB3-831F-63C119633E29}"/>
              </a:ext>
            </a:extLst>
          </p:cNvPr>
          <p:cNvSpPr txBox="1"/>
          <p:nvPr/>
        </p:nvSpPr>
        <p:spPr>
          <a:xfrm>
            <a:off x="96254" y="2165863"/>
            <a:ext cx="1058779" cy="307777"/>
          </a:xfrm>
          <a:prstGeom prst="rect">
            <a:avLst/>
          </a:prstGeom>
          <a:noFill/>
          <a:ln w="19050">
            <a:solidFill>
              <a:schemeClr val="tx1"/>
            </a:solidFill>
            <a:prstDash val="sysDash"/>
          </a:ln>
        </p:spPr>
        <p:txBody>
          <a:bodyPr wrap="square" rtlCol="0">
            <a:spAutoFit/>
          </a:bodyPr>
          <a:lstStyle/>
          <a:p>
            <a:r>
              <a:rPr lang="en-US" sz="1400" b="1" dirty="0" err="1">
                <a:solidFill>
                  <a:schemeClr val="accent1"/>
                </a:solidFill>
                <a:latin typeface="Century Gothic" panose="020B0502020202020204" pitchFamily="34" charset="0"/>
              </a:rPr>
              <a:t>Definisi</a:t>
            </a:r>
            <a:endParaRPr lang="en-US" sz="1400" b="1" dirty="0">
              <a:solidFill>
                <a:schemeClr val="accent1"/>
              </a:solidFill>
              <a:latin typeface="Century Gothic" panose="020B0502020202020204" pitchFamily="34" charset="0"/>
            </a:endParaRPr>
          </a:p>
        </p:txBody>
      </p:sp>
      <p:sp>
        <p:nvSpPr>
          <p:cNvPr id="29" name="Rectangle 28">
            <a:extLst>
              <a:ext uri="{FF2B5EF4-FFF2-40B4-BE49-F238E27FC236}">
                <a16:creationId xmlns:a16="http://schemas.microsoft.com/office/drawing/2014/main" id="{7714FDF8-55B8-41A0-8F9C-3970262D95AB}"/>
              </a:ext>
            </a:extLst>
          </p:cNvPr>
          <p:cNvSpPr/>
          <p:nvPr/>
        </p:nvSpPr>
        <p:spPr>
          <a:xfrm>
            <a:off x="77002" y="2520993"/>
            <a:ext cx="4129238" cy="799721"/>
          </a:xfrm>
          <a:prstGeom prst="rect">
            <a:avLst/>
          </a:prstGeom>
          <a:solidFill>
            <a:schemeClr val="accent1">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altLang="en-US" sz="1200" dirty="0" err="1">
                <a:solidFill>
                  <a:schemeClr val="tx1"/>
                </a:solidFill>
                <a:latin typeface="Century Gothic" panose="020B0502020202020204" pitchFamily="34" charset="0"/>
              </a:rPr>
              <a:t>Standar</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Pelayanan</a:t>
            </a:r>
            <a:r>
              <a:rPr lang="en-US" altLang="en-US" sz="1200" dirty="0">
                <a:solidFill>
                  <a:schemeClr val="tx1"/>
                </a:solidFill>
                <a:latin typeface="Century Gothic" panose="020B0502020202020204" pitchFamily="34" charset="0"/>
              </a:rPr>
              <a:t> Minimal </a:t>
            </a:r>
            <a:r>
              <a:rPr lang="en-US" altLang="en-US" sz="1200" dirty="0" err="1">
                <a:solidFill>
                  <a:schemeClr val="tx1"/>
                </a:solidFill>
                <a:latin typeface="Century Gothic" panose="020B0502020202020204" pitchFamily="34" charset="0"/>
              </a:rPr>
              <a:t>adalah</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ketentuan</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tentang</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jenis</a:t>
            </a:r>
            <a:r>
              <a:rPr lang="en-US" altLang="en-US" sz="1200" dirty="0">
                <a:solidFill>
                  <a:schemeClr val="tx1"/>
                </a:solidFill>
                <a:latin typeface="Century Gothic" panose="020B0502020202020204" pitchFamily="34" charset="0"/>
              </a:rPr>
              <a:t> dan </a:t>
            </a:r>
            <a:r>
              <a:rPr lang="en-US" altLang="en-US" sz="1200" dirty="0" err="1">
                <a:solidFill>
                  <a:schemeClr val="tx1"/>
                </a:solidFill>
                <a:latin typeface="Century Gothic" panose="020B0502020202020204" pitchFamily="34" charset="0"/>
              </a:rPr>
              <a:t>mutu</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pelayanan</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dasar</a:t>
            </a:r>
            <a:r>
              <a:rPr lang="en-US" altLang="en-US" sz="1200" dirty="0">
                <a:solidFill>
                  <a:schemeClr val="tx1"/>
                </a:solidFill>
                <a:latin typeface="Century Gothic" panose="020B0502020202020204" pitchFamily="34" charset="0"/>
              </a:rPr>
              <a:t> yang </a:t>
            </a:r>
            <a:r>
              <a:rPr lang="en-US" altLang="en-US" sz="1200" dirty="0" err="1">
                <a:solidFill>
                  <a:schemeClr val="tx1"/>
                </a:solidFill>
                <a:latin typeface="Century Gothic" panose="020B0502020202020204" pitchFamily="34" charset="0"/>
              </a:rPr>
              <a:t>merupakan</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urusan</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wajib</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daerah</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yg</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berhak</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diperoleh</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setiap</a:t>
            </a:r>
            <a:r>
              <a:rPr lang="en-US" altLang="en-US" sz="1200" dirty="0">
                <a:solidFill>
                  <a:schemeClr val="tx1"/>
                </a:solidFill>
                <a:latin typeface="Century Gothic" panose="020B0502020202020204" pitchFamily="34" charset="0"/>
              </a:rPr>
              <a:t> </a:t>
            </a:r>
            <a:r>
              <a:rPr lang="en-US" altLang="en-US" sz="1200" dirty="0" err="1">
                <a:solidFill>
                  <a:schemeClr val="tx1"/>
                </a:solidFill>
                <a:latin typeface="Century Gothic" panose="020B0502020202020204" pitchFamily="34" charset="0"/>
              </a:rPr>
              <a:t>warga</a:t>
            </a:r>
            <a:r>
              <a:rPr lang="en-US" altLang="en-US" sz="1200" dirty="0">
                <a:solidFill>
                  <a:schemeClr val="tx1"/>
                </a:solidFill>
                <a:latin typeface="Century Gothic" panose="020B0502020202020204" pitchFamily="34" charset="0"/>
              </a:rPr>
              <a:t> negara </a:t>
            </a:r>
            <a:r>
              <a:rPr lang="en-US" altLang="en-US" sz="1200" dirty="0" err="1">
                <a:solidFill>
                  <a:schemeClr val="tx1"/>
                </a:solidFill>
                <a:latin typeface="Century Gothic" panose="020B0502020202020204" pitchFamily="34" charset="0"/>
              </a:rPr>
              <a:t>secara</a:t>
            </a:r>
            <a:r>
              <a:rPr lang="en-US" altLang="en-US" sz="1200" dirty="0">
                <a:solidFill>
                  <a:schemeClr val="tx1"/>
                </a:solidFill>
                <a:latin typeface="Century Gothic" panose="020B0502020202020204" pitchFamily="34" charset="0"/>
              </a:rPr>
              <a:t> minimal. </a:t>
            </a:r>
          </a:p>
        </p:txBody>
      </p:sp>
      <p:sp>
        <p:nvSpPr>
          <p:cNvPr id="35" name="TextBox 34">
            <a:extLst>
              <a:ext uri="{FF2B5EF4-FFF2-40B4-BE49-F238E27FC236}">
                <a16:creationId xmlns:a16="http://schemas.microsoft.com/office/drawing/2014/main" id="{4A7D8F31-8D47-44B6-AA82-C1CF2F309603}"/>
              </a:ext>
            </a:extLst>
          </p:cNvPr>
          <p:cNvSpPr txBox="1"/>
          <p:nvPr/>
        </p:nvSpPr>
        <p:spPr>
          <a:xfrm>
            <a:off x="105878" y="3425170"/>
            <a:ext cx="1925053" cy="307777"/>
          </a:xfrm>
          <a:prstGeom prst="rect">
            <a:avLst/>
          </a:prstGeom>
          <a:noFill/>
          <a:ln w="19050">
            <a:solidFill>
              <a:schemeClr val="tx1"/>
            </a:solidFill>
            <a:prstDash val="sysDash"/>
          </a:ln>
        </p:spPr>
        <p:txBody>
          <a:bodyPr wrap="square" rtlCol="0">
            <a:spAutoFit/>
          </a:bodyPr>
          <a:lstStyle/>
          <a:p>
            <a:r>
              <a:rPr lang="en-US" sz="1400" b="1" dirty="0" err="1">
                <a:solidFill>
                  <a:schemeClr val="accent1"/>
                </a:solidFill>
                <a:latin typeface="Century Gothic" panose="020B0502020202020204" pitchFamily="34" charset="0"/>
              </a:rPr>
              <a:t>Maksud</a:t>
            </a:r>
            <a:r>
              <a:rPr lang="en-US" sz="1400" b="1" dirty="0">
                <a:solidFill>
                  <a:schemeClr val="accent1"/>
                </a:solidFill>
                <a:latin typeface="Century Gothic" panose="020B0502020202020204" pitchFamily="34" charset="0"/>
              </a:rPr>
              <a:t> dan </a:t>
            </a:r>
            <a:r>
              <a:rPr lang="en-US" sz="1400" b="1" dirty="0" err="1">
                <a:solidFill>
                  <a:schemeClr val="accent1"/>
                </a:solidFill>
                <a:latin typeface="Century Gothic" panose="020B0502020202020204" pitchFamily="34" charset="0"/>
              </a:rPr>
              <a:t>Tujuan</a:t>
            </a:r>
            <a:endParaRPr lang="en-US" sz="1400" b="1" dirty="0">
              <a:solidFill>
                <a:schemeClr val="accent1"/>
              </a:solidFill>
              <a:latin typeface="Century Gothic" panose="020B0502020202020204" pitchFamily="34" charset="0"/>
            </a:endParaRPr>
          </a:p>
        </p:txBody>
      </p:sp>
      <p:sp>
        <p:nvSpPr>
          <p:cNvPr id="36" name="Rectangle 35">
            <a:extLst>
              <a:ext uri="{FF2B5EF4-FFF2-40B4-BE49-F238E27FC236}">
                <a16:creationId xmlns:a16="http://schemas.microsoft.com/office/drawing/2014/main" id="{7DF7EBD2-088F-4B84-923E-6CC9E024DC79}"/>
              </a:ext>
            </a:extLst>
          </p:cNvPr>
          <p:cNvSpPr/>
          <p:nvPr/>
        </p:nvSpPr>
        <p:spPr>
          <a:xfrm>
            <a:off x="74789" y="3780301"/>
            <a:ext cx="4102578" cy="1080457"/>
          </a:xfrm>
          <a:prstGeom prst="rect">
            <a:avLst/>
          </a:prstGeom>
          <a:solidFill>
            <a:schemeClr val="accent6">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49292" fontAlgn="auto">
              <a:spcBef>
                <a:spcPts val="984"/>
              </a:spcBef>
              <a:spcAft>
                <a:spcPts val="0"/>
              </a:spcAft>
              <a:buClr>
                <a:schemeClr val="accent1"/>
              </a:buClr>
              <a:buFont typeface="Wingdings 3" pitchFamily="18" charset="2"/>
              <a:buNone/>
              <a:defRPr/>
            </a:pPr>
            <a:r>
              <a:rPr lang="id-ID" sz="1200" dirty="0">
                <a:solidFill>
                  <a:schemeClr val="tx1"/>
                </a:solidFill>
                <a:latin typeface="Century Gothic" panose="020B0502020202020204" pitchFamily="34" charset="0"/>
              </a:rPr>
              <a:t>SPM disusun sebagai alat Pemerintah Pusat dan pemerintah daerah untuk menjamin jenis dan mutu pelayanan dasar kepada masyarakat secara merata dan prima dalam rangka penyelenggaraan urusan pemerintahan wajib terkait pelayanan dasar.</a:t>
            </a:r>
          </a:p>
        </p:txBody>
      </p:sp>
      <p:sp>
        <p:nvSpPr>
          <p:cNvPr id="37" name="TextBox 36">
            <a:extLst>
              <a:ext uri="{FF2B5EF4-FFF2-40B4-BE49-F238E27FC236}">
                <a16:creationId xmlns:a16="http://schemas.microsoft.com/office/drawing/2014/main" id="{5BF91D43-BFAD-4020-8778-BD7763ED3E7E}"/>
              </a:ext>
            </a:extLst>
          </p:cNvPr>
          <p:cNvSpPr txBox="1"/>
          <p:nvPr/>
        </p:nvSpPr>
        <p:spPr>
          <a:xfrm>
            <a:off x="125127" y="4905856"/>
            <a:ext cx="3128212" cy="307777"/>
          </a:xfrm>
          <a:prstGeom prst="rect">
            <a:avLst/>
          </a:prstGeom>
          <a:noFill/>
          <a:ln w="19050">
            <a:solidFill>
              <a:srgbClr val="FF0000"/>
            </a:solidFill>
            <a:prstDash val="sysDash"/>
          </a:ln>
        </p:spPr>
        <p:txBody>
          <a:bodyPr wrap="square" rtlCol="0">
            <a:spAutoFit/>
          </a:bodyPr>
          <a:lstStyle/>
          <a:p>
            <a:pPr defTabSz="447675">
              <a:defRPr/>
            </a:pPr>
            <a:r>
              <a:rPr lang="en-US" sz="1400" b="1" dirty="0" err="1">
                <a:solidFill>
                  <a:srgbClr val="FF0000"/>
                </a:solidFill>
                <a:latin typeface="Century Gothic" panose="020B0502020202020204" pitchFamily="34" charset="0"/>
              </a:rPr>
              <a:t>Jenis</a:t>
            </a:r>
            <a:r>
              <a:rPr lang="en-US" sz="1400" b="1" dirty="0">
                <a:solidFill>
                  <a:srgbClr val="FF0000"/>
                </a:solidFill>
                <a:latin typeface="Century Gothic" panose="020B0502020202020204" pitchFamily="34" charset="0"/>
              </a:rPr>
              <a:t> </a:t>
            </a:r>
            <a:r>
              <a:rPr lang="id-ID" sz="1400" b="1" dirty="0">
                <a:solidFill>
                  <a:srgbClr val="FF0000"/>
                </a:solidFill>
                <a:latin typeface="Century Gothic" panose="020B0502020202020204" pitchFamily="34" charset="0"/>
              </a:rPr>
              <a:t>SPM Trantibumlinmas</a:t>
            </a:r>
          </a:p>
        </p:txBody>
      </p:sp>
      <p:sp>
        <p:nvSpPr>
          <p:cNvPr id="38" name="Rectangle 37">
            <a:extLst>
              <a:ext uri="{FF2B5EF4-FFF2-40B4-BE49-F238E27FC236}">
                <a16:creationId xmlns:a16="http://schemas.microsoft.com/office/drawing/2014/main" id="{7DCE902E-25E8-433E-A77A-80241836A203}"/>
              </a:ext>
            </a:extLst>
          </p:cNvPr>
          <p:cNvSpPr/>
          <p:nvPr/>
        </p:nvSpPr>
        <p:spPr>
          <a:xfrm>
            <a:off x="77002" y="5313144"/>
            <a:ext cx="4090737" cy="1496729"/>
          </a:xfrm>
          <a:prstGeom prst="rect">
            <a:avLst/>
          </a:prstGeom>
          <a:solidFill>
            <a:schemeClr val="bg1">
              <a:lumMod val="85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US" altLang="en-US" sz="1200" b="1" dirty="0">
                <a:solidFill>
                  <a:srgbClr val="FF0000"/>
                </a:solidFill>
                <a:latin typeface="Century Gothic" panose="020B0502020202020204" pitchFamily="34" charset="0"/>
              </a:rPr>
              <a:t>P</a:t>
            </a:r>
            <a:r>
              <a:rPr lang="id-ID" altLang="en-US" sz="1200" b="1" dirty="0">
                <a:solidFill>
                  <a:srgbClr val="FF0000"/>
                </a:solidFill>
                <a:latin typeface="Century Gothic" panose="020B0502020202020204" pitchFamily="34" charset="0"/>
              </a:rPr>
              <a:t>elayanan ketenteraman dan ketertiban umum</a:t>
            </a:r>
          </a:p>
          <a:p>
            <a:pPr marL="228600" indent="-228600">
              <a:buFont typeface="+mj-lt"/>
              <a:buAutoNum type="arabicPeriod"/>
            </a:pPr>
            <a:r>
              <a:rPr lang="en-US" altLang="en-US" sz="1200" b="1" dirty="0">
                <a:solidFill>
                  <a:srgbClr val="FF0000"/>
                </a:solidFill>
                <a:latin typeface="Century Gothic" panose="020B0502020202020204" pitchFamily="34" charset="0"/>
              </a:rPr>
              <a:t>P</a:t>
            </a:r>
            <a:r>
              <a:rPr lang="id-ID" altLang="en-US" sz="1200" b="1" dirty="0">
                <a:solidFill>
                  <a:srgbClr val="FF0000"/>
                </a:solidFill>
                <a:latin typeface="Century Gothic" panose="020B0502020202020204" pitchFamily="34" charset="0"/>
              </a:rPr>
              <a:t>elayanan informasi rawan bencana</a:t>
            </a:r>
          </a:p>
          <a:p>
            <a:pPr marL="228600" indent="-228600">
              <a:buFont typeface="+mj-lt"/>
              <a:buAutoNum type="arabicPeriod"/>
            </a:pPr>
            <a:r>
              <a:rPr lang="en-US" altLang="en-US" sz="1200" b="1" dirty="0">
                <a:solidFill>
                  <a:srgbClr val="FF0000"/>
                </a:solidFill>
                <a:latin typeface="Century Gothic" panose="020B0502020202020204" pitchFamily="34" charset="0"/>
              </a:rPr>
              <a:t>P</a:t>
            </a:r>
            <a:r>
              <a:rPr lang="id-ID" altLang="en-US" sz="1200" b="1" dirty="0">
                <a:solidFill>
                  <a:srgbClr val="FF0000"/>
                </a:solidFill>
                <a:latin typeface="Century Gothic" panose="020B0502020202020204" pitchFamily="34" charset="0"/>
              </a:rPr>
              <a:t>elayanan pencegahan dan kesiapsiagaan terhadap bencana</a:t>
            </a:r>
          </a:p>
          <a:p>
            <a:pPr marL="228600" indent="-228600">
              <a:buFont typeface="+mj-lt"/>
              <a:buAutoNum type="arabicPeriod"/>
            </a:pPr>
            <a:r>
              <a:rPr lang="en-US" altLang="en-US" sz="1200" b="1" dirty="0">
                <a:solidFill>
                  <a:srgbClr val="FF0000"/>
                </a:solidFill>
                <a:latin typeface="Century Gothic" panose="020B0502020202020204" pitchFamily="34" charset="0"/>
              </a:rPr>
              <a:t>P</a:t>
            </a:r>
            <a:r>
              <a:rPr lang="id-ID" altLang="en-US" sz="1200" b="1" dirty="0">
                <a:solidFill>
                  <a:srgbClr val="FF0000"/>
                </a:solidFill>
                <a:latin typeface="Century Gothic" panose="020B0502020202020204" pitchFamily="34" charset="0"/>
              </a:rPr>
              <a:t>elayanan penyelamatan dan evakuasi korban bencana</a:t>
            </a:r>
          </a:p>
          <a:p>
            <a:pPr marL="228600" indent="-228600">
              <a:buFont typeface="+mj-lt"/>
              <a:buAutoNum type="arabicPeriod"/>
            </a:pPr>
            <a:r>
              <a:rPr lang="en-US" altLang="en-US" sz="1200" b="1" dirty="0">
                <a:solidFill>
                  <a:srgbClr val="FF0000"/>
                </a:solidFill>
                <a:latin typeface="Century Gothic" panose="020B0502020202020204" pitchFamily="34" charset="0"/>
              </a:rPr>
              <a:t>P</a:t>
            </a:r>
            <a:r>
              <a:rPr lang="id-ID" altLang="en-US" sz="1200" b="1" dirty="0">
                <a:solidFill>
                  <a:srgbClr val="FF0000"/>
                </a:solidFill>
                <a:latin typeface="Century Gothic" panose="020B0502020202020204" pitchFamily="34" charset="0"/>
              </a:rPr>
              <a:t>elayanan penyelamatan dan evakuasi korban kebakaran</a:t>
            </a:r>
            <a:r>
              <a:rPr lang="en-US" altLang="en-US" sz="1200" b="1" dirty="0">
                <a:solidFill>
                  <a:srgbClr val="FF0000"/>
                </a:solidFill>
                <a:latin typeface="Century Gothic" panose="020B0502020202020204" pitchFamily="34" charset="0"/>
              </a:rPr>
              <a:t> </a:t>
            </a:r>
          </a:p>
        </p:txBody>
      </p:sp>
      <p:sp>
        <p:nvSpPr>
          <p:cNvPr id="67" name="Rectangle 66">
            <a:extLst>
              <a:ext uri="{FF2B5EF4-FFF2-40B4-BE49-F238E27FC236}">
                <a16:creationId xmlns:a16="http://schemas.microsoft.com/office/drawing/2014/main" id="{852A1F38-FC4F-4567-9FEC-0FA984690A73}"/>
              </a:ext>
            </a:extLst>
          </p:cNvPr>
          <p:cNvSpPr/>
          <p:nvPr/>
        </p:nvSpPr>
        <p:spPr>
          <a:xfrm>
            <a:off x="7249123" y="981378"/>
            <a:ext cx="1881086" cy="290512"/>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Urusan</a:t>
            </a:r>
            <a:r>
              <a:rPr lang="en-US" sz="1200" b="1" dirty="0">
                <a:solidFill>
                  <a:prstClr val="white"/>
                </a:solidFill>
                <a:latin typeface="Century Gothic" panose="020B0502020202020204" pitchFamily="34" charset="0"/>
              </a:rPr>
              <a:t> </a:t>
            </a:r>
            <a:r>
              <a:rPr lang="en-US" sz="1200" b="1" dirty="0" err="1">
                <a:solidFill>
                  <a:prstClr val="white"/>
                </a:solidFill>
                <a:latin typeface="Century Gothic" panose="020B0502020202020204" pitchFamily="34" charset="0"/>
              </a:rPr>
              <a:t>Pemerintahan</a:t>
            </a:r>
            <a:endParaRPr lang="en-US" sz="1200" b="1" dirty="0">
              <a:solidFill>
                <a:prstClr val="white"/>
              </a:solidFill>
              <a:latin typeface="Century Gothic" panose="020B0502020202020204" pitchFamily="34" charset="0"/>
            </a:endParaRPr>
          </a:p>
        </p:txBody>
      </p:sp>
      <p:sp>
        <p:nvSpPr>
          <p:cNvPr id="10" name="Rectangle 9">
            <a:extLst>
              <a:ext uri="{FF2B5EF4-FFF2-40B4-BE49-F238E27FC236}">
                <a16:creationId xmlns:a16="http://schemas.microsoft.com/office/drawing/2014/main" id="{C4658A33-13B1-4368-B026-BE053C1BC247}"/>
              </a:ext>
            </a:extLst>
          </p:cNvPr>
          <p:cNvSpPr/>
          <p:nvPr/>
        </p:nvSpPr>
        <p:spPr>
          <a:xfrm>
            <a:off x="4607293" y="545516"/>
            <a:ext cx="7328034" cy="307777"/>
          </a:xfrm>
          <a:prstGeom prst="rect">
            <a:avLst/>
          </a:prstGeom>
          <a:solidFill>
            <a:srgbClr val="00B0F0"/>
          </a:solidFill>
          <a:ln>
            <a:solidFill>
              <a:schemeClr val="tx1"/>
            </a:solidFill>
          </a:ln>
        </p:spPr>
        <p:txBody>
          <a:bodyPr wrap="square">
            <a:spAutoFit/>
          </a:bodyPr>
          <a:lstStyle/>
          <a:p>
            <a:pPr algn="ctr"/>
            <a:r>
              <a:rPr lang="en-US" altLang="en-US" sz="1400" b="1" dirty="0">
                <a:solidFill>
                  <a:schemeClr val="bg1"/>
                </a:solidFill>
                <a:latin typeface="Century Gothic" panose="020B0502020202020204" pitchFamily="34" charset="0"/>
              </a:rPr>
              <a:t>URUSAN PEMERINTAHAN DALAM UU 23/2014 TENTANG PEMERINTAHAN DAERAH</a:t>
            </a:r>
            <a:endParaRPr lang="en-US" sz="1400" dirty="0">
              <a:solidFill>
                <a:schemeClr val="bg1"/>
              </a:solidFill>
              <a:latin typeface="Century Gothic" panose="020B0502020202020204" pitchFamily="34" charset="0"/>
            </a:endParaRPr>
          </a:p>
        </p:txBody>
      </p:sp>
      <p:sp>
        <p:nvSpPr>
          <p:cNvPr id="68" name="Rectangle 67">
            <a:extLst>
              <a:ext uri="{FF2B5EF4-FFF2-40B4-BE49-F238E27FC236}">
                <a16:creationId xmlns:a16="http://schemas.microsoft.com/office/drawing/2014/main" id="{C6D2A76A-77FA-4BC6-8E31-217412703AAB}"/>
              </a:ext>
            </a:extLst>
          </p:cNvPr>
          <p:cNvSpPr/>
          <p:nvPr/>
        </p:nvSpPr>
        <p:spPr>
          <a:xfrm>
            <a:off x="4863924" y="1589021"/>
            <a:ext cx="873125" cy="312737"/>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Absolut</a:t>
            </a:r>
            <a:endParaRPr lang="en-US" sz="1200" b="1" dirty="0">
              <a:solidFill>
                <a:prstClr val="white"/>
              </a:solidFill>
              <a:latin typeface="Century Gothic" panose="020B0502020202020204" pitchFamily="34" charset="0"/>
            </a:endParaRPr>
          </a:p>
        </p:txBody>
      </p:sp>
      <p:sp>
        <p:nvSpPr>
          <p:cNvPr id="69" name="Rectangle 68">
            <a:extLst>
              <a:ext uri="{FF2B5EF4-FFF2-40B4-BE49-F238E27FC236}">
                <a16:creationId xmlns:a16="http://schemas.microsoft.com/office/drawing/2014/main" id="{A12758C0-90D2-437E-96F1-DC89AD54CF75}"/>
              </a:ext>
            </a:extLst>
          </p:cNvPr>
          <p:cNvSpPr/>
          <p:nvPr/>
        </p:nvSpPr>
        <p:spPr>
          <a:xfrm>
            <a:off x="6603015" y="1574332"/>
            <a:ext cx="3176587" cy="578317"/>
          </a:xfrm>
          <a:prstGeom prst="rect">
            <a:avLst/>
          </a:prstGeom>
          <a:solidFill>
            <a:schemeClr val="accent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Konkuren</a:t>
            </a:r>
            <a:r>
              <a:rPr lang="en-US" sz="1200" b="1" dirty="0">
                <a:solidFill>
                  <a:prstClr val="white"/>
                </a:solidFill>
                <a:latin typeface="Century Gothic" panose="020B0502020202020204" pitchFamily="34" charset="0"/>
              </a:rPr>
              <a:t> </a:t>
            </a:r>
          </a:p>
          <a:p>
            <a:pPr algn="ctr" fontAlgn="auto">
              <a:spcBef>
                <a:spcPts val="0"/>
              </a:spcBef>
              <a:spcAft>
                <a:spcPts val="0"/>
              </a:spcAft>
              <a:defRPr/>
            </a:pPr>
            <a:r>
              <a:rPr lang="en-US" sz="1200" b="1" dirty="0">
                <a:solidFill>
                  <a:srgbClr val="FF0000"/>
                </a:solidFill>
                <a:latin typeface="Century Gothic" panose="020B0502020202020204" pitchFamily="34" charset="0"/>
              </a:rPr>
              <a:t>(</a:t>
            </a:r>
            <a:r>
              <a:rPr lang="en-US" sz="1200" b="1" dirty="0" err="1">
                <a:solidFill>
                  <a:srgbClr val="FF0000"/>
                </a:solidFill>
                <a:latin typeface="Century Gothic" panose="020B0502020202020204" pitchFamily="34" charset="0"/>
              </a:rPr>
              <a:t>sbg</a:t>
            </a:r>
            <a:r>
              <a:rPr lang="en-US" sz="1200" b="1" dirty="0">
                <a:solidFill>
                  <a:srgbClr val="FF0000"/>
                </a:solidFill>
                <a:latin typeface="Century Gothic" panose="020B0502020202020204" pitchFamily="34" charset="0"/>
              </a:rPr>
              <a:t>. </a:t>
            </a:r>
            <a:r>
              <a:rPr lang="en-US" sz="1200" b="1" dirty="0" err="1">
                <a:solidFill>
                  <a:srgbClr val="FF0000"/>
                </a:solidFill>
                <a:latin typeface="Century Gothic" panose="020B0502020202020204" pitchFamily="34" charset="0"/>
              </a:rPr>
              <a:t>Dasar</a:t>
            </a:r>
            <a:r>
              <a:rPr lang="en-US" sz="1200" b="1" dirty="0">
                <a:solidFill>
                  <a:srgbClr val="FF0000"/>
                </a:solidFill>
                <a:latin typeface="Century Gothic" panose="020B0502020202020204" pitchFamily="34" charset="0"/>
              </a:rPr>
              <a:t> </a:t>
            </a:r>
            <a:r>
              <a:rPr lang="en-US" sz="1200" b="1" dirty="0" err="1">
                <a:solidFill>
                  <a:srgbClr val="FF0000"/>
                </a:solidFill>
                <a:latin typeface="Century Gothic" panose="020B0502020202020204" pitchFamily="34" charset="0"/>
              </a:rPr>
              <a:t>pelaksanaan</a:t>
            </a:r>
            <a:r>
              <a:rPr lang="en-US" sz="1200" b="1" dirty="0">
                <a:solidFill>
                  <a:srgbClr val="FF0000"/>
                </a:solidFill>
                <a:latin typeface="Century Gothic" panose="020B0502020202020204" pitchFamily="34" charset="0"/>
              </a:rPr>
              <a:t> </a:t>
            </a:r>
            <a:r>
              <a:rPr lang="en-US" sz="1200" b="1" dirty="0" err="1">
                <a:solidFill>
                  <a:srgbClr val="FF0000"/>
                </a:solidFill>
                <a:latin typeface="Century Gothic" panose="020B0502020202020204" pitchFamily="34" charset="0"/>
              </a:rPr>
              <a:t>otda</a:t>
            </a:r>
            <a:r>
              <a:rPr lang="en-US" sz="1200" b="1" dirty="0">
                <a:solidFill>
                  <a:srgbClr val="FF0000"/>
                </a:solidFill>
                <a:latin typeface="Century Gothic" panose="020B0502020202020204" pitchFamily="34" charset="0"/>
              </a:rPr>
              <a:t>)</a:t>
            </a:r>
          </a:p>
        </p:txBody>
      </p:sp>
      <p:sp>
        <p:nvSpPr>
          <p:cNvPr id="70" name="Rectangle 69">
            <a:extLst>
              <a:ext uri="{FF2B5EF4-FFF2-40B4-BE49-F238E27FC236}">
                <a16:creationId xmlns:a16="http://schemas.microsoft.com/office/drawing/2014/main" id="{9C38BDC3-D083-41D4-B76D-968AE58A4CC2}"/>
              </a:ext>
            </a:extLst>
          </p:cNvPr>
          <p:cNvSpPr/>
          <p:nvPr/>
        </p:nvSpPr>
        <p:spPr>
          <a:xfrm>
            <a:off x="10022490" y="1579397"/>
            <a:ext cx="2009775" cy="560553"/>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Pemerintahan</a:t>
            </a:r>
            <a:r>
              <a:rPr lang="en-US" sz="1200" b="1" dirty="0">
                <a:solidFill>
                  <a:prstClr val="white"/>
                </a:solidFill>
                <a:latin typeface="Century Gothic" panose="020B0502020202020204" pitchFamily="34" charset="0"/>
              </a:rPr>
              <a:t> </a:t>
            </a:r>
            <a:r>
              <a:rPr lang="en-US" sz="1200" b="1" dirty="0" err="1">
                <a:solidFill>
                  <a:prstClr val="white"/>
                </a:solidFill>
                <a:latin typeface="Century Gothic" panose="020B0502020202020204" pitchFamily="34" charset="0"/>
              </a:rPr>
              <a:t>Umum</a:t>
            </a:r>
            <a:r>
              <a:rPr lang="en-US" sz="1200" b="1" dirty="0">
                <a:solidFill>
                  <a:prstClr val="white"/>
                </a:solidFill>
                <a:latin typeface="Century Gothic" panose="020B0502020202020204" pitchFamily="34" charset="0"/>
              </a:rPr>
              <a:t> </a:t>
            </a:r>
            <a:r>
              <a:rPr lang="en-US" sz="1000" b="1" dirty="0">
                <a:solidFill>
                  <a:srgbClr val="FF0000"/>
                </a:solidFill>
                <a:latin typeface="Century Gothic" panose="020B0502020202020204" pitchFamily="34" charset="0"/>
              </a:rPr>
              <a:t>(</a:t>
            </a:r>
            <a:r>
              <a:rPr lang="en-US" sz="1000" b="1" dirty="0" err="1">
                <a:solidFill>
                  <a:srgbClr val="FF0000"/>
                </a:solidFill>
                <a:latin typeface="Century Gothic" panose="020B0502020202020204" pitchFamily="34" charset="0"/>
              </a:rPr>
              <a:t>Kewenangan</a:t>
            </a:r>
            <a:r>
              <a:rPr lang="en-US" sz="1000" b="1" dirty="0">
                <a:solidFill>
                  <a:srgbClr val="FF0000"/>
                </a:solidFill>
                <a:latin typeface="Century Gothic" panose="020B0502020202020204" pitchFamily="34" charset="0"/>
              </a:rPr>
              <a:t> </a:t>
            </a:r>
            <a:r>
              <a:rPr lang="en-US" sz="1000" b="1" dirty="0" err="1">
                <a:solidFill>
                  <a:srgbClr val="FF0000"/>
                </a:solidFill>
                <a:latin typeface="Century Gothic" panose="020B0502020202020204" pitchFamily="34" charset="0"/>
              </a:rPr>
              <a:t>Presiden</a:t>
            </a:r>
            <a:r>
              <a:rPr lang="en-US" sz="1000" b="1" dirty="0">
                <a:solidFill>
                  <a:srgbClr val="FF0000"/>
                </a:solidFill>
                <a:latin typeface="Century Gothic" panose="020B0502020202020204" pitchFamily="34" charset="0"/>
              </a:rPr>
              <a:t> </a:t>
            </a:r>
            <a:r>
              <a:rPr lang="en-US" sz="1000" b="1" dirty="0" err="1">
                <a:solidFill>
                  <a:srgbClr val="FF0000"/>
                </a:solidFill>
                <a:latin typeface="Century Gothic" panose="020B0502020202020204" pitchFamily="34" charset="0"/>
              </a:rPr>
              <a:t>sbg</a:t>
            </a:r>
            <a:r>
              <a:rPr lang="en-US" sz="1000" b="1" dirty="0">
                <a:solidFill>
                  <a:srgbClr val="FF0000"/>
                </a:solidFill>
                <a:latin typeface="Century Gothic" panose="020B0502020202020204" pitchFamily="34" charset="0"/>
              </a:rPr>
              <a:t> Ka. </a:t>
            </a:r>
            <a:r>
              <a:rPr lang="en-US" sz="1000" b="1" dirty="0" err="1">
                <a:solidFill>
                  <a:srgbClr val="FF0000"/>
                </a:solidFill>
                <a:latin typeface="Century Gothic" panose="020B0502020202020204" pitchFamily="34" charset="0"/>
              </a:rPr>
              <a:t>Pemerintahan</a:t>
            </a:r>
            <a:r>
              <a:rPr lang="en-US" sz="1000" b="1" dirty="0">
                <a:solidFill>
                  <a:srgbClr val="FF0000"/>
                </a:solidFill>
                <a:latin typeface="Century Gothic" panose="020B0502020202020204" pitchFamily="34" charset="0"/>
              </a:rPr>
              <a:t>)</a:t>
            </a:r>
            <a:endParaRPr lang="en-US" sz="1200" b="1" dirty="0">
              <a:solidFill>
                <a:srgbClr val="FF0000"/>
              </a:solidFill>
              <a:latin typeface="Century Gothic" panose="020B0502020202020204" pitchFamily="34" charset="0"/>
            </a:endParaRPr>
          </a:p>
        </p:txBody>
      </p:sp>
      <p:sp>
        <p:nvSpPr>
          <p:cNvPr id="71" name="Rectangle 70">
            <a:extLst>
              <a:ext uri="{FF2B5EF4-FFF2-40B4-BE49-F238E27FC236}">
                <a16:creationId xmlns:a16="http://schemas.microsoft.com/office/drawing/2014/main" id="{B7381E86-50E6-4609-9943-99DD1553A3C4}"/>
              </a:ext>
            </a:extLst>
          </p:cNvPr>
          <p:cNvSpPr/>
          <p:nvPr/>
        </p:nvSpPr>
        <p:spPr>
          <a:xfrm>
            <a:off x="4445602" y="2515345"/>
            <a:ext cx="1731963" cy="399306"/>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Gubernur</a:t>
            </a:r>
            <a:r>
              <a:rPr lang="en-US" sz="1200" b="1" dirty="0">
                <a:solidFill>
                  <a:prstClr val="white"/>
                </a:solidFill>
                <a:latin typeface="Century Gothic" panose="020B0502020202020204" pitchFamily="34" charset="0"/>
              </a:rPr>
              <a:t> </a:t>
            </a:r>
            <a:r>
              <a:rPr lang="en-US" sz="1200" b="1" dirty="0" err="1">
                <a:solidFill>
                  <a:prstClr val="white"/>
                </a:solidFill>
                <a:latin typeface="Century Gothic" panose="020B0502020202020204" pitchFamily="34" charset="0"/>
              </a:rPr>
              <a:t>atau</a:t>
            </a:r>
            <a:r>
              <a:rPr lang="en-US" sz="1200" b="1" dirty="0">
                <a:solidFill>
                  <a:prstClr val="white"/>
                </a:solidFill>
                <a:latin typeface="Century Gothic" panose="020B0502020202020204" pitchFamily="34" charset="0"/>
              </a:rPr>
              <a:t> </a:t>
            </a:r>
            <a:r>
              <a:rPr lang="en-US" sz="1200" b="1" dirty="0" err="1">
                <a:solidFill>
                  <a:prstClr val="white"/>
                </a:solidFill>
                <a:latin typeface="Century Gothic" panose="020B0502020202020204" pitchFamily="34" charset="0"/>
              </a:rPr>
              <a:t>Instansi</a:t>
            </a:r>
            <a:r>
              <a:rPr lang="en-US" sz="1200" b="1" dirty="0">
                <a:solidFill>
                  <a:prstClr val="white"/>
                </a:solidFill>
                <a:latin typeface="Century Gothic" panose="020B0502020202020204" pitchFamily="34" charset="0"/>
              </a:rPr>
              <a:t> </a:t>
            </a:r>
            <a:r>
              <a:rPr lang="en-US" sz="1200" b="1" dirty="0" err="1">
                <a:solidFill>
                  <a:prstClr val="white"/>
                </a:solidFill>
                <a:latin typeface="Century Gothic" panose="020B0502020202020204" pitchFamily="34" charset="0"/>
              </a:rPr>
              <a:t>Vertikal</a:t>
            </a:r>
            <a:endParaRPr lang="en-US" sz="1200" b="1" dirty="0">
              <a:solidFill>
                <a:prstClr val="white"/>
              </a:solidFill>
              <a:latin typeface="Century Gothic" panose="020B0502020202020204" pitchFamily="34" charset="0"/>
            </a:endParaRPr>
          </a:p>
        </p:txBody>
      </p:sp>
      <p:sp>
        <p:nvSpPr>
          <p:cNvPr id="73" name="Rectangle 72">
            <a:extLst>
              <a:ext uri="{FF2B5EF4-FFF2-40B4-BE49-F238E27FC236}">
                <a16:creationId xmlns:a16="http://schemas.microsoft.com/office/drawing/2014/main" id="{C84DE04A-A7F9-4A8D-AC28-E1862520DBF5}"/>
              </a:ext>
            </a:extLst>
          </p:cNvPr>
          <p:cNvSpPr/>
          <p:nvPr/>
        </p:nvSpPr>
        <p:spPr>
          <a:xfrm>
            <a:off x="6554114" y="2515434"/>
            <a:ext cx="719137" cy="393404"/>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Wajib</a:t>
            </a:r>
            <a:endParaRPr lang="en-US" sz="1200" b="1" dirty="0">
              <a:solidFill>
                <a:prstClr val="white"/>
              </a:solidFill>
              <a:latin typeface="Century Gothic" panose="020B0502020202020204" pitchFamily="34" charset="0"/>
            </a:endParaRPr>
          </a:p>
        </p:txBody>
      </p:sp>
      <p:sp>
        <p:nvSpPr>
          <p:cNvPr id="74" name="Rectangle 73">
            <a:extLst>
              <a:ext uri="{FF2B5EF4-FFF2-40B4-BE49-F238E27FC236}">
                <a16:creationId xmlns:a16="http://schemas.microsoft.com/office/drawing/2014/main" id="{4265C163-7078-4070-BB11-F05EF57F6081}"/>
              </a:ext>
            </a:extLst>
          </p:cNvPr>
          <p:cNvSpPr/>
          <p:nvPr/>
        </p:nvSpPr>
        <p:spPr>
          <a:xfrm>
            <a:off x="10796401" y="2478195"/>
            <a:ext cx="768350" cy="393404"/>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err="1">
                <a:solidFill>
                  <a:prstClr val="white"/>
                </a:solidFill>
                <a:latin typeface="Century Gothic" panose="020B0502020202020204" pitchFamily="34" charset="0"/>
              </a:rPr>
              <a:t>Pilihan</a:t>
            </a:r>
            <a:endParaRPr lang="en-US" sz="1200" b="1" dirty="0">
              <a:solidFill>
                <a:prstClr val="white"/>
              </a:solidFill>
              <a:latin typeface="Century Gothic" panose="020B0502020202020204" pitchFamily="34" charset="0"/>
            </a:endParaRPr>
          </a:p>
        </p:txBody>
      </p:sp>
      <p:cxnSp>
        <p:nvCxnSpPr>
          <p:cNvPr id="75" name="Straight Arrow Connector 74">
            <a:extLst>
              <a:ext uri="{FF2B5EF4-FFF2-40B4-BE49-F238E27FC236}">
                <a16:creationId xmlns:a16="http://schemas.microsoft.com/office/drawing/2014/main" id="{2F2420FD-F928-4534-A93C-5EA656E029BF}"/>
              </a:ext>
            </a:extLst>
          </p:cNvPr>
          <p:cNvCxnSpPr>
            <a:cxnSpLocks/>
            <a:stCxn id="67" idx="2"/>
          </p:cNvCxnSpPr>
          <p:nvPr/>
        </p:nvCxnSpPr>
        <p:spPr>
          <a:xfrm>
            <a:off x="8189666" y="1271890"/>
            <a:ext cx="0" cy="2982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6918034-B996-4459-BC29-65146B67BCA6}"/>
              </a:ext>
            </a:extLst>
          </p:cNvPr>
          <p:cNvCxnSpPr>
            <a:cxnSpLocks/>
          </p:cNvCxnSpPr>
          <p:nvPr/>
        </p:nvCxnSpPr>
        <p:spPr>
          <a:xfrm>
            <a:off x="5308979" y="1376413"/>
            <a:ext cx="57311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67ABCACE-A8FA-4B9B-914E-B28B867481D3}"/>
              </a:ext>
            </a:extLst>
          </p:cNvPr>
          <p:cNvCxnSpPr>
            <a:cxnSpLocks/>
          </p:cNvCxnSpPr>
          <p:nvPr/>
        </p:nvCxnSpPr>
        <p:spPr>
          <a:xfrm>
            <a:off x="5318949" y="1380435"/>
            <a:ext cx="0" cy="200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D501E1E-E258-4DB2-9E25-630ADBE5F1B1}"/>
              </a:ext>
            </a:extLst>
          </p:cNvPr>
          <p:cNvCxnSpPr>
            <a:cxnSpLocks/>
          </p:cNvCxnSpPr>
          <p:nvPr/>
        </p:nvCxnSpPr>
        <p:spPr>
          <a:xfrm>
            <a:off x="11030077" y="1373587"/>
            <a:ext cx="0" cy="200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A5F9CBA-77A6-4BD9-8134-CAB2369D5A5D}"/>
              </a:ext>
            </a:extLst>
          </p:cNvPr>
          <p:cNvCxnSpPr>
            <a:cxnSpLocks/>
          </p:cNvCxnSpPr>
          <p:nvPr/>
        </p:nvCxnSpPr>
        <p:spPr>
          <a:xfrm>
            <a:off x="5307575" y="1901324"/>
            <a:ext cx="0" cy="568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596F1587-50B2-4E65-8BBB-F19785C53EE5}"/>
              </a:ext>
            </a:extLst>
          </p:cNvPr>
          <p:cNvSpPr/>
          <p:nvPr/>
        </p:nvSpPr>
        <p:spPr>
          <a:xfrm>
            <a:off x="4799178" y="3178911"/>
            <a:ext cx="1096963" cy="269140"/>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a:solidFill>
                  <a:prstClr val="white"/>
                </a:solidFill>
                <a:latin typeface="Century Gothic" panose="020B0502020202020204" pitchFamily="34" charset="0"/>
              </a:rPr>
              <a:t>Yan </a:t>
            </a:r>
            <a:r>
              <a:rPr lang="en-US" sz="1200" b="1" dirty="0" err="1">
                <a:solidFill>
                  <a:prstClr val="white"/>
                </a:solidFill>
                <a:latin typeface="Century Gothic" panose="020B0502020202020204" pitchFamily="34" charset="0"/>
              </a:rPr>
              <a:t>Dasar</a:t>
            </a:r>
            <a:endParaRPr lang="en-US" sz="1200" b="1" dirty="0">
              <a:solidFill>
                <a:prstClr val="white"/>
              </a:solidFill>
              <a:latin typeface="Century Gothic" panose="020B0502020202020204" pitchFamily="34" charset="0"/>
            </a:endParaRPr>
          </a:p>
        </p:txBody>
      </p:sp>
      <p:sp>
        <p:nvSpPr>
          <p:cNvPr id="96" name="TextBox 95">
            <a:extLst>
              <a:ext uri="{FF2B5EF4-FFF2-40B4-BE49-F238E27FC236}">
                <a16:creationId xmlns:a16="http://schemas.microsoft.com/office/drawing/2014/main" id="{C028F1C8-A677-4128-B031-95BA3FF52AEC}"/>
              </a:ext>
            </a:extLst>
          </p:cNvPr>
          <p:cNvSpPr txBox="1"/>
          <p:nvPr/>
        </p:nvSpPr>
        <p:spPr>
          <a:xfrm>
            <a:off x="4375149" y="3611271"/>
            <a:ext cx="2627230" cy="2422824"/>
          </a:xfrm>
          <a:prstGeom prst="rect">
            <a:avLst/>
          </a:prstGeom>
          <a:solidFill>
            <a:schemeClr val="accent4">
              <a:lumMod val="40000"/>
              <a:lumOff val="60000"/>
            </a:schemeClr>
          </a:solidFill>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lIns="91289" tIns="45647" rIns="91289" bIns="45647">
            <a:spAutoFit/>
          </a:bodyPr>
          <a:lstStyle/>
          <a:p>
            <a:pPr marL="175925" indent="-175925" fontAlgn="auto">
              <a:lnSpc>
                <a:spcPts val="2300"/>
              </a:lnSpc>
              <a:spcBef>
                <a:spcPts val="0"/>
              </a:spcBef>
              <a:spcAft>
                <a:spcPts val="0"/>
              </a:spcAft>
              <a:buFont typeface="+mj-lt"/>
              <a:buAutoNum type="arabicPeriod"/>
              <a:tabLst>
                <a:tab pos="175925" algn="l"/>
              </a:tabLst>
              <a:defRPr/>
            </a:pPr>
            <a:r>
              <a:rPr lang="en-US" sz="1600" b="1" dirty="0" err="1">
                <a:solidFill>
                  <a:prstClr val="black"/>
                </a:solidFill>
                <a:latin typeface="Century Gothic" panose="020B0502020202020204" pitchFamily="34" charset="0"/>
              </a:rPr>
              <a:t>Pendidikan</a:t>
            </a:r>
            <a:r>
              <a:rPr lang="en-US" sz="1600" b="1" dirty="0">
                <a:solidFill>
                  <a:prstClr val="black"/>
                </a:solidFill>
                <a:latin typeface="Century Gothic" panose="020B0502020202020204" pitchFamily="34" charset="0"/>
              </a:rPr>
              <a:t>. </a:t>
            </a:r>
          </a:p>
          <a:p>
            <a:pPr marL="175925" indent="-175925" fontAlgn="auto">
              <a:lnSpc>
                <a:spcPts val="2300"/>
              </a:lnSpc>
              <a:spcBef>
                <a:spcPts val="0"/>
              </a:spcBef>
              <a:spcAft>
                <a:spcPts val="0"/>
              </a:spcAft>
              <a:buFont typeface="+mj-lt"/>
              <a:buAutoNum type="arabicPeriod"/>
              <a:tabLst>
                <a:tab pos="175925" algn="l"/>
              </a:tabLst>
              <a:defRPr/>
            </a:pPr>
            <a:r>
              <a:rPr lang="en-US" sz="1600" b="1" dirty="0" err="1">
                <a:solidFill>
                  <a:prstClr val="black"/>
                </a:solidFill>
                <a:latin typeface="Century Gothic" panose="020B0502020202020204" pitchFamily="34" charset="0"/>
              </a:rPr>
              <a:t>Kesehatan</a:t>
            </a:r>
            <a:r>
              <a:rPr lang="en-US" sz="1600" b="1" dirty="0">
                <a:solidFill>
                  <a:prstClr val="black"/>
                </a:solidFill>
                <a:latin typeface="Century Gothic" panose="020B0502020202020204" pitchFamily="34" charset="0"/>
              </a:rPr>
              <a:t>.</a:t>
            </a:r>
          </a:p>
          <a:p>
            <a:pPr marL="175925" indent="-175925" fontAlgn="auto">
              <a:lnSpc>
                <a:spcPts val="2300"/>
              </a:lnSpc>
              <a:spcBef>
                <a:spcPts val="0"/>
              </a:spcBef>
              <a:spcAft>
                <a:spcPts val="0"/>
              </a:spcAft>
              <a:buFont typeface="+mj-lt"/>
              <a:buAutoNum type="arabicPeriod"/>
              <a:tabLst>
                <a:tab pos="175925" algn="l"/>
              </a:tabLst>
              <a:defRPr/>
            </a:pPr>
            <a:r>
              <a:rPr lang="en-US" sz="1600" b="1" dirty="0">
                <a:solidFill>
                  <a:prstClr val="black"/>
                </a:solidFill>
                <a:latin typeface="Century Gothic" panose="020B0502020202020204" pitchFamily="34" charset="0"/>
              </a:rPr>
              <a:t>PU dan </a:t>
            </a:r>
            <a:r>
              <a:rPr lang="en-US" sz="1600" b="1" dirty="0" err="1">
                <a:solidFill>
                  <a:prstClr val="black"/>
                </a:solidFill>
                <a:latin typeface="Century Gothic" panose="020B0502020202020204" pitchFamily="34" charset="0"/>
              </a:rPr>
              <a:t>Penataan</a:t>
            </a:r>
            <a:r>
              <a:rPr lang="en-US" sz="1600" b="1" dirty="0">
                <a:solidFill>
                  <a:prstClr val="black"/>
                </a:solidFill>
                <a:latin typeface="Century Gothic" panose="020B0502020202020204" pitchFamily="34" charset="0"/>
              </a:rPr>
              <a:t> </a:t>
            </a:r>
            <a:r>
              <a:rPr lang="en-US" sz="1600" b="1" dirty="0" err="1">
                <a:solidFill>
                  <a:prstClr val="black"/>
                </a:solidFill>
                <a:latin typeface="Century Gothic" panose="020B0502020202020204" pitchFamily="34" charset="0"/>
              </a:rPr>
              <a:t>Ruang</a:t>
            </a:r>
            <a:endParaRPr lang="en-US" sz="1600" b="1" dirty="0">
              <a:solidFill>
                <a:prstClr val="black"/>
              </a:solidFill>
              <a:latin typeface="Century Gothic" panose="020B0502020202020204" pitchFamily="34" charset="0"/>
            </a:endParaRPr>
          </a:p>
          <a:p>
            <a:pPr marL="175925" indent="-175925" fontAlgn="auto">
              <a:lnSpc>
                <a:spcPts val="2300"/>
              </a:lnSpc>
              <a:spcBef>
                <a:spcPts val="0"/>
              </a:spcBef>
              <a:spcAft>
                <a:spcPts val="0"/>
              </a:spcAft>
              <a:buFont typeface="+mj-lt"/>
              <a:buAutoNum type="arabicPeriod"/>
              <a:tabLst>
                <a:tab pos="175925" algn="l"/>
              </a:tabLst>
              <a:defRPr/>
            </a:pPr>
            <a:r>
              <a:rPr lang="en-US" sz="1600" b="1" dirty="0" err="1">
                <a:solidFill>
                  <a:prstClr val="black"/>
                </a:solidFill>
                <a:latin typeface="Century Gothic" panose="020B0502020202020204" pitchFamily="34" charset="0"/>
              </a:rPr>
              <a:t>Perum</a:t>
            </a:r>
            <a:r>
              <a:rPr lang="en-US" sz="1600" b="1" dirty="0">
                <a:solidFill>
                  <a:prstClr val="black"/>
                </a:solidFill>
                <a:latin typeface="Century Gothic" panose="020B0502020202020204" pitchFamily="34" charset="0"/>
              </a:rPr>
              <a:t> Rakyat dan Kawasan </a:t>
            </a:r>
            <a:r>
              <a:rPr lang="en-US" sz="1600" b="1" dirty="0" err="1">
                <a:solidFill>
                  <a:prstClr val="black"/>
                </a:solidFill>
                <a:latin typeface="Century Gothic" panose="020B0502020202020204" pitchFamily="34" charset="0"/>
              </a:rPr>
              <a:t>Permukiman</a:t>
            </a:r>
            <a:r>
              <a:rPr lang="en-US" sz="1600" b="1" dirty="0">
                <a:solidFill>
                  <a:prstClr val="black"/>
                </a:solidFill>
                <a:latin typeface="Century Gothic" panose="020B0502020202020204" pitchFamily="34" charset="0"/>
              </a:rPr>
              <a:t>. </a:t>
            </a:r>
          </a:p>
          <a:p>
            <a:pPr marL="175925" indent="-175925" fontAlgn="auto">
              <a:lnSpc>
                <a:spcPts val="2300"/>
              </a:lnSpc>
              <a:spcBef>
                <a:spcPts val="0"/>
              </a:spcBef>
              <a:spcAft>
                <a:spcPts val="0"/>
              </a:spcAft>
              <a:buFont typeface="+mj-lt"/>
              <a:buAutoNum type="arabicPeriod"/>
              <a:tabLst>
                <a:tab pos="175925" algn="l"/>
              </a:tabLst>
              <a:defRPr/>
            </a:pPr>
            <a:r>
              <a:rPr lang="en-US" sz="1600" b="1" dirty="0" err="1">
                <a:solidFill>
                  <a:srgbClr val="FF0000"/>
                </a:solidFill>
                <a:latin typeface="Century Gothic" panose="020B0502020202020204" pitchFamily="34" charset="0"/>
              </a:rPr>
              <a:t>Trantibum</a:t>
            </a:r>
            <a:r>
              <a:rPr lang="en-US" sz="1600" b="1" dirty="0">
                <a:solidFill>
                  <a:srgbClr val="FF0000"/>
                </a:solidFill>
                <a:latin typeface="Century Gothic" panose="020B0502020202020204" pitchFamily="34" charset="0"/>
              </a:rPr>
              <a:t> dan </a:t>
            </a:r>
            <a:r>
              <a:rPr lang="en-US" sz="1600" b="1" dirty="0" err="1">
                <a:solidFill>
                  <a:srgbClr val="FF0000"/>
                </a:solidFill>
                <a:latin typeface="Century Gothic" panose="020B0502020202020204" pitchFamily="34" charset="0"/>
              </a:rPr>
              <a:t>Linmas</a:t>
            </a:r>
            <a:r>
              <a:rPr lang="en-US" sz="1600" b="1" dirty="0">
                <a:solidFill>
                  <a:srgbClr val="FF0000"/>
                </a:solidFill>
                <a:latin typeface="Century Gothic" panose="020B0502020202020204" pitchFamily="34" charset="0"/>
              </a:rPr>
              <a:t> </a:t>
            </a:r>
          </a:p>
          <a:p>
            <a:pPr marL="175925" indent="-175925" fontAlgn="auto">
              <a:lnSpc>
                <a:spcPts val="2300"/>
              </a:lnSpc>
              <a:spcBef>
                <a:spcPts val="0"/>
              </a:spcBef>
              <a:spcAft>
                <a:spcPts val="0"/>
              </a:spcAft>
              <a:buFont typeface="+mj-lt"/>
              <a:buAutoNum type="arabicPeriod"/>
              <a:tabLst>
                <a:tab pos="175925" algn="l"/>
              </a:tabLst>
              <a:defRPr/>
            </a:pPr>
            <a:r>
              <a:rPr lang="en-US" sz="1600" b="1" dirty="0" err="1">
                <a:solidFill>
                  <a:prstClr val="black"/>
                </a:solidFill>
                <a:latin typeface="Century Gothic" panose="020B0502020202020204" pitchFamily="34" charset="0"/>
              </a:rPr>
              <a:t>Sosial</a:t>
            </a:r>
            <a:r>
              <a:rPr lang="en-US" sz="1600" b="1" dirty="0">
                <a:solidFill>
                  <a:prstClr val="black"/>
                </a:solidFill>
                <a:latin typeface="Century Gothic" panose="020B0502020202020204" pitchFamily="34" charset="0"/>
              </a:rPr>
              <a:t>.</a:t>
            </a:r>
          </a:p>
        </p:txBody>
      </p:sp>
      <p:sp>
        <p:nvSpPr>
          <p:cNvPr id="97" name="Rectangle 96">
            <a:extLst>
              <a:ext uri="{FF2B5EF4-FFF2-40B4-BE49-F238E27FC236}">
                <a16:creationId xmlns:a16="http://schemas.microsoft.com/office/drawing/2014/main" id="{B9B63A3A-8EAC-4D8E-AF07-1635E13416F1}"/>
              </a:ext>
            </a:extLst>
          </p:cNvPr>
          <p:cNvSpPr/>
          <p:nvPr/>
        </p:nvSpPr>
        <p:spPr>
          <a:xfrm>
            <a:off x="4969694" y="6283801"/>
            <a:ext cx="1106254" cy="438466"/>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lIns="68468" tIns="34233" rIns="68468" bIns="34233">
            <a:spAutoFit/>
          </a:bodyPr>
          <a:lstStyle/>
          <a:p>
            <a:pPr algn="ctr" fontAlgn="auto">
              <a:spcBef>
                <a:spcPts val="0"/>
              </a:spcBef>
              <a:spcAft>
                <a:spcPts val="0"/>
              </a:spcAft>
              <a:defRPr/>
            </a:pPr>
            <a:r>
              <a:rPr lang="en-US" sz="2400" b="1" dirty="0">
                <a:solidFill>
                  <a:schemeClr val="tx1"/>
                </a:solidFill>
                <a:latin typeface="Century Gothic" panose="020B0502020202020204" pitchFamily="34" charset="0"/>
              </a:rPr>
              <a:t>SPM</a:t>
            </a:r>
          </a:p>
        </p:txBody>
      </p:sp>
      <p:cxnSp>
        <p:nvCxnSpPr>
          <p:cNvPr id="100" name="Straight Connector 99">
            <a:extLst>
              <a:ext uri="{FF2B5EF4-FFF2-40B4-BE49-F238E27FC236}">
                <a16:creationId xmlns:a16="http://schemas.microsoft.com/office/drawing/2014/main" id="{93BE09AB-4409-49C0-8ABA-CBECDE9D69EF}"/>
              </a:ext>
            </a:extLst>
          </p:cNvPr>
          <p:cNvCxnSpPr>
            <a:cxnSpLocks/>
          </p:cNvCxnSpPr>
          <p:nvPr/>
        </p:nvCxnSpPr>
        <p:spPr>
          <a:xfrm>
            <a:off x="6905625" y="2911475"/>
            <a:ext cx="0" cy="984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1E2E2F0-E26C-4BF4-A9F2-B30B150B5CB2}"/>
              </a:ext>
            </a:extLst>
          </p:cNvPr>
          <p:cNvCxnSpPr>
            <a:cxnSpLocks/>
          </p:cNvCxnSpPr>
          <p:nvPr/>
        </p:nvCxnSpPr>
        <p:spPr>
          <a:xfrm flipH="1">
            <a:off x="5321302" y="3025028"/>
            <a:ext cx="39430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7A2B14D-E34A-48C3-8F74-82D9C89E9CB9}"/>
              </a:ext>
            </a:extLst>
          </p:cNvPr>
          <p:cNvCxnSpPr>
            <a:cxnSpLocks/>
          </p:cNvCxnSpPr>
          <p:nvPr/>
        </p:nvCxnSpPr>
        <p:spPr>
          <a:xfrm>
            <a:off x="5328610" y="3024841"/>
            <a:ext cx="0" cy="1604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F0F5866-4CB6-4812-B9DD-165322BB94D0}"/>
              </a:ext>
            </a:extLst>
          </p:cNvPr>
          <p:cNvCxnSpPr>
            <a:cxnSpLocks/>
          </p:cNvCxnSpPr>
          <p:nvPr/>
        </p:nvCxnSpPr>
        <p:spPr>
          <a:xfrm>
            <a:off x="5504036" y="6059189"/>
            <a:ext cx="0" cy="1830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278634A-1576-43E4-86AD-447406166C01}"/>
              </a:ext>
            </a:extLst>
          </p:cNvPr>
          <p:cNvCxnSpPr>
            <a:cxnSpLocks/>
            <a:stCxn id="69" idx="2"/>
          </p:cNvCxnSpPr>
          <p:nvPr/>
        </p:nvCxnSpPr>
        <p:spPr>
          <a:xfrm>
            <a:off x="8191309" y="2152649"/>
            <a:ext cx="0" cy="1651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60B412E-0F6B-43A4-995C-17C11EA7A885}"/>
              </a:ext>
            </a:extLst>
          </p:cNvPr>
          <p:cNvCxnSpPr>
            <a:cxnSpLocks/>
          </p:cNvCxnSpPr>
          <p:nvPr/>
        </p:nvCxnSpPr>
        <p:spPr>
          <a:xfrm flipH="1">
            <a:off x="6926356" y="2302809"/>
            <a:ext cx="42389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D650FBF-AC2A-411C-B575-8EDC22F27593}"/>
              </a:ext>
            </a:extLst>
          </p:cNvPr>
          <p:cNvCxnSpPr>
            <a:cxnSpLocks/>
          </p:cNvCxnSpPr>
          <p:nvPr/>
        </p:nvCxnSpPr>
        <p:spPr>
          <a:xfrm>
            <a:off x="6938148" y="2305796"/>
            <a:ext cx="0" cy="1604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713DB190-EBC1-4EFA-8AE4-89F5F5C410A8}"/>
              </a:ext>
            </a:extLst>
          </p:cNvPr>
          <p:cNvSpPr/>
          <p:nvPr/>
        </p:nvSpPr>
        <p:spPr>
          <a:xfrm>
            <a:off x="8495788" y="3173743"/>
            <a:ext cx="1480457" cy="261608"/>
          </a:xfrm>
          <a:prstGeom prst="rect">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algn="ctr" fontAlgn="auto">
              <a:spcBef>
                <a:spcPts val="0"/>
              </a:spcBef>
              <a:spcAft>
                <a:spcPts val="0"/>
              </a:spcAft>
              <a:defRPr/>
            </a:pPr>
            <a:r>
              <a:rPr lang="en-US" sz="1200" b="1" dirty="0">
                <a:solidFill>
                  <a:prstClr val="white"/>
                </a:solidFill>
                <a:latin typeface="Century Gothic" panose="020B0502020202020204" pitchFamily="34" charset="0"/>
              </a:rPr>
              <a:t>Non Yan Dasar</a:t>
            </a:r>
          </a:p>
        </p:txBody>
      </p:sp>
      <p:cxnSp>
        <p:nvCxnSpPr>
          <p:cNvPr id="144" name="Straight Arrow Connector 143">
            <a:extLst>
              <a:ext uri="{FF2B5EF4-FFF2-40B4-BE49-F238E27FC236}">
                <a16:creationId xmlns:a16="http://schemas.microsoft.com/office/drawing/2014/main" id="{22FD26D4-FACF-4480-A0E7-DDBF8558E2CB}"/>
              </a:ext>
            </a:extLst>
          </p:cNvPr>
          <p:cNvCxnSpPr>
            <a:cxnSpLocks/>
          </p:cNvCxnSpPr>
          <p:nvPr/>
        </p:nvCxnSpPr>
        <p:spPr>
          <a:xfrm>
            <a:off x="5328610" y="3462991"/>
            <a:ext cx="0" cy="1604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6B5F3686-B9A9-40F4-B808-B772D4198E75}"/>
              </a:ext>
            </a:extLst>
          </p:cNvPr>
          <p:cNvSpPr/>
          <p:nvPr/>
        </p:nvSpPr>
        <p:spPr>
          <a:xfrm>
            <a:off x="7332800" y="5773554"/>
            <a:ext cx="2136053" cy="1000225"/>
          </a:xfrm>
          <a:prstGeom prst="rec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marL="171450" indent="-171450" fontAlgn="auto">
              <a:spcBef>
                <a:spcPts val="0"/>
              </a:spcBef>
              <a:spcAft>
                <a:spcPts val="0"/>
              </a:spcAft>
              <a:buFontTx/>
              <a:buAutoNum type="arabicPeriod"/>
              <a:defRPr/>
            </a:pPr>
            <a:r>
              <a:rPr lang="en-US" b="1" dirty="0" err="1">
                <a:solidFill>
                  <a:srgbClr val="FF0000"/>
                </a:solidFill>
                <a:latin typeface="Century Gothic" panose="020B0502020202020204" pitchFamily="34" charset="0"/>
              </a:rPr>
              <a:t>Tramtibum</a:t>
            </a:r>
            <a:r>
              <a:rPr lang="en-US" b="1" dirty="0">
                <a:solidFill>
                  <a:srgbClr val="FF0000"/>
                </a:solidFill>
                <a:latin typeface="Century Gothic" panose="020B0502020202020204" pitchFamily="34" charset="0"/>
              </a:rPr>
              <a:t> </a:t>
            </a:r>
          </a:p>
          <a:p>
            <a:pPr marL="171450" indent="-171450" fontAlgn="auto">
              <a:spcBef>
                <a:spcPts val="0"/>
              </a:spcBef>
              <a:spcAft>
                <a:spcPts val="0"/>
              </a:spcAft>
              <a:buFontTx/>
              <a:buAutoNum type="arabicPeriod"/>
              <a:defRPr/>
            </a:pPr>
            <a:r>
              <a:rPr lang="en-US" b="1" dirty="0" err="1">
                <a:solidFill>
                  <a:srgbClr val="FF0000"/>
                </a:solidFill>
                <a:latin typeface="Century Gothic" panose="020B0502020202020204" pitchFamily="34" charset="0"/>
              </a:rPr>
              <a:t>Bencana</a:t>
            </a:r>
            <a:r>
              <a:rPr lang="en-US" b="1" dirty="0">
                <a:solidFill>
                  <a:srgbClr val="FF0000"/>
                </a:solidFill>
                <a:latin typeface="Century Gothic" panose="020B0502020202020204" pitchFamily="34" charset="0"/>
              </a:rPr>
              <a:t> </a:t>
            </a:r>
          </a:p>
          <a:p>
            <a:pPr marL="171450" indent="-171450" fontAlgn="auto">
              <a:spcBef>
                <a:spcPts val="0"/>
              </a:spcBef>
              <a:spcAft>
                <a:spcPts val="0"/>
              </a:spcAft>
              <a:buFontTx/>
              <a:buAutoNum type="arabicPeriod"/>
              <a:defRPr/>
            </a:pPr>
            <a:r>
              <a:rPr lang="en-US" b="1" dirty="0" err="1">
                <a:solidFill>
                  <a:srgbClr val="FF0000"/>
                </a:solidFill>
                <a:latin typeface="Century Gothic" panose="020B0502020202020204" pitchFamily="34" charset="0"/>
              </a:rPr>
              <a:t>Kebakaran</a:t>
            </a:r>
            <a:r>
              <a:rPr lang="en-US" b="1" dirty="0">
                <a:solidFill>
                  <a:srgbClr val="FF0000"/>
                </a:solidFill>
                <a:latin typeface="Century Gothic" panose="020B0502020202020204" pitchFamily="34" charset="0"/>
              </a:rPr>
              <a:t> </a:t>
            </a:r>
          </a:p>
        </p:txBody>
      </p:sp>
      <p:sp>
        <p:nvSpPr>
          <p:cNvPr id="152" name="Rectangle 151">
            <a:extLst>
              <a:ext uri="{FF2B5EF4-FFF2-40B4-BE49-F238E27FC236}">
                <a16:creationId xmlns:a16="http://schemas.microsoft.com/office/drawing/2014/main" id="{5C07F8EB-82B5-4C3F-84EA-70A6D332E692}"/>
              </a:ext>
            </a:extLst>
          </p:cNvPr>
          <p:cNvSpPr/>
          <p:nvPr/>
        </p:nvSpPr>
        <p:spPr>
          <a:xfrm>
            <a:off x="8422105" y="3813039"/>
            <a:ext cx="1679837" cy="1133430"/>
          </a:xfrm>
          <a:prstGeom prst="rect">
            <a:avLst/>
          </a:prstGeom>
          <a:solidFill>
            <a:schemeClr val="accent4">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289" tIns="45647" rIns="91289" bIns="45647" anchor="ctr"/>
          <a:lstStyle/>
          <a:p>
            <a:pPr marL="231396" indent="-231396" fontAlgn="auto">
              <a:spcBef>
                <a:spcPts val="0"/>
              </a:spcBef>
              <a:spcAft>
                <a:spcPts val="0"/>
              </a:spcAft>
              <a:buFontTx/>
              <a:buAutoNum type="arabicPeriod"/>
              <a:tabLst>
                <a:tab pos="231396" algn="l"/>
              </a:tabLst>
              <a:defRPr/>
            </a:pPr>
            <a:r>
              <a:rPr lang="en-US" sz="1400" b="1" dirty="0" err="1">
                <a:solidFill>
                  <a:srgbClr val="FF0000"/>
                </a:solidFill>
                <a:latin typeface="Century Gothic" panose="020B0502020202020204" pitchFamily="34" charset="0"/>
              </a:rPr>
              <a:t>Tenaga</a:t>
            </a:r>
            <a:r>
              <a:rPr lang="en-US" sz="1400" b="1" dirty="0">
                <a:solidFill>
                  <a:srgbClr val="FF0000"/>
                </a:solidFill>
                <a:latin typeface="Century Gothic" panose="020B0502020202020204" pitchFamily="34" charset="0"/>
              </a:rPr>
              <a:t> </a:t>
            </a:r>
            <a:r>
              <a:rPr lang="en-US" sz="1400" b="1" dirty="0" err="1">
                <a:solidFill>
                  <a:srgbClr val="FF0000"/>
                </a:solidFill>
                <a:latin typeface="Century Gothic" panose="020B0502020202020204" pitchFamily="34" charset="0"/>
              </a:rPr>
              <a:t>kerja</a:t>
            </a:r>
            <a:endParaRPr lang="en-US" sz="1400" b="1" dirty="0">
              <a:solidFill>
                <a:srgbClr val="FF0000"/>
              </a:solidFill>
              <a:latin typeface="Century Gothic" panose="020B0502020202020204" pitchFamily="34" charset="0"/>
            </a:endParaRPr>
          </a:p>
          <a:p>
            <a:pPr marL="231396" indent="-231396" fontAlgn="auto">
              <a:spcBef>
                <a:spcPts val="0"/>
              </a:spcBef>
              <a:spcAft>
                <a:spcPts val="0"/>
              </a:spcAft>
              <a:buFontTx/>
              <a:buAutoNum type="arabicPeriod"/>
              <a:tabLst>
                <a:tab pos="231396" algn="l"/>
              </a:tabLst>
              <a:defRPr/>
            </a:pPr>
            <a:r>
              <a:rPr lang="en-US" sz="1400" b="1" dirty="0" err="1">
                <a:solidFill>
                  <a:srgbClr val="FF0000"/>
                </a:solidFill>
                <a:latin typeface="Century Gothic" panose="020B0502020202020204" pitchFamily="34" charset="0"/>
              </a:rPr>
              <a:t>Lingkungan</a:t>
            </a:r>
            <a:r>
              <a:rPr lang="en-US" sz="1400" b="1" dirty="0">
                <a:solidFill>
                  <a:srgbClr val="FF0000"/>
                </a:solidFill>
                <a:latin typeface="Century Gothic" panose="020B0502020202020204" pitchFamily="34" charset="0"/>
              </a:rPr>
              <a:t> </a:t>
            </a:r>
            <a:r>
              <a:rPr lang="en-US" sz="1400" b="1" dirty="0" err="1">
                <a:solidFill>
                  <a:srgbClr val="FF0000"/>
                </a:solidFill>
                <a:latin typeface="Century Gothic" panose="020B0502020202020204" pitchFamily="34" charset="0"/>
              </a:rPr>
              <a:t>Hidup</a:t>
            </a:r>
            <a:endParaRPr lang="en-US" sz="1400" b="1" dirty="0">
              <a:solidFill>
                <a:srgbClr val="FF0000"/>
              </a:solidFill>
              <a:latin typeface="Century Gothic" panose="020B0502020202020204" pitchFamily="34" charset="0"/>
            </a:endParaRPr>
          </a:p>
          <a:p>
            <a:pPr marL="231396" indent="-231396" fontAlgn="auto">
              <a:spcBef>
                <a:spcPts val="0"/>
              </a:spcBef>
              <a:spcAft>
                <a:spcPts val="0"/>
              </a:spcAft>
              <a:buFontTx/>
              <a:buAutoNum type="arabicPeriod"/>
              <a:tabLst>
                <a:tab pos="231396" algn="l"/>
              </a:tabLst>
              <a:defRPr/>
            </a:pPr>
            <a:r>
              <a:rPr lang="en-US" sz="1400" b="1" dirty="0" err="1">
                <a:solidFill>
                  <a:srgbClr val="FF0000"/>
                </a:solidFill>
                <a:latin typeface="Century Gothic" panose="020B0502020202020204" pitchFamily="34" charset="0"/>
              </a:rPr>
              <a:t>Perhubungan</a:t>
            </a:r>
            <a:endParaRPr lang="en-US" sz="1400" b="1" dirty="0">
              <a:solidFill>
                <a:srgbClr val="FF0000"/>
              </a:solidFill>
              <a:latin typeface="Century Gothic" panose="020B0502020202020204" pitchFamily="34" charset="0"/>
            </a:endParaRPr>
          </a:p>
          <a:p>
            <a:pPr marL="231396" indent="-231396" fontAlgn="auto">
              <a:spcBef>
                <a:spcPts val="0"/>
              </a:spcBef>
              <a:spcAft>
                <a:spcPts val="0"/>
              </a:spcAft>
              <a:buFontTx/>
              <a:buAutoNum type="arabicPeriod"/>
              <a:tabLst>
                <a:tab pos="231396" algn="l"/>
              </a:tabLst>
              <a:defRPr/>
            </a:pPr>
            <a:r>
              <a:rPr lang="en-US" sz="1400" b="1" dirty="0" err="1">
                <a:solidFill>
                  <a:srgbClr val="FF0000"/>
                </a:solidFill>
                <a:latin typeface="Century Gothic" panose="020B0502020202020204" pitchFamily="34" charset="0"/>
              </a:rPr>
              <a:t>Dst</a:t>
            </a:r>
            <a:r>
              <a:rPr lang="en-US" sz="1400" b="1" dirty="0">
                <a:solidFill>
                  <a:srgbClr val="FF0000"/>
                </a:solidFill>
                <a:latin typeface="Century Gothic" panose="020B0502020202020204" pitchFamily="34" charset="0"/>
              </a:rPr>
              <a:t>… </a:t>
            </a:r>
          </a:p>
        </p:txBody>
      </p:sp>
      <p:cxnSp>
        <p:nvCxnSpPr>
          <p:cNvPr id="153" name="Straight Arrow Connector 152">
            <a:extLst>
              <a:ext uri="{FF2B5EF4-FFF2-40B4-BE49-F238E27FC236}">
                <a16:creationId xmlns:a16="http://schemas.microsoft.com/office/drawing/2014/main" id="{9786BE97-758A-4051-95A6-511F48BE1FD4}"/>
              </a:ext>
            </a:extLst>
          </p:cNvPr>
          <p:cNvCxnSpPr>
            <a:cxnSpLocks/>
            <a:endCxn id="152" idx="0"/>
          </p:cNvCxnSpPr>
          <p:nvPr/>
        </p:nvCxnSpPr>
        <p:spPr>
          <a:xfrm>
            <a:off x="9262024" y="3453063"/>
            <a:ext cx="0" cy="3599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797D347C-CE8E-42B9-A84D-E7136C74325A}"/>
              </a:ext>
            </a:extLst>
          </p:cNvPr>
          <p:cNvSpPr txBox="1"/>
          <p:nvPr/>
        </p:nvSpPr>
        <p:spPr>
          <a:xfrm>
            <a:off x="10302239" y="3475264"/>
            <a:ext cx="1715589" cy="1600291"/>
          </a:xfrm>
          <a:prstGeom prst="rect">
            <a:avLst/>
          </a:prstGeom>
          <a:solidFill>
            <a:schemeClr val="accent4">
              <a:lumMod val="40000"/>
              <a:lumOff val="60000"/>
            </a:schemeClr>
          </a:solidFill>
          <a:ln w="19050">
            <a:solidFill>
              <a:schemeClr val="accent1"/>
            </a:solidFill>
          </a:ln>
        </p:spPr>
        <p:txBody>
          <a:bodyPr wrap="square" lIns="91289" tIns="45647" rIns="91289" bIns="45647">
            <a:spAutoFit/>
          </a:bodyPr>
          <a:lstStyle/>
          <a:p>
            <a:pPr algn="just" fontAlgn="auto">
              <a:spcBef>
                <a:spcPts val="0"/>
              </a:spcBef>
              <a:spcAft>
                <a:spcPts val="0"/>
              </a:spcAft>
              <a:defRPr/>
            </a:pPr>
            <a:r>
              <a:rPr lang="en-US" sz="1400" dirty="0" err="1">
                <a:solidFill>
                  <a:prstClr val="black"/>
                </a:solidFill>
                <a:latin typeface="Gill Sans MT"/>
                <a:cs typeface="+mn-cs"/>
              </a:rPr>
              <a:t>Kelautan</a:t>
            </a:r>
            <a:r>
              <a:rPr lang="en-US" sz="1400" dirty="0">
                <a:solidFill>
                  <a:prstClr val="black"/>
                </a:solidFill>
                <a:latin typeface="Gill Sans MT"/>
                <a:cs typeface="+mn-cs"/>
              </a:rPr>
              <a:t> </a:t>
            </a:r>
            <a:r>
              <a:rPr lang="en-US" sz="1400" dirty="0" err="1">
                <a:solidFill>
                  <a:prstClr val="black"/>
                </a:solidFill>
                <a:latin typeface="Gill Sans MT"/>
                <a:cs typeface="+mn-cs"/>
              </a:rPr>
              <a:t>dan</a:t>
            </a:r>
            <a:r>
              <a:rPr lang="en-US" sz="1400" dirty="0">
                <a:solidFill>
                  <a:prstClr val="black"/>
                </a:solidFill>
                <a:latin typeface="Gill Sans MT"/>
                <a:cs typeface="+mn-cs"/>
              </a:rPr>
              <a:t> </a:t>
            </a:r>
            <a:r>
              <a:rPr lang="en-US" sz="1400" dirty="0" err="1">
                <a:solidFill>
                  <a:prstClr val="black"/>
                </a:solidFill>
                <a:latin typeface="Gill Sans MT"/>
                <a:cs typeface="+mn-cs"/>
              </a:rPr>
              <a:t>Perikanan</a:t>
            </a:r>
            <a:r>
              <a:rPr lang="en-US" sz="1400" dirty="0">
                <a:solidFill>
                  <a:prstClr val="black"/>
                </a:solidFill>
                <a:latin typeface="Gill Sans MT"/>
                <a:cs typeface="+mn-cs"/>
              </a:rPr>
              <a:t>; </a:t>
            </a:r>
            <a:r>
              <a:rPr lang="en-US" sz="1400" dirty="0" err="1">
                <a:solidFill>
                  <a:prstClr val="black"/>
                </a:solidFill>
                <a:latin typeface="Gill Sans MT"/>
                <a:cs typeface="+mn-cs"/>
              </a:rPr>
              <a:t>Pariwisata</a:t>
            </a:r>
            <a:r>
              <a:rPr lang="en-US" sz="1400" dirty="0">
                <a:solidFill>
                  <a:prstClr val="black"/>
                </a:solidFill>
                <a:latin typeface="Gill Sans MT"/>
                <a:cs typeface="+mn-cs"/>
              </a:rPr>
              <a:t>; </a:t>
            </a:r>
            <a:r>
              <a:rPr lang="en-US" sz="1400" dirty="0" err="1">
                <a:solidFill>
                  <a:prstClr val="black"/>
                </a:solidFill>
                <a:latin typeface="Gill Sans MT"/>
                <a:cs typeface="+mn-cs"/>
              </a:rPr>
              <a:t>Pertanian</a:t>
            </a:r>
            <a:r>
              <a:rPr lang="en-US" sz="1400" dirty="0">
                <a:solidFill>
                  <a:prstClr val="black"/>
                </a:solidFill>
                <a:latin typeface="Gill Sans MT"/>
                <a:cs typeface="+mn-cs"/>
              </a:rPr>
              <a:t>; </a:t>
            </a:r>
          </a:p>
          <a:p>
            <a:pPr algn="just" fontAlgn="auto">
              <a:spcBef>
                <a:spcPts val="0"/>
              </a:spcBef>
              <a:spcAft>
                <a:spcPts val="0"/>
              </a:spcAft>
              <a:defRPr/>
            </a:pPr>
            <a:r>
              <a:rPr lang="en-US" sz="1400" dirty="0" err="1">
                <a:solidFill>
                  <a:prstClr val="black"/>
                </a:solidFill>
                <a:latin typeface="Gill Sans MT"/>
                <a:cs typeface="+mn-cs"/>
              </a:rPr>
              <a:t>Kehutanan</a:t>
            </a:r>
            <a:r>
              <a:rPr lang="en-US" sz="1400" dirty="0">
                <a:solidFill>
                  <a:prstClr val="black"/>
                </a:solidFill>
                <a:latin typeface="Gill Sans MT"/>
                <a:cs typeface="+mn-cs"/>
              </a:rPr>
              <a:t>; ESDM; </a:t>
            </a:r>
            <a:r>
              <a:rPr lang="en-US" sz="1400" dirty="0" err="1">
                <a:solidFill>
                  <a:prstClr val="black"/>
                </a:solidFill>
                <a:latin typeface="Gill Sans MT"/>
                <a:cs typeface="+mn-cs"/>
              </a:rPr>
              <a:t>Perdagangan</a:t>
            </a:r>
            <a:r>
              <a:rPr lang="en-US" sz="1400" dirty="0">
                <a:solidFill>
                  <a:prstClr val="black"/>
                </a:solidFill>
                <a:latin typeface="Gill Sans MT"/>
                <a:cs typeface="+mn-cs"/>
              </a:rPr>
              <a:t>; </a:t>
            </a:r>
            <a:r>
              <a:rPr lang="en-US" sz="1400" dirty="0" err="1">
                <a:solidFill>
                  <a:prstClr val="black"/>
                </a:solidFill>
                <a:latin typeface="Gill Sans MT"/>
                <a:cs typeface="+mn-cs"/>
              </a:rPr>
              <a:t>Perindustrian</a:t>
            </a:r>
            <a:r>
              <a:rPr lang="en-US" sz="1400" dirty="0">
                <a:solidFill>
                  <a:prstClr val="black"/>
                </a:solidFill>
                <a:latin typeface="Gill Sans MT"/>
                <a:cs typeface="+mn-cs"/>
              </a:rPr>
              <a:t>;</a:t>
            </a:r>
          </a:p>
          <a:p>
            <a:pPr algn="just" fontAlgn="auto">
              <a:spcBef>
                <a:spcPts val="0"/>
              </a:spcBef>
              <a:spcAft>
                <a:spcPts val="0"/>
              </a:spcAft>
              <a:defRPr/>
            </a:pPr>
            <a:r>
              <a:rPr lang="en-US" sz="1400" dirty="0" err="1">
                <a:solidFill>
                  <a:prstClr val="black"/>
                </a:solidFill>
                <a:latin typeface="Gill Sans MT"/>
                <a:cs typeface="+mn-cs"/>
              </a:rPr>
              <a:t>Transmigrasi</a:t>
            </a:r>
            <a:endParaRPr lang="en-US" sz="1400" dirty="0">
              <a:solidFill>
                <a:prstClr val="black"/>
              </a:solidFill>
              <a:latin typeface="Gill Sans MT"/>
              <a:cs typeface="+mn-cs"/>
            </a:endParaRPr>
          </a:p>
        </p:txBody>
      </p:sp>
      <p:cxnSp>
        <p:nvCxnSpPr>
          <p:cNvPr id="156" name="Straight Arrow Connector 155">
            <a:extLst>
              <a:ext uri="{FF2B5EF4-FFF2-40B4-BE49-F238E27FC236}">
                <a16:creationId xmlns:a16="http://schemas.microsoft.com/office/drawing/2014/main" id="{F39FEBB5-DC9D-48BC-9E43-4E7B4BBC3ECD}"/>
              </a:ext>
            </a:extLst>
          </p:cNvPr>
          <p:cNvCxnSpPr>
            <a:cxnSpLocks/>
          </p:cNvCxnSpPr>
          <p:nvPr/>
        </p:nvCxnSpPr>
        <p:spPr>
          <a:xfrm>
            <a:off x="11120547" y="2907164"/>
            <a:ext cx="0" cy="568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E638FDB-00EE-4B15-8862-70BE44580B11}"/>
              </a:ext>
            </a:extLst>
          </p:cNvPr>
          <p:cNvCxnSpPr>
            <a:cxnSpLocks/>
          </p:cNvCxnSpPr>
          <p:nvPr/>
        </p:nvCxnSpPr>
        <p:spPr>
          <a:xfrm>
            <a:off x="9254688" y="3033905"/>
            <a:ext cx="0" cy="1241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509CA068-A1A5-45C5-9140-96DD7CF7957F}"/>
              </a:ext>
            </a:extLst>
          </p:cNvPr>
          <p:cNvCxnSpPr>
            <a:cxnSpLocks/>
          </p:cNvCxnSpPr>
          <p:nvPr/>
        </p:nvCxnSpPr>
        <p:spPr>
          <a:xfrm>
            <a:off x="8329804" y="5582653"/>
            <a:ext cx="0" cy="1641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CB631C1-E6C9-4097-93FC-AB78A281D4E2}"/>
              </a:ext>
            </a:extLst>
          </p:cNvPr>
          <p:cNvCxnSpPr>
            <a:cxnSpLocks/>
          </p:cNvCxnSpPr>
          <p:nvPr/>
        </p:nvCxnSpPr>
        <p:spPr>
          <a:xfrm flipH="1">
            <a:off x="6814062" y="5571388"/>
            <a:ext cx="152382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D141F22D-EB58-4D9B-BCDE-CD93491095D8}"/>
              </a:ext>
            </a:extLst>
          </p:cNvPr>
          <p:cNvSpPr txBox="1"/>
          <p:nvPr/>
        </p:nvSpPr>
        <p:spPr>
          <a:xfrm>
            <a:off x="4403557" y="5402179"/>
            <a:ext cx="2586790" cy="307777"/>
          </a:xfrm>
          <a:prstGeom prst="rect">
            <a:avLst/>
          </a:prstGeom>
          <a:noFill/>
          <a:ln w="38100">
            <a:solidFill>
              <a:srgbClr val="0070C0"/>
            </a:solidFill>
            <a:prstDash val="sysDash"/>
          </a:ln>
        </p:spPr>
        <p:txBody>
          <a:bodyPr wrap="square" rtlCol="0">
            <a:spAutoFit/>
          </a:bodyPr>
          <a:lstStyle/>
          <a:p>
            <a:endParaRPr lang="en-US" sz="1400" dirty="0"/>
          </a:p>
        </p:txBody>
      </p:sp>
      <p:cxnSp>
        <p:nvCxnSpPr>
          <p:cNvPr id="53" name="Straight Arrow Connector 52">
            <a:extLst>
              <a:ext uri="{FF2B5EF4-FFF2-40B4-BE49-F238E27FC236}">
                <a16:creationId xmlns:a16="http://schemas.microsoft.com/office/drawing/2014/main" id="{F873E428-1CFB-4327-A483-33B1E5D786CD}"/>
              </a:ext>
            </a:extLst>
          </p:cNvPr>
          <p:cNvCxnSpPr>
            <a:cxnSpLocks/>
          </p:cNvCxnSpPr>
          <p:nvPr/>
        </p:nvCxnSpPr>
        <p:spPr>
          <a:xfrm>
            <a:off x="11152409" y="2323443"/>
            <a:ext cx="0" cy="1604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40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8340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6454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2"/>
            <a:ext cx="1970202" cy="60313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sp>
        <p:nvSpPr>
          <p:cNvPr id="43" name="TextBox 42">
            <a:extLst>
              <a:ext uri="{FF2B5EF4-FFF2-40B4-BE49-F238E27FC236}">
                <a16:creationId xmlns:a16="http://schemas.microsoft.com/office/drawing/2014/main" id="{8CEB82F1-D9C9-4914-8C75-2DF29767F4A4}"/>
              </a:ext>
            </a:extLst>
          </p:cNvPr>
          <p:cNvSpPr txBox="1"/>
          <p:nvPr/>
        </p:nvSpPr>
        <p:spPr>
          <a:xfrm>
            <a:off x="2454443" y="0"/>
            <a:ext cx="7196618" cy="830997"/>
          </a:xfrm>
          <a:prstGeom prst="rect">
            <a:avLst/>
          </a:prstGeom>
          <a:noFill/>
        </p:spPr>
        <p:txBody>
          <a:bodyPr wrap="square" rtlCol="0">
            <a:spAutoFit/>
          </a:bodyPr>
          <a:lstStyle/>
          <a:p>
            <a:pPr algn="ctr"/>
            <a:r>
              <a:rPr lang="id-ID" altLang="en-US" sz="2400" b="1" dirty="0">
                <a:latin typeface="Century Gothic" panose="020B0502020202020204" pitchFamily="34" charset="0"/>
                <a:ea typeface="Arial Unicode MS" panose="020B0604020202020204" pitchFamily="34" charset="-128"/>
              </a:rPr>
              <a:t>URAIAN </a:t>
            </a:r>
            <a:r>
              <a:rPr lang="en-US" altLang="en-US" sz="2400" b="1" dirty="0">
                <a:latin typeface="Century Gothic" panose="020B0502020202020204" pitchFamily="34" charset="0"/>
                <a:ea typeface="Arial Unicode MS" panose="020B0604020202020204" pitchFamily="34" charset="-128"/>
              </a:rPr>
              <a:t>URUSAN </a:t>
            </a:r>
            <a:r>
              <a:rPr lang="id-ID" altLang="en-US" sz="2400" b="1" dirty="0">
                <a:latin typeface="Century Gothic" panose="020B0502020202020204" pitchFamily="34" charset="0"/>
                <a:ea typeface="Arial Unicode MS" panose="020B0604020202020204" pitchFamily="34" charset="-128"/>
              </a:rPr>
              <a:t>WAJIB TERKAIT YANSAR</a:t>
            </a:r>
            <a:r>
              <a:rPr lang="en-US" altLang="en-US" sz="2400" b="1" dirty="0">
                <a:latin typeface="Century Gothic" panose="020B0502020202020204" pitchFamily="34" charset="0"/>
                <a:ea typeface="Arial Unicode MS" panose="020B0604020202020204" pitchFamily="34" charset="-128"/>
              </a:rPr>
              <a:t/>
            </a:r>
            <a:br>
              <a:rPr lang="en-US" altLang="en-US" sz="2400" b="1" dirty="0">
                <a:latin typeface="Century Gothic" panose="020B0502020202020204" pitchFamily="34" charset="0"/>
                <a:ea typeface="Arial Unicode MS" panose="020B0604020202020204" pitchFamily="34" charset="-128"/>
              </a:rPr>
            </a:br>
            <a:r>
              <a:rPr lang="id-ID" altLang="en-US" sz="2400" b="1" dirty="0">
                <a:latin typeface="Century Gothic" panose="020B0502020202020204" pitchFamily="34" charset="0"/>
                <a:ea typeface="Arial Unicode MS" panose="020B0604020202020204" pitchFamily="34" charset="-128"/>
              </a:rPr>
              <a:t>SUB URUSAN BENCANA DAN KEBAKARAN</a:t>
            </a:r>
            <a:endParaRPr lang="en-US" altLang="en-US" sz="2400" b="1" dirty="0">
              <a:latin typeface="Century Gothic" panose="020B0502020202020204" pitchFamily="34" charset="0"/>
              <a:ea typeface="Arial Unicode MS" panose="020B0604020202020204" pitchFamily="34" charset="-128"/>
            </a:endParaRPr>
          </a:p>
        </p:txBody>
      </p:sp>
      <p:cxnSp>
        <p:nvCxnSpPr>
          <p:cNvPr id="51" name="Straight Connector 50">
            <a:extLst>
              <a:ext uri="{FF2B5EF4-FFF2-40B4-BE49-F238E27FC236}">
                <a16:creationId xmlns:a16="http://schemas.microsoft.com/office/drawing/2014/main" id="{643007B3-CDE6-48A8-8074-BA91BC27F638}"/>
              </a:ext>
            </a:extLst>
          </p:cNvPr>
          <p:cNvCxnSpPr>
            <a:cxnSpLocks/>
          </p:cNvCxnSpPr>
          <p:nvPr/>
        </p:nvCxnSpPr>
        <p:spPr>
          <a:xfrm>
            <a:off x="0" y="825137"/>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52" name="Picture 3">
            <a:extLst>
              <a:ext uri="{FF2B5EF4-FFF2-40B4-BE49-F238E27FC236}">
                <a16:creationId xmlns:a16="http://schemas.microsoft.com/office/drawing/2014/main" id="{29CDF1BA-36FA-4494-B43B-78748B1522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109256"/>
            <a:ext cx="1187413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a:extLst>
              <a:ext uri="{FF2B5EF4-FFF2-40B4-BE49-F238E27FC236}">
                <a16:creationId xmlns:a16="http://schemas.microsoft.com/office/drawing/2014/main" id="{31FCCE7E-E254-4565-B3F2-85B4689093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399" y="4331881"/>
            <a:ext cx="118741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5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95" y="131975"/>
            <a:ext cx="10963372" cy="6718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29866" y="1858823"/>
            <a:ext cx="8886825" cy="1033145"/>
          </a:xfrm>
          <a:prstGeom prst="rect">
            <a:avLst/>
          </a:prstGeom>
          <a:noFill/>
        </p:spPr>
        <p:txBody>
          <a:bodyPr>
            <a:spAutoFit/>
          </a:bodyPr>
          <a:lstStyle/>
          <a:p>
            <a:pPr algn="ctr">
              <a:defRPr/>
            </a:pPr>
            <a:r>
              <a:rPr lang="en-US" sz="6001" b="1" dirty="0">
                <a:solidFill>
                  <a:srgbClr val="C00000"/>
                </a:solidFill>
                <a:effectLst>
                  <a:outerShdw blurRad="38100" dist="38100" dir="2700000" algn="tl">
                    <a:srgbClr val="000000">
                      <a:alpha val="43137"/>
                    </a:srgbClr>
                  </a:outerShdw>
                </a:effectLst>
              </a:rPr>
              <a:t>TERIMA KASIH</a:t>
            </a:r>
          </a:p>
        </p:txBody>
      </p:sp>
      <p:pic>
        <p:nvPicPr>
          <p:cNvPr id="19" name="Picture 15" descr="garuda"/>
          <p:cNvPicPr>
            <a:picLocks noChangeAspect="1" noChangeArrowheads="1"/>
          </p:cNvPicPr>
          <p:nvPr/>
        </p:nvPicPr>
        <p:blipFill>
          <a:blip r:embed="rId2"/>
          <a:srcRect/>
          <a:stretch>
            <a:fillRect/>
          </a:stretch>
        </p:blipFill>
        <p:spPr bwMode="auto">
          <a:xfrm>
            <a:off x="514320" y="225765"/>
            <a:ext cx="1295400" cy="1219200"/>
          </a:xfrm>
          <a:prstGeom prst="rect">
            <a:avLst/>
          </a:prstGeom>
          <a:noFill/>
          <a:ln w="9525">
            <a:noFill/>
            <a:miter lim="800000"/>
            <a:headEnd/>
            <a:tailEnd/>
          </a:ln>
        </p:spPr>
      </p:pic>
      <p:pic>
        <p:nvPicPr>
          <p:cNvPr id="20" name="Picture 6"/>
          <p:cNvPicPr>
            <a:picLocks noChangeAspect="1" noChangeArrowheads="1"/>
          </p:cNvPicPr>
          <p:nvPr/>
        </p:nvPicPr>
        <p:blipFill>
          <a:blip r:embed="rId3"/>
          <a:srcRect/>
          <a:stretch>
            <a:fillRect/>
          </a:stretch>
        </p:blipFill>
        <p:spPr bwMode="auto">
          <a:xfrm>
            <a:off x="10382285" y="223034"/>
            <a:ext cx="1001713" cy="1100137"/>
          </a:xfrm>
          <a:prstGeom prst="rect">
            <a:avLst/>
          </a:prstGeom>
          <a:noFill/>
          <a:ln w="9525">
            <a:noFill/>
            <a:miter lim="800000"/>
            <a:headEnd/>
            <a:tailEnd/>
          </a:ln>
        </p:spPr>
      </p:pic>
      <p:pic>
        <p:nvPicPr>
          <p:cNvPr id="7" name="Picture 2" descr="http://maxheartwood.files.wordpress.com/2011/12/peta_indonesian.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2897194"/>
            <a:ext cx="12192001"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 result for gambar bendera merah putih bergerak">
            <a:extLst>
              <a:ext uri="{FF2B5EF4-FFF2-40B4-BE49-F238E27FC236}">
                <a16:creationId xmlns:a16="http://schemas.microsoft.com/office/drawing/2014/main" id="{2E514389-0951-4C98-AC59-CC0C7BD4EFB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3847" y="240139"/>
            <a:ext cx="8478865" cy="1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18152-B3E0-4B9C-BBB4-7AD9589944ED}"/>
              </a:ext>
            </a:extLst>
          </p:cNvPr>
          <p:cNvPicPr>
            <a:picLocks noChangeAspect="1" noChangeArrowheads="1"/>
          </p:cNvPicPr>
          <p:nvPr/>
        </p:nvPicPr>
        <p:blipFill>
          <a:blip r:embed="rId3"/>
          <a:srcRect/>
          <a:stretch>
            <a:fillRect/>
          </a:stretch>
        </p:blipFill>
        <p:spPr bwMode="auto">
          <a:xfrm>
            <a:off x="120397" y="55989"/>
            <a:ext cx="690344" cy="647017"/>
          </a:xfrm>
          <a:prstGeom prst="rect">
            <a:avLst/>
          </a:prstGeom>
          <a:noFill/>
          <a:ln w="9525">
            <a:noFill/>
            <a:miter lim="800000"/>
            <a:headEnd/>
            <a:tailEnd/>
          </a:ln>
        </p:spPr>
      </p:pic>
      <p:sp>
        <p:nvSpPr>
          <p:cNvPr id="6" name="Parallelogram 5">
            <a:extLst>
              <a:ext uri="{FF2B5EF4-FFF2-40B4-BE49-F238E27FC236}">
                <a16:creationId xmlns:a16="http://schemas.microsoft.com/office/drawing/2014/main" id="{AA799C62-C342-41C5-9C2F-914212404FD7}"/>
              </a:ext>
            </a:extLst>
          </p:cNvPr>
          <p:cNvSpPr/>
          <p:nvPr/>
        </p:nvSpPr>
        <p:spPr>
          <a:xfrm>
            <a:off x="81479" y="753339"/>
            <a:ext cx="12023002" cy="145240"/>
          </a:xfrm>
          <a:prstGeom prst="parallelogram">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BC4FCF-DCC4-4BB9-AA4F-D6AAB7A0CA41}"/>
              </a:ext>
            </a:extLst>
          </p:cNvPr>
          <p:cNvSpPr/>
          <p:nvPr/>
        </p:nvSpPr>
        <p:spPr>
          <a:xfrm>
            <a:off x="10292723" y="193930"/>
            <a:ext cx="1888379" cy="40536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1000" dirty="0" err="1">
                <a:solidFill>
                  <a:srgbClr val="0070C0"/>
                </a:solidFill>
                <a:latin typeface="Aharoni" panose="02010803020104030203" pitchFamily="2" charset="-79"/>
                <a:cs typeface="Aharoni" panose="02010803020104030203" pitchFamily="2" charset="-79"/>
              </a:rPr>
              <a:t>Ditjen</a:t>
            </a:r>
            <a:r>
              <a:rPr lang="en-US" sz="1000" dirty="0">
                <a:solidFill>
                  <a:srgbClr val="0070C0"/>
                </a:solidFill>
                <a:latin typeface="Aharoni" panose="02010803020104030203" pitchFamily="2" charset="-79"/>
                <a:cs typeface="Aharoni" panose="02010803020104030203" pitchFamily="2" charset="-79"/>
              </a:rPr>
              <a:t> Bina </a:t>
            </a:r>
          </a:p>
          <a:p>
            <a:pPr algn="just"/>
            <a:r>
              <a:rPr lang="en-US" sz="1000" dirty="0" err="1">
                <a:solidFill>
                  <a:srgbClr val="0070C0"/>
                </a:solidFill>
                <a:latin typeface="Aharoni" panose="02010803020104030203" pitchFamily="2" charset="-79"/>
                <a:cs typeface="Aharoni" panose="02010803020104030203" pitchFamily="2" charset="-79"/>
              </a:rPr>
              <a:t>Administrasi</a:t>
            </a:r>
            <a:r>
              <a:rPr lang="en-US" sz="1000" dirty="0">
                <a:solidFill>
                  <a:srgbClr val="0070C0"/>
                </a:solidFill>
                <a:latin typeface="Aharoni" panose="02010803020104030203" pitchFamily="2" charset="-79"/>
                <a:cs typeface="Aharoni" panose="02010803020104030203" pitchFamily="2" charset="-79"/>
              </a:rPr>
              <a:t> </a:t>
            </a:r>
            <a:r>
              <a:rPr lang="en-US" sz="1000" dirty="0" err="1">
                <a:solidFill>
                  <a:srgbClr val="0070C0"/>
                </a:solidFill>
                <a:latin typeface="Aharoni" panose="02010803020104030203" pitchFamily="2" charset="-79"/>
                <a:cs typeface="Aharoni" panose="02010803020104030203" pitchFamily="2" charset="-79"/>
              </a:rPr>
              <a:t>Kewilayahan</a:t>
            </a:r>
            <a:endParaRPr lang="en-US" sz="1000" dirty="0">
              <a:solidFill>
                <a:srgbClr val="0070C0"/>
              </a:solidFill>
              <a:latin typeface="Aharoni" panose="02010803020104030203" pitchFamily="2" charset="-79"/>
              <a:cs typeface="Aharoni" panose="02010803020104030203" pitchFamily="2" charset="-79"/>
            </a:endParaRPr>
          </a:p>
        </p:txBody>
      </p:sp>
      <p:cxnSp>
        <p:nvCxnSpPr>
          <p:cNvPr id="11" name="Straight Connector 10">
            <a:extLst>
              <a:ext uri="{FF2B5EF4-FFF2-40B4-BE49-F238E27FC236}">
                <a16:creationId xmlns:a16="http://schemas.microsoft.com/office/drawing/2014/main" id="{DFE7EAAA-DCAC-40B8-AA5D-4AF26ECAE8BE}"/>
              </a:ext>
            </a:extLst>
          </p:cNvPr>
          <p:cNvCxnSpPr>
            <a:cxnSpLocks/>
          </p:cNvCxnSpPr>
          <p:nvPr/>
        </p:nvCxnSpPr>
        <p:spPr>
          <a:xfrm>
            <a:off x="12039770" y="193930"/>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28">
            <a:extLst>
              <a:ext uri="{FF2B5EF4-FFF2-40B4-BE49-F238E27FC236}">
                <a16:creationId xmlns:a16="http://schemas.microsoft.com/office/drawing/2014/main" id="{AAA5CFE8-909B-4086-893A-728F07B5CCDB}"/>
              </a:ext>
            </a:extLst>
          </p:cNvPr>
          <p:cNvSpPr txBox="1">
            <a:spLocks noChangeArrowheads="1"/>
          </p:cNvSpPr>
          <p:nvPr/>
        </p:nvSpPr>
        <p:spPr bwMode="auto">
          <a:xfrm>
            <a:off x="5423028" y="2392802"/>
            <a:ext cx="6331905" cy="209826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1" b="1" dirty="0">
                <a:solidFill>
                  <a:srgbClr val="FFC000"/>
                </a:solidFill>
                <a:latin typeface="Gotham"/>
              </a:rPr>
              <a:t>0</a:t>
            </a:r>
            <a:r>
              <a:rPr lang="id-ID" altLang="en-US" sz="6601" b="1" dirty="0">
                <a:solidFill>
                  <a:srgbClr val="FFC000"/>
                </a:solidFill>
                <a:latin typeface="Gotham"/>
              </a:rPr>
              <a:t>1</a:t>
            </a:r>
            <a:endParaRPr lang="en-US" altLang="en-US" sz="6601" b="1" dirty="0">
              <a:solidFill>
                <a:srgbClr val="FFC000"/>
              </a:solidFill>
              <a:latin typeface="Gotham"/>
            </a:endParaRPr>
          </a:p>
          <a:p>
            <a:pPr algn="just">
              <a:buNone/>
            </a:pPr>
            <a:r>
              <a:rPr lang="en-US" sz="4000" b="1" dirty="0">
                <a:latin typeface="Century Gothic" panose="020B0502020202020204" pitchFamily="34" charset="0"/>
              </a:rPr>
              <a:t>TUGAS DAN FUNGSI </a:t>
            </a:r>
          </a:p>
          <a:p>
            <a:pPr eaLnBrk="1" hangingPunct="1">
              <a:lnSpc>
                <a:spcPct val="100000"/>
              </a:lnSpc>
              <a:spcBef>
                <a:spcPct val="0"/>
              </a:spcBef>
              <a:buFontTx/>
              <a:buNone/>
            </a:pPr>
            <a:endParaRPr lang="en-US" altLang="en-US" sz="2001" b="1" dirty="0">
              <a:latin typeface="Century Gothic" panose="020B0502020202020204" pitchFamily="34" charset="0"/>
            </a:endParaRPr>
          </a:p>
        </p:txBody>
      </p:sp>
    </p:spTree>
    <p:extLst>
      <p:ext uri="{BB962C8B-B14F-4D97-AF65-F5344CB8AC3E}">
        <p14:creationId xmlns:p14="http://schemas.microsoft.com/office/powerpoint/2010/main" val="183080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b="16653"/>
          <a:stretch/>
        </p:blipFill>
        <p:spPr bwMode="auto">
          <a:xfrm>
            <a:off x="103694" y="131975"/>
            <a:ext cx="1545997" cy="575036"/>
          </a:xfrm>
          <a:prstGeom prst="rect">
            <a:avLst/>
          </a:prstGeom>
          <a:noFill/>
          <a:ln w="9525">
            <a:noFill/>
            <a:miter lim="800000"/>
            <a:headEnd/>
            <a:tailEnd/>
          </a:ln>
        </p:spPr>
      </p:pic>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B2502B-71C6-4E56-96B0-5A2FC02B7606}"/>
              </a:ext>
            </a:extLst>
          </p:cNvPr>
          <p:cNvPicPr>
            <a:picLocks noChangeAspect="1"/>
          </p:cNvPicPr>
          <p:nvPr/>
        </p:nvPicPr>
        <p:blipFill>
          <a:blip r:embed="rId4"/>
          <a:stretch>
            <a:fillRect/>
          </a:stretch>
        </p:blipFill>
        <p:spPr>
          <a:xfrm>
            <a:off x="18109" y="939450"/>
            <a:ext cx="663435" cy="794394"/>
          </a:xfrm>
          <a:prstGeom prst="rect">
            <a:avLst/>
          </a:prstGeom>
        </p:spPr>
      </p:pic>
      <p:sp>
        <p:nvSpPr>
          <p:cNvPr id="6" name="TextBox 74">
            <a:extLst>
              <a:ext uri="{FF2B5EF4-FFF2-40B4-BE49-F238E27FC236}">
                <a16:creationId xmlns:a16="http://schemas.microsoft.com/office/drawing/2014/main" id="{5E8A4229-FD8F-4767-9A3C-898A0C4D80CB}"/>
              </a:ext>
            </a:extLst>
          </p:cNvPr>
          <p:cNvSpPr txBox="1">
            <a:spLocks noChangeArrowheads="1"/>
          </p:cNvSpPr>
          <p:nvPr/>
        </p:nvSpPr>
        <p:spPr bwMode="auto">
          <a:xfrm>
            <a:off x="461505" y="1043408"/>
            <a:ext cx="2822786" cy="61080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1101" b="1" dirty="0" err="1">
                <a:solidFill>
                  <a:srgbClr val="002060"/>
                </a:solidFill>
                <a:latin typeface="Trebuchet MS" pitchFamily="34" charset="0"/>
                <a:cs typeface="Arial" charset="0"/>
              </a:rPr>
              <a:t>Permendagri</a:t>
            </a:r>
            <a:r>
              <a:rPr lang="en-US" sz="1101" b="1" dirty="0">
                <a:solidFill>
                  <a:srgbClr val="002060"/>
                </a:solidFill>
                <a:latin typeface="Trebuchet MS" pitchFamily="34" charset="0"/>
                <a:cs typeface="Arial" charset="0"/>
              </a:rPr>
              <a:t> No. 43 </a:t>
            </a:r>
            <a:r>
              <a:rPr lang="en-US" sz="1101" b="1" dirty="0" err="1">
                <a:solidFill>
                  <a:srgbClr val="002060"/>
                </a:solidFill>
                <a:latin typeface="Trebuchet MS" pitchFamily="34" charset="0"/>
                <a:cs typeface="Arial" charset="0"/>
              </a:rPr>
              <a:t>Tahun</a:t>
            </a:r>
            <a:r>
              <a:rPr lang="en-US" sz="1101" b="1" dirty="0">
                <a:solidFill>
                  <a:srgbClr val="002060"/>
                </a:solidFill>
                <a:latin typeface="Trebuchet MS" pitchFamily="34" charset="0"/>
                <a:cs typeface="Arial" charset="0"/>
              </a:rPr>
              <a:t> 2015 </a:t>
            </a:r>
          </a:p>
          <a:p>
            <a:pPr algn="ctr">
              <a:defRPr/>
            </a:pPr>
            <a:r>
              <a:rPr lang="en-US" sz="1101" b="1" dirty="0" err="1">
                <a:solidFill>
                  <a:srgbClr val="002060"/>
                </a:solidFill>
                <a:latin typeface="Trebuchet MS" pitchFamily="34" charset="0"/>
                <a:cs typeface="Arial" charset="0"/>
              </a:rPr>
              <a:t>tentang</a:t>
            </a:r>
            <a:r>
              <a:rPr lang="en-US" sz="1101" b="1" dirty="0">
                <a:solidFill>
                  <a:srgbClr val="002060"/>
                </a:solidFill>
                <a:latin typeface="Trebuchet MS" pitchFamily="34" charset="0"/>
                <a:cs typeface="Arial" charset="0"/>
              </a:rPr>
              <a:t> </a:t>
            </a:r>
            <a:r>
              <a:rPr lang="en-US" sz="1101" b="1" dirty="0" err="1">
                <a:solidFill>
                  <a:srgbClr val="002060"/>
                </a:solidFill>
                <a:latin typeface="Trebuchet MS" pitchFamily="34" charset="0"/>
                <a:cs typeface="Arial" charset="0"/>
              </a:rPr>
              <a:t>Organisasi</a:t>
            </a:r>
            <a:r>
              <a:rPr lang="en-US" sz="1101" b="1" dirty="0">
                <a:solidFill>
                  <a:srgbClr val="002060"/>
                </a:solidFill>
                <a:latin typeface="Trebuchet MS" pitchFamily="34" charset="0"/>
                <a:cs typeface="Arial" charset="0"/>
              </a:rPr>
              <a:t> </a:t>
            </a:r>
            <a:r>
              <a:rPr lang="en-US" sz="1101" b="1" dirty="0" err="1">
                <a:solidFill>
                  <a:srgbClr val="002060"/>
                </a:solidFill>
                <a:latin typeface="Trebuchet MS" pitchFamily="34" charset="0"/>
                <a:cs typeface="Arial" charset="0"/>
              </a:rPr>
              <a:t>dan</a:t>
            </a:r>
            <a:r>
              <a:rPr lang="en-US" sz="1101" b="1" dirty="0">
                <a:solidFill>
                  <a:srgbClr val="002060"/>
                </a:solidFill>
                <a:latin typeface="Trebuchet MS" pitchFamily="34" charset="0"/>
                <a:cs typeface="Arial" charset="0"/>
              </a:rPr>
              <a:t> Tata </a:t>
            </a:r>
            <a:r>
              <a:rPr lang="en-US" sz="1101" b="1" dirty="0" err="1">
                <a:solidFill>
                  <a:srgbClr val="002060"/>
                </a:solidFill>
                <a:latin typeface="Trebuchet MS" pitchFamily="34" charset="0"/>
                <a:cs typeface="Arial" charset="0"/>
              </a:rPr>
              <a:t>Kerja</a:t>
            </a:r>
            <a:r>
              <a:rPr lang="en-US" sz="1101" b="1" dirty="0">
                <a:solidFill>
                  <a:srgbClr val="002060"/>
                </a:solidFill>
                <a:latin typeface="Trebuchet MS" pitchFamily="34" charset="0"/>
                <a:cs typeface="Arial" charset="0"/>
              </a:rPr>
              <a:t> </a:t>
            </a:r>
          </a:p>
          <a:p>
            <a:pPr algn="ctr">
              <a:defRPr/>
            </a:pPr>
            <a:r>
              <a:rPr lang="en-US" sz="1101" b="1" dirty="0">
                <a:solidFill>
                  <a:srgbClr val="002060"/>
                </a:solidFill>
                <a:latin typeface="Trebuchet MS" pitchFamily="34" charset="0"/>
                <a:cs typeface="Arial" charset="0"/>
              </a:rPr>
              <a:t>Kementerian </a:t>
            </a:r>
            <a:r>
              <a:rPr lang="en-US" sz="1101" b="1" dirty="0" err="1">
                <a:solidFill>
                  <a:srgbClr val="002060"/>
                </a:solidFill>
                <a:latin typeface="Trebuchet MS" pitchFamily="34" charset="0"/>
                <a:cs typeface="Arial" charset="0"/>
              </a:rPr>
              <a:t>Dalam</a:t>
            </a:r>
            <a:r>
              <a:rPr lang="en-US" sz="1101" b="1" dirty="0">
                <a:solidFill>
                  <a:srgbClr val="002060"/>
                </a:solidFill>
                <a:latin typeface="Trebuchet MS" pitchFamily="34" charset="0"/>
                <a:cs typeface="Arial" charset="0"/>
              </a:rPr>
              <a:t> </a:t>
            </a:r>
            <a:r>
              <a:rPr lang="en-US" sz="1101" b="1" dirty="0" err="1">
                <a:solidFill>
                  <a:srgbClr val="002060"/>
                </a:solidFill>
                <a:latin typeface="Trebuchet MS" pitchFamily="34" charset="0"/>
                <a:cs typeface="Arial" charset="0"/>
              </a:rPr>
              <a:t>Negeri</a:t>
            </a:r>
            <a:endParaRPr lang="en-US" sz="1101" b="1" dirty="0">
              <a:solidFill>
                <a:srgbClr val="002060"/>
              </a:solidFill>
              <a:latin typeface="Trebuchet MS" pitchFamily="34" charset="0"/>
              <a:cs typeface="Arial" charset="0"/>
            </a:endParaRPr>
          </a:p>
        </p:txBody>
      </p:sp>
      <p:sp>
        <p:nvSpPr>
          <p:cNvPr id="7" name="Down Arrow 75">
            <a:extLst>
              <a:ext uri="{FF2B5EF4-FFF2-40B4-BE49-F238E27FC236}">
                <a16:creationId xmlns:a16="http://schemas.microsoft.com/office/drawing/2014/main" id="{B733665C-69EC-4003-9D6C-550F7D5EDAC4}"/>
              </a:ext>
            </a:extLst>
          </p:cNvPr>
          <p:cNvSpPr/>
          <p:nvPr/>
        </p:nvSpPr>
        <p:spPr>
          <a:xfrm>
            <a:off x="797087" y="1641587"/>
            <a:ext cx="1940984" cy="231853"/>
          </a:xfrm>
          <a:prstGeom prst="downArrow">
            <a:avLst/>
          </a:prstGeom>
          <a:solidFill>
            <a:srgbClr val="C00000"/>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600"/>
          </a:p>
        </p:txBody>
      </p:sp>
      <p:sp>
        <p:nvSpPr>
          <p:cNvPr id="8" name="TextBox 76">
            <a:extLst>
              <a:ext uri="{FF2B5EF4-FFF2-40B4-BE49-F238E27FC236}">
                <a16:creationId xmlns:a16="http://schemas.microsoft.com/office/drawing/2014/main" id="{307E988A-33D3-4F42-AD69-3036C6C013BB}"/>
              </a:ext>
            </a:extLst>
          </p:cNvPr>
          <p:cNvSpPr txBox="1">
            <a:spLocks noChangeArrowheads="1"/>
          </p:cNvSpPr>
          <p:nvPr/>
        </p:nvSpPr>
        <p:spPr bwMode="auto">
          <a:xfrm>
            <a:off x="579200" y="1841517"/>
            <a:ext cx="2502421" cy="110357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1201" b="1" dirty="0" err="1">
                <a:solidFill>
                  <a:srgbClr val="002060"/>
                </a:solidFill>
                <a:latin typeface="Trebuchet MS" pitchFamily="34" charset="0"/>
              </a:rPr>
              <a:t>Pasal</a:t>
            </a:r>
            <a:r>
              <a:rPr lang="en-US" sz="1201" b="1" dirty="0">
                <a:solidFill>
                  <a:srgbClr val="002060"/>
                </a:solidFill>
                <a:latin typeface="Trebuchet MS" pitchFamily="34" charset="0"/>
              </a:rPr>
              <a:t> 284</a:t>
            </a:r>
          </a:p>
          <a:p>
            <a:pPr algn="ctr">
              <a:defRPr/>
            </a:pPr>
            <a:r>
              <a:rPr lang="en-US" sz="1050" dirty="0" err="1">
                <a:latin typeface="Trebuchet MS" pitchFamily="34" charset="0"/>
              </a:rPr>
              <a:t>Menyelenggarakan</a:t>
            </a:r>
            <a:r>
              <a:rPr lang="en-US" sz="1050" dirty="0">
                <a:latin typeface="Trebuchet MS" pitchFamily="34" charset="0"/>
              </a:rPr>
              <a:t> </a:t>
            </a:r>
            <a:r>
              <a:rPr lang="en-US" sz="1050" dirty="0" err="1">
                <a:latin typeface="Trebuchet MS" pitchFamily="34" charset="0"/>
              </a:rPr>
              <a:t>perumusan</a:t>
            </a:r>
            <a:r>
              <a:rPr lang="en-US" sz="1050" dirty="0">
                <a:latin typeface="Trebuchet MS" pitchFamily="34" charset="0"/>
              </a:rPr>
              <a:t> </a:t>
            </a:r>
            <a:r>
              <a:rPr lang="en-US" sz="1050" dirty="0" err="1">
                <a:latin typeface="Trebuchet MS" pitchFamily="34" charset="0"/>
              </a:rPr>
              <a:t>dan</a:t>
            </a:r>
            <a:r>
              <a:rPr lang="en-US" sz="1050" dirty="0">
                <a:latin typeface="Trebuchet MS" pitchFamily="34" charset="0"/>
              </a:rPr>
              <a:t> </a:t>
            </a:r>
            <a:r>
              <a:rPr lang="en-US" sz="1050" dirty="0" err="1">
                <a:latin typeface="Trebuchet MS" pitchFamily="34" charset="0"/>
              </a:rPr>
              <a:t>pelaksanaan</a:t>
            </a:r>
            <a:r>
              <a:rPr lang="en-US" sz="1050" dirty="0">
                <a:latin typeface="Trebuchet MS" pitchFamily="34" charset="0"/>
              </a:rPr>
              <a:t> </a:t>
            </a:r>
            <a:r>
              <a:rPr lang="en-US" sz="1050" dirty="0" err="1">
                <a:latin typeface="Trebuchet MS" pitchFamily="34" charset="0"/>
              </a:rPr>
              <a:t>kebijakan</a:t>
            </a:r>
            <a:r>
              <a:rPr lang="en-US" sz="1050" dirty="0">
                <a:latin typeface="Trebuchet MS" pitchFamily="34" charset="0"/>
              </a:rPr>
              <a:t> di </a:t>
            </a:r>
            <a:r>
              <a:rPr lang="en-US" sz="1050" dirty="0" err="1">
                <a:latin typeface="Trebuchet MS" pitchFamily="34" charset="0"/>
              </a:rPr>
              <a:t>bidang</a:t>
            </a:r>
            <a:r>
              <a:rPr lang="en-US" sz="1050" dirty="0">
                <a:latin typeface="Trebuchet MS" pitchFamily="34" charset="0"/>
              </a:rPr>
              <a:t> </a:t>
            </a:r>
            <a:r>
              <a:rPr lang="en-US" sz="1050" dirty="0" err="1">
                <a:latin typeface="Trebuchet MS" pitchFamily="34" charset="0"/>
              </a:rPr>
              <a:t>pembinaan</a:t>
            </a:r>
            <a:r>
              <a:rPr lang="en-US" sz="1050" dirty="0">
                <a:latin typeface="Trebuchet MS" pitchFamily="34" charset="0"/>
              </a:rPr>
              <a:t> </a:t>
            </a:r>
            <a:r>
              <a:rPr lang="en-US" sz="1050" dirty="0" err="1">
                <a:latin typeface="Trebuchet MS" pitchFamily="34" charset="0"/>
              </a:rPr>
              <a:t>administrasi</a:t>
            </a:r>
            <a:r>
              <a:rPr lang="en-US" sz="1050" dirty="0">
                <a:latin typeface="Trebuchet MS" pitchFamily="34" charset="0"/>
              </a:rPr>
              <a:t> </a:t>
            </a:r>
            <a:r>
              <a:rPr lang="en-US" sz="1050" dirty="0" err="1">
                <a:latin typeface="Trebuchet MS" pitchFamily="34" charset="0"/>
              </a:rPr>
              <a:t>kewilayahan</a:t>
            </a:r>
            <a:r>
              <a:rPr lang="en-US" sz="1050" dirty="0">
                <a:latin typeface="Trebuchet MS" pitchFamily="34" charset="0"/>
              </a:rPr>
              <a:t> </a:t>
            </a:r>
            <a:r>
              <a:rPr lang="en-US" sz="1050" dirty="0" err="1">
                <a:latin typeface="Trebuchet MS" pitchFamily="34" charset="0"/>
              </a:rPr>
              <a:t>sesuai</a:t>
            </a:r>
            <a:r>
              <a:rPr lang="en-US" sz="1050" dirty="0">
                <a:latin typeface="Trebuchet MS" pitchFamily="34" charset="0"/>
              </a:rPr>
              <a:t> </a:t>
            </a:r>
            <a:r>
              <a:rPr lang="en-US" sz="1050" dirty="0" err="1">
                <a:latin typeface="Trebuchet MS" pitchFamily="34" charset="0"/>
              </a:rPr>
              <a:t>dengan</a:t>
            </a:r>
            <a:r>
              <a:rPr lang="en-US" sz="1050" dirty="0">
                <a:latin typeface="Trebuchet MS" pitchFamily="34" charset="0"/>
              </a:rPr>
              <a:t> </a:t>
            </a:r>
            <a:r>
              <a:rPr lang="en-US" sz="1050" dirty="0" err="1">
                <a:latin typeface="Trebuchet MS" pitchFamily="34" charset="0"/>
              </a:rPr>
              <a:t>ketentuan</a:t>
            </a:r>
            <a:r>
              <a:rPr lang="en-US" sz="1050" dirty="0">
                <a:latin typeface="Trebuchet MS" pitchFamily="34" charset="0"/>
              </a:rPr>
              <a:t> </a:t>
            </a:r>
            <a:r>
              <a:rPr lang="en-US" sz="1050" dirty="0" err="1">
                <a:latin typeface="Trebuchet MS" pitchFamily="34" charset="0"/>
              </a:rPr>
              <a:t>peraturan</a:t>
            </a:r>
            <a:r>
              <a:rPr lang="en-US" sz="1050" dirty="0">
                <a:latin typeface="Trebuchet MS" pitchFamily="34" charset="0"/>
              </a:rPr>
              <a:t> </a:t>
            </a:r>
            <a:r>
              <a:rPr lang="en-US" sz="1050" dirty="0" err="1">
                <a:latin typeface="Trebuchet MS" pitchFamily="34" charset="0"/>
              </a:rPr>
              <a:t>perundang-undangan</a:t>
            </a:r>
            <a:r>
              <a:rPr lang="en-US" sz="1050" b="1" dirty="0">
                <a:solidFill>
                  <a:srgbClr val="002060"/>
                </a:solidFill>
                <a:latin typeface="Trebuchet MS" pitchFamily="34" charset="0"/>
              </a:rPr>
              <a:t>.</a:t>
            </a:r>
          </a:p>
        </p:txBody>
      </p:sp>
      <p:sp>
        <p:nvSpPr>
          <p:cNvPr id="9" name="TextBox 77">
            <a:extLst>
              <a:ext uri="{FF2B5EF4-FFF2-40B4-BE49-F238E27FC236}">
                <a16:creationId xmlns:a16="http://schemas.microsoft.com/office/drawing/2014/main" id="{784834A3-9091-4562-8536-BD75AFFA3688}"/>
              </a:ext>
            </a:extLst>
          </p:cNvPr>
          <p:cNvSpPr txBox="1">
            <a:spLocks noChangeArrowheads="1"/>
          </p:cNvSpPr>
          <p:nvPr/>
        </p:nvSpPr>
        <p:spPr bwMode="auto">
          <a:xfrm>
            <a:off x="1203487" y="1596320"/>
            <a:ext cx="1117600" cy="266209"/>
          </a:xfrm>
          <a:prstGeom prst="rect">
            <a:avLst/>
          </a:prstGeom>
          <a:noFill/>
          <a:ln w="9525">
            <a:noFill/>
            <a:miter lim="800000"/>
            <a:headEnd/>
            <a:tailEnd/>
          </a:ln>
        </p:spPr>
        <p:txBody>
          <a:bodyPr>
            <a:spAutoFit/>
          </a:bodyPr>
          <a:lstStyle/>
          <a:p>
            <a:pPr algn="ctr"/>
            <a:r>
              <a:rPr lang="en-US" sz="1101" b="1" dirty="0">
                <a:solidFill>
                  <a:schemeClr val="bg1"/>
                </a:solidFill>
                <a:latin typeface="Trebuchet MS" pitchFamily="34" charset="0"/>
              </a:rPr>
              <a:t>TUGAS</a:t>
            </a:r>
          </a:p>
        </p:txBody>
      </p:sp>
      <p:sp>
        <p:nvSpPr>
          <p:cNvPr id="10" name="Down Arrow 47">
            <a:extLst>
              <a:ext uri="{FF2B5EF4-FFF2-40B4-BE49-F238E27FC236}">
                <a16:creationId xmlns:a16="http://schemas.microsoft.com/office/drawing/2014/main" id="{38B03EDE-313A-4BC9-A2F5-CE201011FD9B}"/>
              </a:ext>
            </a:extLst>
          </p:cNvPr>
          <p:cNvSpPr/>
          <p:nvPr/>
        </p:nvSpPr>
        <p:spPr>
          <a:xfrm>
            <a:off x="819663" y="2917917"/>
            <a:ext cx="1940983" cy="258071"/>
          </a:xfrm>
          <a:prstGeom prst="downArrow">
            <a:avLst/>
          </a:prstGeom>
          <a:solidFill>
            <a:srgbClr val="C00000"/>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00"/>
          </a:p>
        </p:txBody>
      </p:sp>
      <p:sp>
        <p:nvSpPr>
          <p:cNvPr id="11" name="TextBox 77">
            <a:extLst>
              <a:ext uri="{FF2B5EF4-FFF2-40B4-BE49-F238E27FC236}">
                <a16:creationId xmlns:a16="http://schemas.microsoft.com/office/drawing/2014/main" id="{28253A3F-B5FE-4A88-9BDC-3A937A9D4B02}"/>
              </a:ext>
            </a:extLst>
          </p:cNvPr>
          <p:cNvSpPr txBox="1">
            <a:spLocks noChangeArrowheads="1"/>
          </p:cNvSpPr>
          <p:nvPr/>
        </p:nvSpPr>
        <p:spPr bwMode="auto">
          <a:xfrm>
            <a:off x="1232411" y="2906806"/>
            <a:ext cx="1117600" cy="250427"/>
          </a:xfrm>
          <a:prstGeom prst="rect">
            <a:avLst/>
          </a:prstGeom>
          <a:noFill/>
          <a:ln w="9525">
            <a:noFill/>
            <a:miter lim="800000"/>
            <a:headEnd/>
            <a:tailEnd/>
          </a:ln>
        </p:spPr>
        <p:txBody>
          <a:bodyPr>
            <a:spAutoFit/>
          </a:bodyPr>
          <a:lstStyle/>
          <a:p>
            <a:pPr algn="ctr"/>
            <a:r>
              <a:rPr lang="en-US" sz="1000" b="1" dirty="0">
                <a:solidFill>
                  <a:schemeClr val="bg1"/>
                </a:solidFill>
                <a:latin typeface="Trebuchet MS" pitchFamily="34" charset="0"/>
              </a:rPr>
              <a:t>FUNGSI</a:t>
            </a:r>
          </a:p>
        </p:txBody>
      </p:sp>
      <p:pic>
        <p:nvPicPr>
          <p:cNvPr id="12" name="Picture 11">
            <a:extLst>
              <a:ext uri="{FF2B5EF4-FFF2-40B4-BE49-F238E27FC236}">
                <a16:creationId xmlns:a16="http://schemas.microsoft.com/office/drawing/2014/main" id="{844F2CD0-FEB4-4D68-B8AB-03801A4FEEFA}"/>
              </a:ext>
            </a:extLst>
          </p:cNvPr>
          <p:cNvPicPr>
            <a:picLocks noChangeAspect="1"/>
          </p:cNvPicPr>
          <p:nvPr/>
        </p:nvPicPr>
        <p:blipFill>
          <a:blip r:embed="rId5"/>
          <a:stretch>
            <a:fillRect/>
          </a:stretch>
        </p:blipFill>
        <p:spPr>
          <a:xfrm>
            <a:off x="88496" y="1994565"/>
            <a:ext cx="567574" cy="794394"/>
          </a:xfrm>
          <a:prstGeom prst="rect">
            <a:avLst/>
          </a:prstGeom>
        </p:spPr>
      </p:pic>
      <p:sp>
        <p:nvSpPr>
          <p:cNvPr id="13" name="Rectangle 12">
            <a:extLst>
              <a:ext uri="{FF2B5EF4-FFF2-40B4-BE49-F238E27FC236}">
                <a16:creationId xmlns:a16="http://schemas.microsoft.com/office/drawing/2014/main" id="{E5753294-2232-4096-87D1-B96C8510084A}"/>
              </a:ext>
            </a:extLst>
          </p:cNvPr>
          <p:cNvSpPr/>
          <p:nvPr/>
        </p:nvSpPr>
        <p:spPr>
          <a:xfrm>
            <a:off x="914175" y="3227834"/>
            <a:ext cx="11190309" cy="3563377"/>
          </a:xfrm>
          <a:prstGeom prst="rect">
            <a:avLst/>
          </a:prstGeom>
          <a:ln>
            <a:solidFill>
              <a:srgbClr val="FF0000"/>
            </a:solidFill>
          </a:ln>
        </p:spPr>
        <p:txBody>
          <a:bodyPr wrap="square">
            <a:spAutoFit/>
          </a:bodyPr>
          <a:lstStyle/>
          <a:p>
            <a:pPr marL="342938" indent="-342938" algn="just">
              <a:lnSpc>
                <a:spcPts val="1400"/>
              </a:lnSpc>
              <a:buFont typeface="+mj-lt"/>
              <a:buAutoNum type="arabicPeriod"/>
            </a:pPr>
            <a:r>
              <a:rPr lang="en-US" sz="1201" dirty="0" err="1">
                <a:latin typeface="Trebuchet MS" panose="020B0603020202020204" pitchFamily="34" charset="0"/>
              </a:rPr>
              <a:t>Perumusan</a:t>
            </a:r>
            <a:r>
              <a:rPr lang="en-US" sz="1201" dirty="0">
                <a:latin typeface="Trebuchet MS" panose="020B0603020202020204" pitchFamily="34" charset="0"/>
              </a:rPr>
              <a:t> </a:t>
            </a:r>
            <a:r>
              <a:rPr lang="en-US" sz="1201" dirty="0" err="1">
                <a:latin typeface="Trebuchet MS" panose="020B0603020202020204" pitchFamily="34" charset="0"/>
              </a:rPr>
              <a:t>kebijakan</a:t>
            </a:r>
            <a:r>
              <a:rPr lang="en-US" sz="1201" dirty="0">
                <a:latin typeface="Trebuchet MS" panose="020B0603020202020204" pitchFamily="34" charset="0"/>
              </a:rPr>
              <a:t> di </a:t>
            </a:r>
            <a:r>
              <a:rPr lang="en-US" sz="1201" dirty="0" err="1">
                <a:latin typeface="Trebuchet MS" panose="020B0603020202020204" pitchFamily="34" charset="0"/>
              </a:rPr>
              <a:t>bidang</a:t>
            </a:r>
            <a:r>
              <a:rPr lang="en-US" sz="1201" dirty="0">
                <a:latin typeface="Trebuchet MS" panose="020B0603020202020204" pitchFamily="34" charset="0"/>
              </a:rPr>
              <a:t> </a:t>
            </a:r>
            <a:r>
              <a:rPr lang="en-US" sz="1201" dirty="0" err="1">
                <a:latin typeface="Trebuchet MS" panose="020B0603020202020204" pitchFamily="34" charset="0"/>
              </a:rPr>
              <a:t>pembinaan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pengawasan</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gubernur</a:t>
            </a:r>
            <a:r>
              <a:rPr lang="en-US" sz="1201" dirty="0">
                <a:latin typeface="Trebuchet MS" panose="020B0603020202020204" pitchFamily="34" charset="0"/>
              </a:rPr>
              <a:t> </a:t>
            </a:r>
            <a:r>
              <a:rPr lang="en-US" sz="1201" dirty="0" err="1">
                <a:latin typeface="Trebuchet MS" panose="020B0603020202020204" pitchFamily="34" charset="0"/>
              </a:rPr>
              <a:t>sebagai</a:t>
            </a:r>
            <a:r>
              <a:rPr lang="en-US" sz="1201" dirty="0">
                <a:latin typeface="Trebuchet MS" panose="020B0603020202020204" pitchFamily="34" charset="0"/>
              </a:rPr>
              <a:t> wakil </a:t>
            </a:r>
            <a:r>
              <a:rPr lang="en-US" sz="1201" dirty="0" err="1">
                <a:latin typeface="Trebuchet MS" panose="020B0603020202020204" pitchFamily="34" charset="0"/>
              </a:rPr>
              <a:t>pemerintah</a:t>
            </a:r>
            <a:r>
              <a:rPr lang="en-US" sz="1201" dirty="0">
                <a:latin typeface="Trebuchet MS" panose="020B0603020202020204" pitchFamily="34" charset="0"/>
              </a:rPr>
              <a:t>, </a:t>
            </a:r>
            <a:r>
              <a:rPr lang="en-US" sz="1201" dirty="0" err="1">
                <a:latin typeface="Trebuchet MS" panose="020B0603020202020204" pitchFamily="34" charset="0"/>
              </a:rPr>
              <a:t>penamaan</a:t>
            </a:r>
            <a:r>
              <a:rPr lang="en-US" sz="1201" dirty="0">
                <a:latin typeface="Trebuchet MS" panose="020B0603020202020204" pitchFamily="34" charset="0"/>
              </a:rPr>
              <a:t> </a:t>
            </a:r>
            <a:r>
              <a:rPr lang="en-US" sz="1201" dirty="0" err="1">
                <a:latin typeface="Trebuchet MS" panose="020B0603020202020204" pitchFamily="34" charset="0"/>
              </a:rPr>
              <a:t>rupa</a:t>
            </a:r>
            <a:r>
              <a:rPr lang="en-US" sz="1201" dirty="0">
                <a:latin typeface="Trebuchet MS" panose="020B0603020202020204" pitchFamily="34" charset="0"/>
              </a:rPr>
              <a:t> </a:t>
            </a:r>
            <a:r>
              <a:rPr lang="en-US" sz="1201" dirty="0" err="1">
                <a:latin typeface="Trebuchet MS" panose="020B0603020202020204" pitchFamily="34" charset="0"/>
              </a:rPr>
              <a:t>bumi</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data </a:t>
            </a:r>
            <a:r>
              <a:rPr lang="en-US" sz="1201" dirty="0" err="1">
                <a:latin typeface="Trebuchet MS" panose="020B0603020202020204" pitchFamily="34" charset="0"/>
              </a:rPr>
              <a:t>wilayah</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antar</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negara</a:t>
            </a:r>
            <a:r>
              <a:rPr lang="en-US" sz="1201" dirty="0">
                <a:latin typeface="Trebuchet MS" panose="020B0603020202020204" pitchFamily="34" charset="0"/>
              </a:rPr>
              <a:t>, </a:t>
            </a:r>
            <a:r>
              <a:rPr lang="en-US" sz="1201" dirty="0" err="1">
                <a:latin typeface="Trebuchet MS" panose="020B0603020202020204" pitchFamily="34" charset="0"/>
              </a:rPr>
              <a:t>kerja</a:t>
            </a:r>
            <a:r>
              <a:rPr lang="en-US" sz="1201" dirty="0">
                <a:latin typeface="Trebuchet MS" panose="020B0603020202020204" pitchFamily="34" charset="0"/>
              </a:rPr>
              <a:t> </a:t>
            </a:r>
            <a:r>
              <a:rPr lang="en-US" sz="1201" dirty="0" err="1">
                <a:latin typeface="Trebuchet MS" panose="020B0603020202020204" pitchFamily="34" charset="0"/>
              </a:rPr>
              <a:t>sama</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perselisihan</a:t>
            </a:r>
            <a:r>
              <a:rPr lang="en-US" sz="1201" dirty="0">
                <a:latin typeface="Trebuchet MS" panose="020B0603020202020204" pitchFamily="34" charset="0"/>
              </a:rPr>
              <a:t> </a:t>
            </a:r>
            <a:r>
              <a:rPr lang="en-US" sz="1201" dirty="0" err="1">
                <a:latin typeface="Trebuchet MS" panose="020B0603020202020204" pitchFamily="34" charset="0"/>
              </a:rPr>
              <a:t>pemerintahan</a:t>
            </a:r>
            <a:r>
              <a:rPr lang="en-US" sz="1201" dirty="0">
                <a:latin typeface="Trebuchet MS" panose="020B0603020202020204" pitchFamily="34" charset="0"/>
              </a:rPr>
              <a:t>, </a:t>
            </a:r>
            <a:r>
              <a:rPr lang="en-US" sz="1201" dirty="0" err="1">
                <a:latin typeface="Trebuchet MS" panose="020B0603020202020204" pitchFamily="34" charset="0"/>
              </a:rPr>
              <a:t>ketentraman</a:t>
            </a:r>
            <a:r>
              <a:rPr lang="en-US" sz="1201" dirty="0">
                <a:latin typeface="Trebuchet MS" panose="020B0603020202020204" pitchFamily="34" charset="0"/>
              </a:rPr>
              <a:t>, </a:t>
            </a:r>
            <a:r>
              <a:rPr lang="en-US" sz="1201" dirty="0" err="1">
                <a:latin typeface="Trebuchet MS" panose="020B0603020202020204" pitchFamily="34" charset="0"/>
              </a:rPr>
              <a:t>ketertiban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perlindungan</a:t>
            </a:r>
            <a:r>
              <a:rPr lang="en-US" sz="1201" dirty="0">
                <a:latin typeface="Trebuchet MS" panose="020B0603020202020204" pitchFamily="34" charset="0"/>
              </a:rPr>
              <a:t> </a:t>
            </a:r>
            <a:r>
              <a:rPr lang="en-US" sz="1201" dirty="0" err="1">
                <a:latin typeface="Trebuchet MS" panose="020B0603020202020204" pitchFamily="34" charset="0"/>
              </a:rPr>
              <a:t>masyarakat</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kecamatan</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penyelesaian</a:t>
            </a:r>
            <a:r>
              <a:rPr lang="en-US" sz="1201" dirty="0">
                <a:latin typeface="Trebuchet MS" panose="020B0603020202020204" pitchFamily="34" charset="0"/>
              </a:rPr>
              <a:t> </a:t>
            </a:r>
            <a:r>
              <a:rPr lang="en-US" sz="1201" dirty="0" err="1">
                <a:latin typeface="Trebuchet MS" panose="020B0603020202020204" pitchFamily="34" charset="0"/>
              </a:rPr>
              <a:t>sengketa</a:t>
            </a:r>
            <a:r>
              <a:rPr lang="en-US" sz="1201" dirty="0">
                <a:latin typeface="Trebuchet MS" panose="020B0603020202020204" pitchFamily="34" charset="0"/>
              </a:rPr>
              <a:t> </a:t>
            </a:r>
            <a:r>
              <a:rPr lang="en-US" sz="1201" dirty="0" err="1">
                <a:latin typeface="Trebuchet MS" panose="020B0603020202020204" pitchFamily="34" charset="0"/>
              </a:rPr>
              <a:t>pertanahan</a:t>
            </a:r>
            <a:r>
              <a:rPr lang="en-US" sz="1201" dirty="0">
                <a:latin typeface="Trebuchet MS" panose="020B0603020202020204" pitchFamily="34" charset="0"/>
              </a:rPr>
              <a:t>, </a:t>
            </a:r>
            <a:r>
              <a:rPr lang="en-US" sz="1201" dirty="0" err="1">
                <a:latin typeface="Trebuchet MS" panose="020B0603020202020204" pitchFamily="34" charset="0"/>
              </a:rPr>
              <a:t>manajemen</a:t>
            </a:r>
            <a:r>
              <a:rPr lang="en-US" sz="1201" dirty="0">
                <a:latin typeface="Trebuchet MS" panose="020B0603020202020204" pitchFamily="34" charset="0"/>
              </a:rPr>
              <a:t> </a:t>
            </a:r>
            <a:r>
              <a:rPr lang="en-US" sz="1201" dirty="0" err="1">
                <a:latin typeface="Trebuchet MS" panose="020B0603020202020204" pitchFamily="34" charset="0"/>
              </a:rPr>
              <a:t>bencana</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kebakaran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tampung</a:t>
            </a:r>
            <a:r>
              <a:rPr lang="en-US" sz="1201" dirty="0">
                <a:latin typeface="Trebuchet MS" panose="020B0603020202020204" pitchFamily="34" charset="0"/>
              </a:rPr>
              <a:t> tantra </a:t>
            </a:r>
            <a:r>
              <a:rPr lang="en-US" sz="1201" dirty="0" err="1">
                <a:latin typeface="Trebuchet MS" panose="020B0603020202020204" pitchFamily="34" charset="0"/>
              </a:rPr>
              <a:t>sesuai</a:t>
            </a:r>
            <a:r>
              <a:rPr lang="en-US" sz="1201" dirty="0">
                <a:latin typeface="Trebuchet MS" panose="020B0603020202020204" pitchFamily="34" charset="0"/>
              </a:rPr>
              <a:t> </a:t>
            </a:r>
            <a:r>
              <a:rPr lang="en-US" sz="1201" dirty="0" err="1">
                <a:latin typeface="Trebuchet MS" panose="020B0603020202020204" pitchFamily="34" charset="0"/>
              </a:rPr>
              <a:t>dengan</a:t>
            </a:r>
            <a:r>
              <a:rPr lang="en-US" sz="1201" dirty="0">
                <a:latin typeface="Trebuchet MS" panose="020B0603020202020204" pitchFamily="34" charset="0"/>
              </a:rPr>
              <a:t> </a:t>
            </a:r>
            <a:r>
              <a:rPr lang="en-US" sz="1201" dirty="0" err="1">
                <a:latin typeface="Trebuchet MS" panose="020B0603020202020204" pitchFamily="34" charset="0"/>
              </a:rPr>
              <a:t>ketentuan</a:t>
            </a:r>
            <a:r>
              <a:rPr lang="en-US" sz="1201" dirty="0">
                <a:latin typeface="Trebuchet MS" panose="020B0603020202020204" pitchFamily="34" charset="0"/>
              </a:rPr>
              <a:t> </a:t>
            </a:r>
            <a:r>
              <a:rPr lang="en-US" sz="1201" dirty="0" err="1">
                <a:latin typeface="Trebuchet MS" panose="020B0603020202020204" pitchFamily="34" charset="0"/>
              </a:rPr>
              <a:t>peraturan</a:t>
            </a:r>
            <a:r>
              <a:rPr lang="en-US" sz="1201" dirty="0">
                <a:latin typeface="Trebuchet MS" panose="020B0603020202020204" pitchFamily="34" charset="0"/>
              </a:rPr>
              <a:t> </a:t>
            </a:r>
            <a:r>
              <a:rPr lang="en-US" sz="1201" dirty="0" err="1">
                <a:latin typeface="Trebuchet MS" panose="020B0603020202020204" pitchFamily="34" charset="0"/>
              </a:rPr>
              <a:t>perundang-undangan</a:t>
            </a:r>
            <a:r>
              <a:rPr lang="en-US" sz="1201" dirty="0">
                <a:latin typeface="Trebuchet MS" panose="020B0603020202020204" pitchFamily="34" charset="0"/>
              </a:rPr>
              <a:t>; </a:t>
            </a:r>
          </a:p>
          <a:p>
            <a:pPr marL="342938" indent="-342938" algn="just">
              <a:lnSpc>
                <a:spcPts val="1400"/>
              </a:lnSpc>
              <a:buFont typeface="+mj-lt"/>
              <a:buAutoNum type="arabicPeriod"/>
            </a:pP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kebijakan</a:t>
            </a:r>
            <a:r>
              <a:rPr lang="en-US" sz="1201" dirty="0">
                <a:latin typeface="Trebuchet MS" panose="020B0603020202020204" pitchFamily="34" charset="0"/>
              </a:rPr>
              <a:t> di </a:t>
            </a:r>
            <a:r>
              <a:rPr lang="en-US" sz="1201" dirty="0" err="1">
                <a:latin typeface="Trebuchet MS" panose="020B0603020202020204" pitchFamily="34" charset="0"/>
              </a:rPr>
              <a:t>bidang</a:t>
            </a:r>
            <a:r>
              <a:rPr lang="en-US" sz="1201" dirty="0">
                <a:latin typeface="Trebuchet MS" panose="020B0603020202020204" pitchFamily="34" charset="0"/>
              </a:rPr>
              <a:t> </a:t>
            </a:r>
            <a:r>
              <a:rPr lang="en-US" sz="1201" dirty="0" err="1">
                <a:latin typeface="Trebuchet MS" panose="020B0603020202020204" pitchFamily="34" charset="0"/>
              </a:rPr>
              <a:t>koordinasi</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pembinaan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gubernur</a:t>
            </a:r>
            <a:r>
              <a:rPr lang="en-US" sz="1201" dirty="0">
                <a:latin typeface="Trebuchet MS" panose="020B0603020202020204" pitchFamily="34" charset="0"/>
              </a:rPr>
              <a:t> </a:t>
            </a:r>
            <a:r>
              <a:rPr lang="en-US" sz="1201" dirty="0" err="1">
                <a:latin typeface="Trebuchet MS" panose="020B0603020202020204" pitchFamily="34" charset="0"/>
              </a:rPr>
              <a:t>sebagai</a:t>
            </a:r>
            <a:r>
              <a:rPr lang="en-US" sz="1201" dirty="0">
                <a:latin typeface="Trebuchet MS" panose="020B0603020202020204" pitchFamily="34" charset="0"/>
              </a:rPr>
              <a:t> wakil </a:t>
            </a:r>
            <a:r>
              <a:rPr lang="en-US" sz="1201" dirty="0" err="1">
                <a:latin typeface="Trebuchet MS" panose="020B0603020202020204" pitchFamily="34" charset="0"/>
              </a:rPr>
              <a:t>pemerintah</a:t>
            </a:r>
            <a:r>
              <a:rPr lang="en-US" sz="1201" dirty="0">
                <a:latin typeface="Trebuchet MS" panose="020B0603020202020204" pitchFamily="34" charset="0"/>
              </a:rPr>
              <a:t>, </a:t>
            </a:r>
            <a:r>
              <a:rPr lang="en-US" sz="1201" dirty="0" err="1">
                <a:latin typeface="Trebuchet MS" panose="020B0603020202020204" pitchFamily="34" charset="0"/>
              </a:rPr>
              <a:t>penamaan</a:t>
            </a:r>
            <a:r>
              <a:rPr lang="en-US" sz="1201" dirty="0">
                <a:latin typeface="Trebuchet MS" panose="020B0603020202020204" pitchFamily="34" charset="0"/>
              </a:rPr>
              <a:t> </a:t>
            </a:r>
            <a:r>
              <a:rPr lang="en-US" sz="1201" dirty="0" err="1">
                <a:latin typeface="Trebuchet MS" panose="020B0603020202020204" pitchFamily="34" charset="0"/>
              </a:rPr>
              <a:t>rupa</a:t>
            </a:r>
            <a:r>
              <a:rPr lang="en-US" sz="1201" dirty="0">
                <a:latin typeface="Trebuchet MS" panose="020B0603020202020204" pitchFamily="34" charset="0"/>
              </a:rPr>
              <a:t> </a:t>
            </a:r>
            <a:r>
              <a:rPr lang="en-US" sz="1201" dirty="0" err="1">
                <a:latin typeface="Trebuchet MS" panose="020B0603020202020204" pitchFamily="34" charset="0"/>
              </a:rPr>
              <a:t>bumi</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data </a:t>
            </a:r>
            <a:r>
              <a:rPr lang="en-US" sz="1201" dirty="0" err="1">
                <a:latin typeface="Trebuchet MS" panose="020B0603020202020204" pitchFamily="34" charset="0"/>
              </a:rPr>
              <a:t>wilayah</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antar</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negara</a:t>
            </a:r>
            <a:r>
              <a:rPr lang="en-US" sz="1201" dirty="0">
                <a:latin typeface="Trebuchet MS" panose="020B0603020202020204" pitchFamily="34" charset="0"/>
              </a:rPr>
              <a:t>, </a:t>
            </a:r>
            <a:r>
              <a:rPr lang="en-US" sz="1201" dirty="0" err="1">
                <a:latin typeface="Trebuchet MS" panose="020B0603020202020204" pitchFamily="34" charset="0"/>
              </a:rPr>
              <a:t>kerja</a:t>
            </a:r>
            <a:r>
              <a:rPr lang="en-US" sz="1201" dirty="0">
                <a:latin typeface="Trebuchet MS" panose="020B0603020202020204" pitchFamily="34" charset="0"/>
              </a:rPr>
              <a:t> </a:t>
            </a:r>
            <a:r>
              <a:rPr lang="en-US" sz="1201" dirty="0" err="1">
                <a:latin typeface="Trebuchet MS" panose="020B0603020202020204" pitchFamily="34" charset="0"/>
              </a:rPr>
              <a:t>sama</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perselisihan</a:t>
            </a:r>
            <a:r>
              <a:rPr lang="en-US" sz="1201" dirty="0">
                <a:latin typeface="Trebuchet MS" panose="020B0603020202020204" pitchFamily="34" charset="0"/>
              </a:rPr>
              <a:t> </a:t>
            </a:r>
            <a:r>
              <a:rPr lang="en-US" sz="1201" dirty="0" err="1">
                <a:latin typeface="Trebuchet MS" panose="020B0603020202020204" pitchFamily="34" charset="0"/>
              </a:rPr>
              <a:t>pemerintahan</a:t>
            </a:r>
            <a:r>
              <a:rPr lang="en-US" sz="1201" dirty="0">
                <a:latin typeface="Trebuchet MS" panose="020B0603020202020204" pitchFamily="34" charset="0"/>
              </a:rPr>
              <a:t>, </a:t>
            </a:r>
            <a:r>
              <a:rPr lang="en-US" sz="1201" dirty="0" err="1">
                <a:latin typeface="Trebuchet MS" panose="020B0603020202020204" pitchFamily="34" charset="0"/>
              </a:rPr>
              <a:t>ketentraman</a:t>
            </a:r>
            <a:r>
              <a:rPr lang="en-US" sz="1201" dirty="0">
                <a:latin typeface="Trebuchet MS" panose="020B0603020202020204" pitchFamily="34" charset="0"/>
              </a:rPr>
              <a:t>, </a:t>
            </a:r>
            <a:r>
              <a:rPr lang="en-US" sz="1201" dirty="0" err="1">
                <a:latin typeface="Trebuchet MS" panose="020B0603020202020204" pitchFamily="34" charset="0"/>
              </a:rPr>
              <a:t>ketertiban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perlindungan</a:t>
            </a:r>
            <a:r>
              <a:rPr lang="en-US" sz="1201" dirty="0">
                <a:latin typeface="Trebuchet MS" panose="020B0603020202020204" pitchFamily="34" charset="0"/>
              </a:rPr>
              <a:t> </a:t>
            </a:r>
            <a:r>
              <a:rPr lang="en-US" sz="1201" dirty="0" err="1">
                <a:latin typeface="Trebuchet MS" panose="020B0603020202020204" pitchFamily="34" charset="0"/>
              </a:rPr>
              <a:t>masyarakat</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kecamatan</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penyelesaian</a:t>
            </a:r>
            <a:r>
              <a:rPr lang="en-US" sz="1201" dirty="0">
                <a:latin typeface="Trebuchet MS" panose="020B0603020202020204" pitchFamily="34" charset="0"/>
              </a:rPr>
              <a:t> </a:t>
            </a:r>
            <a:r>
              <a:rPr lang="en-US" sz="1201" dirty="0" err="1">
                <a:latin typeface="Trebuchet MS" panose="020B0603020202020204" pitchFamily="34" charset="0"/>
              </a:rPr>
              <a:t>sengketa</a:t>
            </a:r>
            <a:r>
              <a:rPr lang="en-US" sz="1201" dirty="0">
                <a:latin typeface="Trebuchet MS" panose="020B0603020202020204" pitchFamily="34" charset="0"/>
              </a:rPr>
              <a:t> </a:t>
            </a:r>
            <a:r>
              <a:rPr lang="en-US" sz="1201" dirty="0" err="1">
                <a:latin typeface="Trebuchet MS" panose="020B0603020202020204" pitchFamily="34" charset="0"/>
              </a:rPr>
              <a:t>pertanahan</a:t>
            </a:r>
            <a:r>
              <a:rPr lang="en-US" sz="1201" dirty="0">
                <a:latin typeface="Trebuchet MS" panose="020B0603020202020204" pitchFamily="34" charset="0"/>
              </a:rPr>
              <a:t>, </a:t>
            </a:r>
            <a:r>
              <a:rPr lang="en-US" sz="1201" dirty="0" err="1">
                <a:latin typeface="Trebuchet MS" panose="020B0603020202020204" pitchFamily="34" charset="0"/>
              </a:rPr>
              <a:t>manajemen</a:t>
            </a:r>
            <a:r>
              <a:rPr lang="en-US" sz="1201" dirty="0">
                <a:latin typeface="Trebuchet MS" panose="020B0603020202020204" pitchFamily="34" charset="0"/>
              </a:rPr>
              <a:t> </a:t>
            </a:r>
            <a:r>
              <a:rPr lang="en-US" sz="1201" dirty="0" err="1">
                <a:latin typeface="Trebuchet MS" panose="020B0603020202020204" pitchFamily="34" charset="0"/>
              </a:rPr>
              <a:t>bencana</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kebakaran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tampung</a:t>
            </a:r>
            <a:r>
              <a:rPr lang="en-US" sz="1201" dirty="0">
                <a:latin typeface="Trebuchet MS" panose="020B0603020202020204" pitchFamily="34" charset="0"/>
              </a:rPr>
              <a:t> tantra; </a:t>
            </a:r>
          </a:p>
          <a:p>
            <a:pPr marL="342938" indent="-342938" algn="just">
              <a:lnSpc>
                <a:spcPts val="1400"/>
              </a:lnSpc>
              <a:buFont typeface="+mj-lt"/>
              <a:buAutoNum type="arabicPeriod"/>
            </a:pP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kebijakan</a:t>
            </a:r>
            <a:r>
              <a:rPr lang="en-US" sz="1201" dirty="0">
                <a:latin typeface="Trebuchet MS" panose="020B0603020202020204" pitchFamily="34" charset="0"/>
              </a:rPr>
              <a:t> di </a:t>
            </a:r>
            <a:r>
              <a:rPr lang="en-US" sz="1201" dirty="0" err="1">
                <a:latin typeface="Trebuchet MS" panose="020B0603020202020204" pitchFamily="34" charset="0"/>
              </a:rPr>
              <a:t>bidang</a:t>
            </a:r>
            <a:r>
              <a:rPr lang="en-US" sz="1201" dirty="0">
                <a:latin typeface="Trebuchet MS" panose="020B0603020202020204" pitchFamily="34" charset="0"/>
              </a:rPr>
              <a:t> </a:t>
            </a:r>
            <a:r>
              <a:rPr lang="en-US" sz="1201" dirty="0" err="1">
                <a:latin typeface="Trebuchet MS" panose="020B0603020202020204" pitchFamily="34" charset="0"/>
              </a:rPr>
              <a:t>koordinasi</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kawasan</a:t>
            </a:r>
            <a:r>
              <a:rPr lang="en-US" sz="1201" dirty="0">
                <a:latin typeface="Trebuchet MS" panose="020B0603020202020204" pitchFamily="34" charset="0"/>
              </a:rPr>
              <a:t> </a:t>
            </a:r>
            <a:r>
              <a:rPr lang="en-US" sz="1201" dirty="0" err="1">
                <a:latin typeface="Trebuchet MS" panose="020B0603020202020204" pitchFamily="34" charset="0"/>
              </a:rPr>
              <a:t>khusus</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perkotaan</a:t>
            </a:r>
            <a:r>
              <a:rPr lang="en-US" sz="1201" dirty="0">
                <a:latin typeface="Trebuchet MS" panose="020B0603020202020204" pitchFamily="34" charset="0"/>
              </a:rPr>
              <a:t> </a:t>
            </a:r>
            <a:r>
              <a:rPr lang="en-US" sz="1201" dirty="0" err="1">
                <a:latin typeface="Trebuchet MS" panose="020B0603020202020204" pitchFamily="34" charset="0"/>
              </a:rPr>
              <a:t>sesuai</a:t>
            </a:r>
            <a:r>
              <a:rPr lang="en-US" sz="1201" dirty="0">
                <a:latin typeface="Trebuchet MS" panose="020B0603020202020204" pitchFamily="34" charset="0"/>
              </a:rPr>
              <a:t> </a:t>
            </a:r>
            <a:r>
              <a:rPr lang="en-US" sz="1201" dirty="0" err="1">
                <a:latin typeface="Trebuchet MS" panose="020B0603020202020204" pitchFamily="34" charset="0"/>
              </a:rPr>
              <a:t>dengan</a:t>
            </a:r>
            <a:r>
              <a:rPr lang="en-US" sz="1201" dirty="0">
                <a:latin typeface="Trebuchet MS" panose="020B0603020202020204" pitchFamily="34" charset="0"/>
              </a:rPr>
              <a:t> </a:t>
            </a:r>
            <a:r>
              <a:rPr lang="en-US" sz="1201" dirty="0" err="1">
                <a:latin typeface="Trebuchet MS" panose="020B0603020202020204" pitchFamily="34" charset="0"/>
              </a:rPr>
              <a:t>ketentuan</a:t>
            </a:r>
            <a:r>
              <a:rPr lang="en-US" sz="1201" dirty="0">
                <a:latin typeface="Trebuchet MS" panose="020B0603020202020204" pitchFamily="34" charset="0"/>
              </a:rPr>
              <a:t> </a:t>
            </a:r>
            <a:r>
              <a:rPr lang="en-US" sz="1201" dirty="0" err="1">
                <a:latin typeface="Trebuchet MS" panose="020B0603020202020204" pitchFamily="34" charset="0"/>
              </a:rPr>
              <a:t>peraturan</a:t>
            </a:r>
            <a:r>
              <a:rPr lang="en-US" sz="1201" dirty="0">
                <a:latin typeface="Trebuchet MS" panose="020B0603020202020204" pitchFamily="34" charset="0"/>
              </a:rPr>
              <a:t> </a:t>
            </a:r>
            <a:r>
              <a:rPr lang="en-US" sz="1201" dirty="0" err="1">
                <a:latin typeface="Trebuchet MS" panose="020B0603020202020204" pitchFamily="34" charset="0"/>
              </a:rPr>
              <a:t>perundang-undangan</a:t>
            </a:r>
            <a:r>
              <a:rPr lang="en-US" sz="1201" dirty="0">
                <a:latin typeface="Trebuchet MS" panose="020B0603020202020204" pitchFamily="34" charset="0"/>
              </a:rPr>
              <a:t>; </a:t>
            </a:r>
          </a:p>
          <a:p>
            <a:pPr marL="342938" indent="-342938" algn="just">
              <a:lnSpc>
                <a:spcPts val="1400"/>
              </a:lnSpc>
              <a:buFont typeface="+mj-lt"/>
              <a:buAutoNum type="arabicPeriod"/>
            </a:pPr>
            <a:r>
              <a:rPr lang="en-US" sz="1201" dirty="0" err="1">
                <a:latin typeface="Trebuchet MS" panose="020B0603020202020204" pitchFamily="34" charset="0"/>
              </a:rPr>
              <a:t>Penyusunan</a:t>
            </a:r>
            <a:r>
              <a:rPr lang="en-US" sz="1201" dirty="0">
                <a:latin typeface="Trebuchet MS" panose="020B0603020202020204" pitchFamily="34" charset="0"/>
              </a:rPr>
              <a:t> </a:t>
            </a:r>
            <a:r>
              <a:rPr lang="en-US" sz="1201" dirty="0" err="1">
                <a:latin typeface="Trebuchet MS" panose="020B0603020202020204" pitchFamily="34" charset="0"/>
              </a:rPr>
              <a:t>norma</a:t>
            </a:r>
            <a:r>
              <a:rPr lang="en-US" sz="1201" dirty="0">
                <a:latin typeface="Trebuchet MS" panose="020B0603020202020204" pitchFamily="34" charset="0"/>
              </a:rPr>
              <a:t>, </a:t>
            </a:r>
            <a:r>
              <a:rPr lang="en-US" sz="1201" dirty="0" err="1">
                <a:latin typeface="Trebuchet MS" panose="020B0603020202020204" pitchFamily="34" charset="0"/>
              </a:rPr>
              <a:t>standar</a:t>
            </a:r>
            <a:r>
              <a:rPr lang="en-US" sz="1201" dirty="0">
                <a:latin typeface="Trebuchet MS" panose="020B0603020202020204" pitchFamily="34" charset="0"/>
              </a:rPr>
              <a:t>, </a:t>
            </a:r>
            <a:r>
              <a:rPr lang="en-US" sz="1201" dirty="0" err="1">
                <a:latin typeface="Trebuchet MS" panose="020B0603020202020204" pitchFamily="34" charset="0"/>
              </a:rPr>
              <a:t>prosedur</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kriteria</a:t>
            </a:r>
            <a:r>
              <a:rPr lang="en-US" sz="1201" dirty="0">
                <a:latin typeface="Trebuchet MS" panose="020B0603020202020204" pitchFamily="34" charset="0"/>
              </a:rPr>
              <a:t> </a:t>
            </a:r>
            <a:r>
              <a:rPr lang="en-US" sz="1201" dirty="0" err="1">
                <a:latin typeface="Trebuchet MS" panose="020B0603020202020204" pitchFamily="34" charset="0"/>
              </a:rPr>
              <a:t>dibidang</a:t>
            </a:r>
            <a:r>
              <a:rPr lang="en-US" sz="1201" dirty="0">
                <a:latin typeface="Trebuchet MS" panose="020B0603020202020204" pitchFamily="34" charset="0"/>
              </a:rPr>
              <a:t> </a:t>
            </a:r>
            <a:r>
              <a:rPr lang="en-US" sz="1201" dirty="0" err="1">
                <a:latin typeface="Trebuchet MS" panose="020B0603020202020204" pitchFamily="34" charset="0"/>
              </a:rPr>
              <a:t>ketentraman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ketertiban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perlindungan</a:t>
            </a:r>
            <a:r>
              <a:rPr lang="en-US" sz="1201" dirty="0">
                <a:latin typeface="Trebuchet MS" panose="020B0603020202020204" pitchFamily="34" charset="0"/>
              </a:rPr>
              <a:t> </a:t>
            </a:r>
            <a:r>
              <a:rPr lang="en-US" sz="1201" dirty="0" err="1">
                <a:latin typeface="Trebuchet MS" panose="020B0603020202020204" pitchFamily="34" charset="0"/>
              </a:rPr>
              <a:t>masyarakat</a:t>
            </a:r>
            <a:r>
              <a:rPr lang="en-US" sz="1201" dirty="0">
                <a:latin typeface="Trebuchet MS" panose="020B0603020202020204" pitchFamily="34" charset="0"/>
              </a:rPr>
              <a:t>; </a:t>
            </a:r>
          </a:p>
          <a:p>
            <a:pPr marL="342938" indent="-342938" algn="just">
              <a:lnSpc>
                <a:spcPts val="1400"/>
              </a:lnSpc>
              <a:buFont typeface="+mj-lt"/>
              <a:buAutoNum type="arabicPeriod"/>
            </a:pPr>
            <a:r>
              <a:rPr lang="en-US" sz="1201" dirty="0" err="1">
                <a:latin typeface="Trebuchet MS" panose="020B0603020202020204" pitchFamily="34" charset="0"/>
              </a:rPr>
              <a:t>Pemberian</a:t>
            </a:r>
            <a:r>
              <a:rPr lang="en-US" sz="1201" dirty="0">
                <a:latin typeface="Trebuchet MS" panose="020B0603020202020204" pitchFamily="34" charset="0"/>
              </a:rPr>
              <a:t> </a:t>
            </a:r>
            <a:r>
              <a:rPr lang="en-US" sz="1201" dirty="0" err="1">
                <a:latin typeface="Trebuchet MS" panose="020B0603020202020204" pitchFamily="34" charset="0"/>
              </a:rPr>
              <a:t>bimbingan</a:t>
            </a:r>
            <a:r>
              <a:rPr lang="en-US" sz="1201" dirty="0">
                <a:latin typeface="Trebuchet MS" panose="020B0603020202020204" pitchFamily="34" charset="0"/>
              </a:rPr>
              <a:t> </a:t>
            </a:r>
            <a:r>
              <a:rPr lang="en-US" sz="1201" dirty="0" err="1">
                <a:latin typeface="Trebuchet MS" panose="020B0603020202020204" pitchFamily="34" charset="0"/>
              </a:rPr>
              <a:t>teknis</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supervisi</a:t>
            </a:r>
            <a:r>
              <a:rPr lang="en-US" sz="1201" dirty="0">
                <a:latin typeface="Trebuchet MS" panose="020B0603020202020204" pitchFamily="34" charset="0"/>
              </a:rPr>
              <a:t> di </a:t>
            </a:r>
            <a:r>
              <a:rPr lang="en-US" sz="1201" dirty="0" err="1">
                <a:latin typeface="Trebuchet MS" panose="020B0603020202020204" pitchFamily="34" charset="0"/>
              </a:rPr>
              <a:t>bidang</a:t>
            </a:r>
            <a:r>
              <a:rPr lang="en-US" sz="1201" dirty="0">
                <a:latin typeface="Trebuchet MS" panose="020B0603020202020204" pitchFamily="34" charset="0"/>
              </a:rPr>
              <a:t> </a:t>
            </a:r>
            <a:r>
              <a:rPr lang="en-US" sz="1201" dirty="0" err="1">
                <a:latin typeface="Trebuchet MS" panose="020B0603020202020204" pitchFamily="34" charset="0"/>
              </a:rPr>
              <a:t>pembinaan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gubernur</a:t>
            </a:r>
            <a:r>
              <a:rPr lang="en-US" sz="1201" dirty="0">
                <a:latin typeface="Trebuchet MS" panose="020B0603020202020204" pitchFamily="34" charset="0"/>
              </a:rPr>
              <a:t> </a:t>
            </a:r>
            <a:r>
              <a:rPr lang="en-US" sz="1201" dirty="0" err="1">
                <a:latin typeface="Trebuchet MS" panose="020B0603020202020204" pitchFamily="34" charset="0"/>
              </a:rPr>
              <a:t>sebagai</a:t>
            </a:r>
            <a:r>
              <a:rPr lang="en-US" sz="1201" dirty="0">
                <a:latin typeface="Trebuchet MS" panose="020B0603020202020204" pitchFamily="34" charset="0"/>
              </a:rPr>
              <a:t> wakil </a:t>
            </a:r>
            <a:r>
              <a:rPr lang="en-US" sz="1201" dirty="0" err="1">
                <a:latin typeface="Trebuchet MS" panose="020B0603020202020204" pitchFamily="34" charset="0"/>
              </a:rPr>
              <a:t>pemerintah</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antar</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kawasan</a:t>
            </a:r>
            <a:r>
              <a:rPr lang="en-US" sz="1201" dirty="0">
                <a:latin typeface="Trebuchet MS" panose="020B0603020202020204" pitchFamily="34" charset="0"/>
              </a:rPr>
              <a:t> </a:t>
            </a:r>
            <a:r>
              <a:rPr lang="en-US" sz="1201" dirty="0" err="1">
                <a:latin typeface="Trebuchet MS" panose="020B0603020202020204" pitchFamily="34" charset="0"/>
              </a:rPr>
              <a:t>perkotaan</a:t>
            </a:r>
            <a:r>
              <a:rPr lang="en-US" sz="1201" dirty="0">
                <a:latin typeface="Trebuchet MS" panose="020B0603020202020204" pitchFamily="34" charset="0"/>
              </a:rPr>
              <a:t>, </a:t>
            </a:r>
            <a:r>
              <a:rPr lang="en-US" sz="1201" dirty="0" err="1">
                <a:latin typeface="Trebuchet MS" panose="020B0603020202020204" pitchFamily="34" charset="0"/>
              </a:rPr>
              <a:t>kerja</a:t>
            </a:r>
            <a:r>
              <a:rPr lang="en-US" sz="1201" dirty="0">
                <a:latin typeface="Trebuchet MS" panose="020B0603020202020204" pitchFamily="34" charset="0"/>
              </a:rPr>
              <a:t> </a:t>
            </a:r>
            <a:r>
              <a:rPr lang="en-US" sz="1201" dirty="0" err="1">
                <a:latin typeface="Trebuchet MS" panose="020B0603020202020204" pitchFamily="34" charset="0"/>
              </a:rPr>
              <a:t>sama</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perselisihan</a:t>
            </a:r>
            <a:r>
              <a:rPr lang="en-US" sz="1201" dirty="0">
                <a:latin typeface="Trebuchet MS" panose="020B0603020202020204" pitchFamily="34" charset="0"/>
              </a:rPr>
              <a:t> </a:t>
            </a:r>
            <a:r>
              <a:rPr lang="en-US" sz="1201" dirty="0" err="1">
                <a:latin typeface="Trebuchet MS" panose="020B0603020202020204" pitchFamily="34" charset="0"/>
              </a:rPr>
              <a:t>pemerintahan</a:t>
            </a:r>
            <a:r>
              <a:rPr lang="en-US" sz="1201" dirty="0">
                <a:latin typeface="Trebuchet MS" panose="020B0603020202020204" pitchFamily="34" charset="0"/>
              </a:rPr>
              <a:t>, </a:t>
            </a:r>
            <a:r>
              <a:rPr lang="en-US" sz="1201" dirty="0" err="1">
                <a:latin typeface="Trebuchet MS" panose="020B0603020202020204" pitchFamily="34" charset="0"/>
              </a:rPr>
              <a:t>ketentraman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ketertiban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perlindungan</a:t>
            </a:r>
            <a:r>
              <a:rPr lang="en-US" sz="1201" dirty="0">
                <a:latin typeface="Trebuchet MS" panose="020B0603020202020204" pitchFamily="34" charset="0"/>
              </a:rPr>
              <a:t> </a:t>
            </a:r>
            <a:r>
              <a:rPr lang="en-US" sz="1201" dirty="0" err="1">
                <a:latin typeface="Trebuchet MS" panose="020B0603020202020204" pitchFamily="34" charset="0"/>
              </a:rPr>
              <a:t>masyarakat</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kecamatan</a:t>
            </a:r>
            <a:r>
              <a:rPr lang="en-US" sz="1201" dirty="0">
                <a:latin typeface="Trebuchet MS" panose="020B0603020202020204" pitchFamily="34" charset="0"/>
              </a:rPr>
              <a:t>; </a:t>
            </a:r>
          </a:p>
          <a:p>
            <a:pPr marL="342938" indent="-342938" algn="just">
              <a:lnSpc>
                <a:spcPts val="1400"/>
              </a:lnSpc>
              <a:buFont typeface="+mj-lt"/>
              <a:buAutoNum type="arabicPeriod"/>
            </a:pP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pemantauan</a:t>
            </a:r>
            <a:r>
              <a:rPr lang="en-US" sz="1201" dirty="0">
                <a:latin typeface="Trebuchet MS" panose="020B0603020202020204" pitchFamily="34" charset="0"/>
              </a:rPr>
              <a:t>, </a:t>
            </a:r>
            <a:r>
              <a:rPr lang="en-US" sz="1201" dirty="0" err="1">
                <a:latin typeface="Trebuchet MS" panose="020B0603020202020204" pitchFamily="34" charset="0"/>
              </a:rPr>
              <a:t>evaluasi</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pelaporan</a:t>
            </a:r>
            <a:r>
              <a:rPr lang="en-US" sz="1201" dirty="0">
                <a:latin typeface="Trebuchet MS" panose="020B0603020202020204" pitchFamily="34" charset="0"/>
              </a:rPr>
              <a:t> </a:t>
            </a:r>
            <a:r>
              <a:rPr lang="en-US" sz="1201" dirty="0" err="1">
                <a:latin typeface="Trebuchet MS" panose="020B0603020202020204" pitchFamily="34" charset="0"/>
              </a:rPr>
              <a:t>bidang</a:t>
            </a:r>
            <a:r>
              <a:rPr lang="en-US" sz="1201" dirty="0">
                <a:latin typeface="Trebuchet MS" panose="020B0603020202020204" pitchFamily="34" charset="0"/>
              </a:rPr>
              <a:t> </a:t>
            </a:r>
            <a:r>
              <a:rPr lang="en-US" sz="1201" dirty="0" err="1">
                <a:latin typeface="Trebuchet MS" panose="020B0603020202020204" pitchFamily="34" charset="0"/>
              </a:rPr>
              <a:t>pembinaan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gubernur</a:t>
            </a:r>
            <a:r>
              <a:rPr lang="en-US" sz="1201" dirty="0">
                <a:latin typeface="Trebuchet MS" panose="020B0603020202020204" pitchFamily="34" charset="0"/>
              </a:rPr>
              <a:t> </a:t>
            </a:r>
            <a:r>
              <a:rPr lang="en-US" sz="1201" dirty="0" err="1">
                <a:latin typeface="Trebuchet MS" panose="020B0603020202020204" pitchFamily="34" charset="0"/>
              </a:rPr>
              <a:t>sebagai</a:t>
            </a:r>
            <a:r>
              <a:rPr lang="en-US" sz="1201" dirty="0">
                <a:latin typeface="Trebuchet MS" panose="020B0603020202020204" pitchFamily="34" charset="0"/>
              </a:rPr>
              <a:t> wakil </a:t>
            </a:r>
            <a:r>
              <a:rPr lang="en-US" sz="1201" dirty="0" err="1">
                <a:latin typeface="Trebuchet MS" panose="020B0603020202020204" pitchFamily="34" charset="0"/>
              </a:rPr>
              <a:t>pemerintah</a:t>
            </a:r>
            <a:r>
              <a:rPr lang="en-US" sz="1201" dirty="0">
                <a:latin typeface="Trebuchet MS" panose="020B0603020202020204" pitchFamily="34" charset="0"/>
              </a:rPr>
              <a:t>, </a:t>
            </a:r>
            <a:r>
              <a:rPr lang="en-US" sz="1201" dirty="0" err="1">
                <a:latin typeface="Trebuchet MS" panose="020B0603020202020204" pitchFamily="34" charset="0"/>
              </a:rPr>
              <a:t>penamaan</a:t>
            </a:r>
            <a:r>
              <a:rPr lang="en-US" sz="1201" dirty="0">
                <a:latin typeface="Trebuchet MS" panose="020B0603020202020204" pitchFamily="34" charset="0"/>
              </a:rPr>
              <a:t> </a:t>
            </a:r>
            <a:r>
              <a:rPr lang="en-US" sz="1201" dirty="0" err="1">
                <a:latin typeface="Trebuchet MS" panose="020B0603020202020204" pitchFamily="34" charset="0"/>
              </a:rPr>
              <a:t>rupa</a:t>
            </a:r>
            <a:r>
              <a:rPr lang="en-US" sz="1201" dirty="0">
                <a:latin typeface="Trebuchet MS" panose="020B0603020202020204" pitchFamily="34" charset="0"/>
              </a:rPr>
              <a:t> </a:t>
            </a:r>
            <a:r>
              <a:rPr lang="en-US" sz="1201" dirty="0" err="1">
                <a:latin typeface="Trebuchet MS" panose="020B0603020202020204" pitchFamily="34" charset="0"/>
              </a:rPr>
              <a:t>bumi</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data </a:t>
            </a:r>
            <a:r>
              <a:rPr lang="en-US" sz="1201" dirty="0" err="1">
                <a:latin typeface="Trebuchet MS" panose="020B0603020202020204" pitchFamily="34" charset="0"/>
              </a:rPr>
              <a:t>wilayah</a:t>
            </a:r>
            <a:r>
              <a:rPr lang="en-US" sz="1201" dirty="0">
                <a:latin typeface="Trebuchet MS" panose="020B0603020202020204" pitchFamily="34" charset="0"/>
              </a:rPr>
              <a:t>, </a:t>
            </a:r>
            <a:r>
              <a:rPr lang="en-US" sz="1201" dirty="0" err="1">
                <a:latin typeface="Trebuchet MS" panose="020B0603020202020204" pitchFamily="34" charset="0"/>
              </a:rPr>
              <a:t>penetapan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antar</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perbatasan</a:t>
            </a:r>
            <a:r>
              <a:rPr lang="en-US" sz="1201" dirty="0">
                <a:latin typeface="Trebuchet MS" panose="020B0603020202020204" pitchFamily="34" charset="0"/>
              </a:rPr>
              <a:t> </a:t>
            </a:r>
            <a:r>
              <a:rPr lang="en-US" sz="1201" dirty="0" err="1">
                <a:latin typeface="Trebuchet MS" panose="020B0603020202020204" pitchFamily="34" charset="0"/>
              </a:rPr>
              <a:t>negara</a:t>
            </a:r>
            <a:r>
              <a:rPr lang="en-US" sz="1201" dirty="0">
                <a:latin typeface="Trebuchet MS" panose="020B0603020202020204" pitchFamily="34" charset="0"/>
              </a:rPr>
              <a:t>, </a:t>
            </a:r>
            <a:r>
              <a:rPr lang="en-US" sz="1201" dirty="0" err="1">
                <a:latin typeface="Trebuchet MS" panose="020B0603020202020204" pitchFamily="34" charset="0"/>
              </a:rPr>
              <a:t>kerja</a:t>
            </a:r>
            <a:r>
              <a:rPr lang="en-US" sz="1201" dirty="0">
                <a:latin typeface="Trebuchet MS" panose="020B0603020202020204" pitchFamily="34" charset="0"/>
              </a:rPr>
              <a:t> </a:t>
            </a:r>
            <a:r>
              <a:rPr lang="en-US" sz="1201" dirty="0" err="1">
                <a:latin typeface="Trebuchet MS" panose="020B0603020202020204" pitchFamily="34" charset="0"/>
              </a:rPr>
              <a:t>sama</a:t>
            </a:r>
            <a:r>
              <a:rPr lang="en-US" sz="1201" dirty="0">
                <a:latin typeface="Trebuchet MS" panose="020B0603020202020204" pitchFamily="34" charset="0"/>
              </a:rPr>
              <a:t> </a:t>
            </a:r>
            <a:r>
              <a:rPr lang="en-US" sz="1201" dirty="0" err="1">
                <a:latin typeface="Trebuchet MS" panose="020B0603020202020204" pitchFamily="34" charset="0"/>
              </a:rPr>
              <a:t>daerah</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perselisihan</a:t>
            </a:r>
            <a:r>
              <a:rPr lang="en-US" sz="1201" dirty="0">
                <a:latin typeface="Trebuchet MS" panose="020B0603020202020204" pitchFamily="34" charset="0"/>
              </a:rPr>
              <a:t> </a:t>
            </a:r>
            <a:r>
              <a:rPr lang="en-US" sz="1201" dirty="0" err="1">
                <a:latin typeface="Trebuchet MS" panose="020B0603020202020204" pitchFamily="34" charset="0"/>
              </a:rPr>
              <a:t>pemerintahan</a:t>
            </a:r>
            <a:r>
              <a:rPr lang="en-US" sz="1201" dirty="0">
                <a:latin typeface="Trebuchet MS" panose="020B0603020202020204" pitchFamily="34" charset="0"/>
              </a:rPr>
              <a:t>, </a:t>
            </a:r>
            <a:r>
              <a:rPr lang="en-US" sz="1201" dirty="0" err="1">
                <a:latin typeface="Trebuchet MS" panose="020B0603020202020204" pitchFamily="34" charset="0"/>
              </a:rPr>
              <a:t>ketentraman</a:t>
            </a:r>
            <a:r>
              <a:rPr lang="en-US" sz="1201" dirty="0">
                <a:latin typeface="Trebuchet MS" panose="020B0603020202020204" pitchFamily="34" charset="0"/>
              </a:rPr>
              <a:t>, </a:t>
            </a:r>
            <a:r>
              <a:rPr lang="en-US" sz="1201" dirty="0" err="1">
                <a:latin typeface="Trebuchet MS" panose="020B0603020202020204" pitchFamily="34" charset="0"/>
              </a:rPr>
              <a:t>ketertiban</a:t>
            </a:r>
            <a:r>
              <a:rPr lang="en-US" sz="1201" dirty="0">
                <a:latin typeface="Trebuchet MS" panose="020B0603020202020204" pitchFamily="34" charset="0"/>
              </a:rPr>
              <a:t> </a:t>
            </a:r>
            <a:r>
              <a:rPr lang="en-US" sz="1201" dirty="0" err="1">
                <a:latin typeface="Trebuchet MS" panose="020B0603020202020204" pitchFamily="34" charset="0"/>
              </a:rPr>
              <a:t>umum</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perlindungan</a:t>
            </a:r>
            <a:r>
              <a:rPr lang="en-US" sz="1201" dirty="0">
                <a:latin typeface="Trebuchet MS" panose="020B0603020202020204" pitchFamily="34" charset="0"/>
              </a:rPr>
              <a:t> </a:t>
            </a:r>
            <a:r>
              <a:rPr lang="en-US" sz="1201" dirty="0" err="1">
                <a:latin typeface="Trebuchet MS" panose="020B0603020202020204" pitchFamily="34" charset="0"/>
              </a:rPr>
              <a:t>masyarakat</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kecamatan</a:t>
            </a:r>
            <a:r>
              <a:rPr lang="en-US" sz="1201" dirty="0">
                <a:latin typeface="Trebuchet MS" panose="020B0603020202020204" pitchFamily="34" charset="0"/>
              </a:rPr>
              <a:t>, </a:t>
            </a:r>
            <a:r>
              <a:rPr lang="en-US" sz="1201" dirty="0" err="1">
                <a:latin typeface="Trebuchet MS" panose="020B0603020202020204" pitchFamily="34" charset="0"/>
              </a:rPr>
              <a:t>fasilitasi</a:t>
            </a:r>
            <a:r>
              <a:rPr lang="en-US" sz="1201" dirty="0">
                <a:latin typeface="Trebuchet MS" panose="020B0603020202020204" pitchFamily="34" charset="0"/>
              </a:rPr>
              <a:t> </a:t>
            </a:r>
            <a:r>
              <a:rPr lang="en-US" sz="1201" dirty="0" err="1">
                <a:latin typeface="Trebuchet MS" panose="020B0603020202020204" pitchFamily="34" charset="0"/>
              </a:rPr>
              <a:t>penyelesaian</a:t>
            </a:r>
            <a:r>
              <a:rPr lang="en-US" sz="1201" dirty="0">
                <a:latin typeface="Trebuchet MS" panose="020B0603020202020204" pitchFamily="34" charset="0"/>
              </a:rPr>
              <a:t> </a:t>
            </a:r>
            <a:r>
              <a:rPr lang="en-US" sz="1201" dirty="0" err="1">
                <a:latin typeface="Trebuchet MS" panose="020B0603020202020204" pitchFamily="34" charset="0"/>
              </a:rPr>
              <a:t>sengketa</a:t>
            </a:r>
            <a:r>
              <a:rPr lang="en-US" sz="1201" dirty="0">
                <a:latin typeface="Trebuchet MS" panose="020B0603020202020204" pitchFamily="34" charset="0"/>
              </a:rPr>
              <a:t> </a:t>
            </a:r>
            <a:r>
              <a:rPr lang="en-US" sz="1201" dirty="0" err="1">
                <a:latin typeface="Trebuchet MS" panose="020B0603020202020204" pitchFamily="34" charset="0"/>
              </a:rPr>
              <a:t>pertanahan</a:t>
            </a:r>
            <a:r>
              <a:rPr lang="en-US" sz="1201" dirty="0">
                <a:latin typeface="Trebuchet MS" panose="020B0603020202020204" pitchFamily="34" charset="0"/>
              </a:rPr>
              <a:t>, </a:t>
            </a:r>
            <a:r>
              <a:rPr lang="en-US" sz="1201" dirty="0" err="1">
                <a:latin typeface="Trebuchet MS" panose="020B0603020202020204" pitchFamily="34" charset="0"/>
              </a:rPr>
              <a:t>manajemen</a:t>
            </a:r>
            <a:r>
              <a:rPr lang="en-US" sz="1201" dirty="0">
                <a:latin typeface="Trebuchet MS" panose="020B0603020202020204" pitchFamily="34" charset="0"/>
              </a:rPr>
              <a:t> </a:t>
            </a:r>
            <a:r>
              <a:rPr lang="en-US" sz="1201" dirty="0" err="1">
                <a:latin typeface="Trebuchet MS" panose="020B0603020202020204" pitchFamily="34" charset="0"/>
              </a:rPr>
              <a:t>bencana</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kebakaran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tugas</a:t>
            </a:r>
            <a:r>
              <a:rPr lang="en-US" sz="1201" dirty="0">
                <a:latin typeface="Trebuchet MS" panose="020B0603020202020204" pitchFamily="34" charset="0"/>
              </a:rPr>
              <a:t> </a:t>
            </a:r>
            <a:r>
              <a:rPr lang="en-US" sz="1201" dirty="0" err="1">
                <a:latin typeface="Trebuchet MS" panose="020B0603020202020204" pitchFamily="34" charset="0"/>
              </a:rPr>
              <a:t>tampung</a:t>
            </a:r>
            <a:r>
              <a:rPr lang="en-US" sz="1201" dirty="0">
                <a:latin typeface="Trebuchet MS" panose="020B0603020202020204" pitchFamily="34" charset="0"/>
              </a:rPr>
              <a:t> tantra;</a:t>
            </a:r>
          </a:p>
          <a:p>
            <a:pPr marL="342938" indent="-342938" algn="just">
              <a:lnSpc>
                <a:spcPts val="1400"/>
              </a:lnSpc>
              <a:buFont typeface="+mj-lt"/>
              <a:buAutoNum type="arabicPeriod"/>
            </a:pPr>
            <a:r>
              <a:rPr lang="en-US" sz="1201" dirty="0" err="1">
                <a:latin typeface="Trebuchet MS" panose="020B0603020202020204" pitchFamily="34" charset="0"/>
              </a:rPr>
              <a:t>Pelaksanaan</a:t>
            </a:r>
            <a:r>
              <a:rPr lang="en-US" sz="1201" dirty="0">
                <a:latin typeface="Trebuchet MS" panose="020B0603020202020204" pitchFamily="34" charset="0"/>
              </a:rPr>
              <a:t> </a:t>
            </a:r>
            <a:r>
              <a:rPr lang="en-US" sz="1201" dirty="0" err="1">
                <a:latin typeface="Trebuchet MS" panose="020B0603020202020204" pitchFamily="34" charset="0"/>
              </a:rPr>
              <a:t>administrasi</a:t>
            </a:r>
            <a:r>
              <a:rPr lang="en-US" sz="1201" dirty="0">
                <a:latin typeface="Trebuchet MS" panose="020B0603020202020204" pitchFamily="34" charset="0"/>
              </a:rPr>
              <a:t> </a:t>
            </a:r>
            <a:r>
              <a:rPr lang="en-US" sz="1201" dirty="0" err="1">
                <a:latin typeface="Trebuchet MS" panose="020B0603020202020204" pitchFamily="34" charset="0"/>
              </a:rPr>
              <a:t>Direktorat</a:t>
            </a:r>
            <a:r>
              <a:rPr lang="en-US" sz="1201" dirty="0">
                <a:latin typeface="Trebuchet MS" panose="020B0603020202020204" pitchFamily="34" charset="0"/>
              </a:rPr>
              <a:t> </a:t>
            </a:r>
            <a:r>
              <a:rPr lang="en-US" sz="1201" dirty="0" err="1">
                <a:latin typeface="Trebuchet MS" panose="020B0603020202020204" pitchFamily="34" charset="0"/>
              </a:rPr>
              <a:t>Jenderal</a:t>
            </a:r>
            <a:r>
              <a:rPr lang="en-US" sz="1201" dirty="0">
                <a:latin typeface="Trebuchet MS" panose="020B0603020202020204" pitchFamily="34" charset="0"/>
              </a:rPr>
              <a:t> Bina </a:t>
            </a:r>
            <a:r>
              <a:rPr lang="en-US" sz="1201" dirty="0" err="1">
                <a:latin typeface="Trebuchet MS" panose="020B0603020202020204" pitchFamily="34" charset="0"/>
              </a:rPr>
              <a:t>Administrasi</a:t>
            </a:r>
            <a:r>
              <a:rPr lang="en-US" sz="1201" dirty="0">
                <a:latin typeface="Trebuchet MS" panose="020B0603020202020204" pitchFamily="34" charset="0"/>
              </a:rPr>
              <a:t> </a:t>
            </a:r>
            <a:r>
              <a:rPr lang="en-US" sz="1201" dirty="0" err="1">
                <a:latin typeface="Trebuchet MS" panose="020B0603020202020204" pitchFamily="34" charset="0"/>
              </a:rPr>
              <a:t>Kewilayahan</a:t>
            </a:r>
            <a:r>
              <a:rPr lang="en-US" sz="1201" dirty="0">
                <a:latin typeface="Trebuchet MS" panose="020B0603020202020204" pitchFamily="34" charset="0"/>
              </a:rPr>
              <a:t>; </a:t>
            </a:r>
            <a:r>
              <a:rPr lang="en-US" sz="1201" dirty="0" err="1">
                <a:latin typeface="Trebuchet MS" panose="020B0603020202020204" pitchFamily="34" charset="0"/>
              </a:rPr>
              <a:t>dan</a:t>
            </a:r>
            <a:r>
              <a:rPr lang="en-US" sz="1201" dirty="0">
                <a:latin typeface="Trebuchet MS" panose="020B0603020202020204" pitchFamily="34" charset="0"/>
              </a:rPr>
              <a:t> </a:t>
            </a:r>
          </a:p>
          <a:p>
            <a:pPr marL="342938" indent="-342938" algn="just">
              <a:lnSpc>
                <a:spcPts val="1400"/>
              </a:lnSpc>
              <a:buFont typeface="+mj-lt"/>
              <a:buAutoNum type="arabicPeriod"/>
            </a:pPr>
            <a:r>
              <a:rPr lang="fi-FI" sz="1201" dirty="0">
                <a:latin typeface="Trebuchet MS" panose="020B0603020202020204" pitchFamily="34" charset="0"/>
              </a:rPr>
              <a:t>Pelaksanaan fungsi lain yang diberikan oleh Menteri. </a:t>
            </a:r>
          </a:p>
        </p:txBody>
      </p:sp>
      <p:sp>
        <p:nvSpPr>
          <p:cNvPr id="14" name="Rounded Rectangle 52">
            <a:extLst>
              <a:ext uri="{FF2B5EF4-FFF2-40B4-BE49-F238E27FC236}">
                <a16:creationId xmlns:a16="http://schemas.microsoft.com/office/drawing/2014/main" id="{76DA6040-D906-41AD-89D0-5FC2883E01AF}"/>
              </a:ext>
            </a:extLst>
          </p:cNvPr>
          <p:cNvSpPr/>
          <p:nvPr/>
        </p:nvSpPr>
        <p:spPr>
          <a:xfrm>
            <a:off x="7149415" y="943046"/>
            <a:ext cx="1080186" cy="482638"/>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id-ID" sz="1201" b="1" dirty="0">
                <a:solidFill>
                  <a:schemeClr val="tx1"/>
                </a:solidFill>
                <a:latin typeface="Trebuchet MS" pitchFamily="34" charset="0"/>
              </a:rPr>
              <a:t>DITJEN </a:t>
            </a:r>
            <a:endParaRPr lang="en-US" sz="1201" b="1" dirty="0">
              <a:solidFill>
                <a:schemeClr val="tx1"/>
              </a:solidFill>
              <a:latin typeface="Trebuchet MS" pitchFamily="34" charset="0"/>
            </a:endParaRPr>
          </a:p>
          <a:p>
            <a:pPr algn="ctr">
              <a:defRPr/>
            </a:pPr>
            <a:r>
              <a:rPr lang="en-US" sz="1201" b="1" dirty="0">
                <a:solidFill>
                  <a:schemeClr val="tx1"/>
                </a:solidFill>
                <a:latin typeface="Trebuchet MS" pitchFamily="34" charset="0"/>
              </a:rPr>
              <a:t>BINA </a:t>
            </a:r>
            <a:r>
              <a:rPr lang="id-ID" sz="1201" b="1" dirty="0">
                <a:solidFill>
                  <a:schemeClr val="tx1"/>
                </a:solidFill>
                <a:latin typeface="Trebuchet MS" pitchFamily="34" charset="0"/>
              </a:rPr>
              <a:t>ADWIL</a:t>
            </a:r>
            <a:endParaRPr lang="en-US" sz="1201" dirty="0">
              <a:solidFill>
                <a:schemeClr val="tx1"/>
              </a:solidFill>
              <a:latin typeface="Trebuchet MS" pitchFamily="34" charset="0"/>
            </a:endParaRPr>
          </a:p>
        </p:txBody>
      </p:sp>
      <p:pic>
        <p:nvPicPr>
          <p:cNvPr id="15" name="Picture 8" descr="http://ditjenbinaadwil.kemendagri.go.id/images/2dk.jpg">
            <a:extLst>
              <a:ext uri="{FF2B5EF4-FFF2-40B4-BE49-F238E27FC236}">
                <a16:creationId xmlns:a16="http://schemas.microsoft.com/office/drawing/2014/main" id="{D11D58EC-AF0B-44C0-80AC-486CF700F5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902"/>
          <a:stretch/>
        </p:blipFill>
        <p:spPr bwMode="auto">
          <a:xfrm>
            <a:off x="2995810" y="2492500"/>
            <a:ext cx="512961" cy="6412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17EC182-0C34-48A5-928C-2EC3D2B6ED3E}"/>
              </a:ext>
            </a:extLst>
          </p:cNvPr>
          <p:cNvSpPr/>
          <p:nvPr/>
        </p:nvSpPr>
        <p:spPr>
          <a:xfrm>
            <a:off x="3498643" y="2492500"/>
            <a:ext cx="1457927" cy="6412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Trebuchet MS" pitchFamily="34" charset="0"/>
              </a:rPr>
              <a:t>DIREKTORAT DEKONSENTRASI,TUGAS PEMBANTUAN DAN KERJASAMA</a:t>
            </a:r>
            <a:endParaRPr lang="en-US" sz="900" dirty="0">
              <a:solidFill>
                <a:schemeClr val="tx1"/>
              </a:solidFill>
              <a:latin typeface="Trebuchet MS" pitchFamily="34" charset="0"/>
            </a:endParaRPr>
          </a:p>
        </p:txBody>
      </p:sp>
      <p:sp>
        <p:nvSpPr>
          <p:cNvPr id="17" name="Rectangle 16">
            <a:extLst>
              <a:ext uri="{FF2B5EF4-FFF2-40B4-BE49-F238E27FC236}">
                <a16:creationId xmlns:a16="http://schemas.microsoft.com/office/drawing/2014/main" id="{34EBA17B-F690-4548-9118-51007BF93B59}"/>
              </a:ext>
            </a:extLst>
          </p:cNvPr>
          <p:cNvSpPr/>
          <p:nvPr/>
        </p:nvSpPr>
        <p:spPr>
          <a:xfrm>
            <a:off x="5568472" y="2478748"/>
            <a:ext cx="1324225" cy="6412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rebuchet MS" pitchFamily="34" charset="0"/>
              </a:rPr>
              <a:t>DIREKTORAT KAWASAN, PERKOTAAN DAN BATAS NEGARA</a:t>
            </a:r>
            <a:endParaRPr lang="en-US" sz="1000" dirty="0">
              <a:solidFill>
                <a:schemeClr val="tx1"/>
              </a:solidFill>
              <a:latin typeface="Trebuchet MS" pitchFamily="34" charset="0"/>
            </a:endParaRPr>
          </a:p>
        </p:txBody>
      </p:sp>
      <p:pic>
        <p:nvPicPr>
          <p:cNvPr id="18" name="Picture 14">
            <a:extLst>
              <a:ext uri="{FF2B5EF4-FFF2-40B4-BE49-F238E27FC236}">
                <a16:creationId xmlns:a16="http://schemas.microsoft.com/office/drawing/2014/main" id="{205D0AD1-9A00-4C7A-8F2B-2B9736C787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76729" y="2462368"/>
            <a:ext cx="706013" cy="7292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E1D1988-CA1A-4AC8-A50F-EAD82C9B51C1}"/>
              </a:ext>
            </a:extLst>
          </p:cNvPr>
          <p:cNvSpPr/>
          <p:nvPr/>
        </p:nvSpPr>
        <p:spPr>
          <a:xfrm>
            <a:off x="7484442" y="2471418"/>
            <a:ext cx="1063903" cy="6412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a:solidFill>
                  <a:schemeClr val="tx1"/>
                </a:solidFill>
                <a:latin typeface="Trebuchet MS" pitchFamily="34" charset="0"/>
              </a:rPr>
              <a:t>DIREKTORAT POL PP DAN LINMAS</a:t>
            </a:r>
            <a:endParaRPr lang="en-US" sz="1000" dirty="0">
              <a:solidFill>
                <a:schemeClr val="tx1"/>
              </a:solidFill>
              <a:latin typeface="Trebuchet MS" pitchFamily="34" charset="0"/>
            </a:endParaRPr>
          </a:p>
        </p:txBody>
      </p:sp>
      <p:sp>
        <p:nvSpPr>
          <p:cNvPr id="20" name="Rectangle 19">
            <a:extLst>
              <a:ext uri="{FF2B5EF4-FFF2-40B4-BE49-F238E27FC236}">
                <a16:creationId xmlns:a16="http://schemas.microsoft.com/office/drawing/2014/main" id="{BDD44FC2-0A26-4881-A71E-21D23BDDD4E9}"/>
              </a:ext>
            </a:extLst>
          </p:cNvPr>
          <p:cNvSpPr/>
          <p:nvPr/>
        </p:nvSpPr>
        <p:spPr>
          <a:xfrm>
            <a:off x="9124836" y="2471418"/>
            <a:ext cx="1100116" cy="6412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a:solidFill>
                  <a:schemeClr val="tx1"/>
                </a:solidFill>
                <a:latin typeface="Trebuchet MS" pitchFamily="34" charset="0"/>
              </a:rPr>
              <a:t>DIREKTORAT TOPONIMI DAN BATAS DAERAH</a:t>
            </a:r>
            <a:endParaRPr lang="en-US" sz="1000" dirty="0">
              <a:solidFill>
                <a:schemeClr val="tx1"/>
              </a:solidFill>
              <a:latin typeface="Trebuchet MS" pitchFamily="34" charset="0"/>
            </a:endParaRPr>
          </a:p>
        </p:txBody>
      </p:sp>
      <p:pic>
        <p:nvPicPr>
          <p:cNvPr id="21" name="Picture 2" descr="http://ditjenbinaadwil.kemendagri.go.id/images/5polpp.jpg">
            <a:extLst>
              <a:ext uri="{FF2B5EF4-FFF2-40B4-BE49-F238E27FC236}">
                <a16:creationId xmlns:a16="http://schemas.microsoft.com/office/drawing/2014/main" id="{DA3BDD79-DAA2-48FF-A64E-5D9AAFAED9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2119" y="2493768"/>
            <a:ext cx="502747" cy="631438"/>
          </a:xfrm>
          <a:prstGeom prst="rect">
            <a:avLst/>
          </a:prstGeom>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90C8E52C-C12D-4415-9A93-B4DC3738AA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6185" y="2485180"/>
            <a:ext cx="609594" cy="729255"/>
          </a:xfrm>
          <a:prstGeom prst="rect">
            <a:avLst/>
          </a:prstGeom>
          <a:ln>
            <a:noFill/>
          </a:ln>
        </p:spPr>
      </p:pic>
      <p:sp>
        <p:nvSpPr>
          <p:cNvPr id="23" name="Rectangle 22">
            <a:extLst>
              <a:ext uri="{FF2B5EF4-FFF2-40B4-BE49-F238E27FC236}">
                <a16:creationId xmlns:a16="http://schemas.microsoft.com/office/drawing/2014/main" id="{1E06FDE1-28B3-4D15-9450-FABC6F6BC74C}"/>
              </a:ext>
            </a:extLst>
          </p:cNvPr>
          <p:cNvSpPr/>
          <p:nvPr/>
        </p:nvSpPr>
        <p:spPr>
          <a:xfrm>
            <a:off x="10765229" y="2457742"/>
            <a:ext cx="1280073" cy="647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defRPr/>
            </a:pPr>
            <a:r>
              <a:rPr lang="en-US" sz="900" b="1" dirty="0">
                <a:solidFill>
                  <a:schemeClr val="tx1"/>
                </a:solidFill>
                <a:latin typeface="Trebuchet MS" pitchFamily="34" charset="0"/>
              </a:rPr>
              <a:t>DIREKTORAT MANAJEMEN PENANGGULANGAN BENCANA DAN KEBAKARAN</a:t>
            </a:r>
            <a:endParaRPr lang="en-US" sz="900" dirty="0">
              <a:solidFill>
                <a:schemeClr val="tx1"/>
              </a:solidFill>
              <a:latin typeface="Trebuchet MS" pitchFamily="34" charset="0"/>
            </a:endParaRPr>
          </a:p>
        </p:txBody>
      </p:sp>
      <p:pic>
        <p:nvPicPr>
          <p:cNvPr id="24" name="Picture 23">
            <a:extLst>
              <a:ext uri="{FF2B5EF4-FFF2-40B4-BE49-F238E27FC236}">
                <a16:creationId xmlns:a16="http://schemas.microsoft.com/office/drawing/2014/main" id="{7BC74AAD-6792-4C09-AB07-876F07A5AE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2724" y="2408101"/>
            <a:ext cx="563893" cy="767889"/>
          </a:xfrm>
          <a:prstGeom prst="rect">
            <a:avLst/>
          </a:prstGeom>
          <a:ln>
            <a:noFill/>
          </a:ln>
        </p:spPr>
      </p:pic>
      <p:pic>
        <p:nvPicPr>
          <p:cNvPr id="25" name="Picture 8">
            <a:extLst>
              <a:ext uri="{FF2B5EF4-FFF2-40B4-BE49-F238E27FC236}">
                <a16:creationId xmlns:a16="http://schemas.microsoft.com/office/drawing/2014/main" id="{736324C8-DD1B-4856-A106-72247643026F}"/>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701825" y="928835"/>
            <a:ext cx="417505" cy="4968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9F2BE4E-19A5-4923-A413-3719EA1D37C1}"/>
              </a:ext>
            </a:extLst>
          </p:cNvPr>
          <p:cNvSpPr/>
          <p:nvPr/>
        </p:nvSpPr>
        <p:spPr>
          <a:xfrm>
            <a:off x="10759699" y="1425686"/>
            <a:ext cx="1280073" cy="4892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b="1" dirty="0">
                <a:solidFill>
                  <a:schemeClr val="tx1"/>
                </a:solidFill>
                <a:latin typeface="Trebuchet MS" pitchFamily="34" charset="0"/>
              </a:rPr>
              <a:t>SEKRETARIAT DITJEN BINA </a:t>
            </a:r>
            <a:r>
              <a:rPr lang="id-ID" sz="900" b="1" dirty="0">
                <a:solidFill>
                  <a:schemeClr val="tx1"/>
                </a:solidFill>
                <a:latin typeface="Trebuchet MS" pitchFamily="34" charset="0"/>
              </a:rPr>
              <a:t>ADWIL</a:t>
            </a:r>
            <a:endParaRPr lang="en-US" sz="900" dirty="0">
              <a:solidFill>
                <a:schemeClr val="tx1"/>
              </a:solidFill>
              <a:latin typeface="Trebuchet MS" pitchFamily="34" charset="0"/>
            </a:endParaRPr>
          </a:p>
        </p:txBody>
      </p:sp>
      <p:cxnSp>
        <p:nvCxnSpPr>
          <p:cNvPr id="27" name="Straight Connector 26">
            <a:extLst>
              <a:ext uri="{FF2B5EF4-FFF2-40B4-BE49-F238E27FC236}">
                <a16:creationId xmlns:a16="http://schemas.microsoft.com/office/drawing/2014/main" id="{7CE77729-2D16-4076-AAD7-459E71D6E71A}"/>
              </a:ext>
            </a:extLst>
          </p:cNvPr>
          <p:cNvCxnSpPr>
            <a:cxnSpLocks/>
          </p:cNvCxnSpPr>
          <p:nvPr/>
        </p:nvCxnSpPr>
        <p:spPr>
          <a:xfrm>
            <a:off x="4227607" y="2218297"/>
            <a:ext cx="7177659"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DE1AB8-A41E-452F-ABEE-0F828B9B9C04}"/>
              </a:ext>
            </a:extLst>
          </p:cNvPr>
          <p:cNvCxnSpPr>
            <a:cxnSpLocks/>
            <a:stCxn id="14" idx="2"/>
          </p:cNvCxnSpPr>
          <p:nvPr/>
        </p:nvCxnSpPr>
        <p:spPr>
          <a:xfrm>
            <a:off x="7689508" y="1425687"/>
            <a:ext cx="0" cy="75639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BD503F-33D3-4A6F-9B4E-70A3A6794F66}"/>
              </a:ext>
            </a:extLst>
          </p:cNvPr>
          <p:cNvCxnSpPr>
            <a:cxnSpLocks/>
            <a:endCxn id="16" idx="0"/>
          </p:cNvCxnSpPr>
          <p:nvPr/>
        </p:nvCxnSpPr>
        <p:spPr>
          <a:xfrm>
            <a:off x="4227604" y="2211421"/>
            <a:ext cx="0" cy="28108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3D2F-E5BB-4335-8845-CC65D09DE481}"/>
              </a:ext>
            </a:extLst>
          </p:cNvPr>
          <p:cNvCxnSpPr>
            <a:cxnSpLocks/>
          </p:cNvCxnSpPr>
          <p:nvPr/>
        </p:nvCxnSpPr>
        <p:spPr>
          <a:xfrm flipV="1">
            <a:off x="7689510" y="1678814"/>
            <a:ext cx="2296461"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0F0F50-1C91-4C3A-B0E7-BBDAAE762C19}"/>
              </a:ext>
            </a:extLst>
          </p:cNvPr>
          <p:cNvCxnSpPr>
            <a:cxnSpLocks/>
            <a:endCxn id="17" idx="0"/>
          </p:cNvCxnSpPr>
          <p:nvPr/>
        </p:nvCxnSpPr>
        <p:spPr>
          <a:xfrm>
            <a:off x="6230582" y="2211417"/>
            <a:ext cx="0" cy="2673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31A14C-CC35-4C7D-9F93-FA4DAA194A97}"/>
              </a:ext>
            </a:extLst>
          </p:cNvPr>
          <p:cNvCxnSpPr>
            <a:cxnSpLocks/>
          </p:cNvCxnSpPr>
          <p:nvPr/>
        </p:nvCxnSpPr>
        <p:spPr>
          <a:xfrm>
            <a:off x="8030709" y="2209915"/>
            <a:ext cx="0" cy="2673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14261C-AFEE-449E-AA60-44EE6C0DFA38}"/>
              </a:ext>
            </a:extLst>
          </p:cNvPr>
          <p:cNvCxnSpPr>
            <a:cxnSpLocks/>
          </p:cNvCxnSpPr>
          <p:nvPr/>
        </p:nvCxnSpPr>
        <p:spPr>
          <a:xfrm>
            <a:off x="9684232" y="2211555"/>
            <a:ext cx="0" cy="2673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E12C1F-E226-429B-A7D8-8EA578F242E4}"/>
              </a:ext>
            </a:extLst>
          </p:cNvPr>
          <p:cNvCxnSpPr>
            <a:cxnSpLocks/>
            <a:endCxn id="23" idx="0"/>
          </p:cNvCxnSpPr>
          <p:nvPr/>
        </p:nvCxnSpPr>
        <p:spPr>
          <a:xfrm>
            <a:off x="11405265" y="2209916"/>
            <a:ext cx="1" cy="24782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38" name="Picture 8">
            <a:extLst>
              <a:ext uri="{FF2B5EF4-FFF2-40B4-BE49-F238E27FC236}">
                <a16:creationId xmlns:a16="http://schemas.microsoft.com/office/drawing/2014/main" id="{E38C09E6-EE93-475C-B246-D4B9A19CDB73}"/>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0040288" y="1358032"/>
            <a:ext cx="832896" cy="58650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14EBA00-A5AE-4F7C-A902-90978676E704}"/>
              </a:ext>
            </a:extLst>
          </p:cNvPr>
          <p:cNvSpPr txBox="1"/>
          <p:nvPr/>
        </p:nvSpPr>
        <p:spPr>
          <a:xfrm>
            <a:off x="1569839" y="35359"/>
            <a:ext cx="8736591" cy="970538"/>
          </a:xfrm>
          <a:prstGeom prst="rect">
            <a:avLst/>
          </a:prstGeom>
          <a:noFill/>
        </p:spPr>
        <p:txBody>
          <a:bodyPr wrap="square" rtlCol="0">
            <a:spAutoFit/>
          </a:bodyPr>
          <a:lstStyle/>
          <a:p>
            <a:pPr algn="ctr">
              <a:defRPr/>
            </a:pPr>
            <a:r>
              <a:rPr lang="en-US" b="1" dirty="0">
                <a:latin typeface="Century Gothic" panose="020B0502020202020204" pitchFamily="34" charset="0"/>
                <a:cs typeface="Arial" pitchFamily="34" charset="0"/>
              </a:rPr>
              <a:t>TUGAS DAN FUNGSI </a:t>
            </a:r>
          </a:p>
          <a:p>
            <a:pPr algn="ctr">
              <a:defRPr/>
            </a:pPr>
            <a:r>
              <a:rPr lang="en-US" b="1" dirty="0">
                <a:latin typeface="Century Gothic" panose="020B0502020202020204" pitchFamily="34" charset="0"/>
                <a:cs typeface="Arial" pitchFamily="34" charset="0"/>
              </a:rPr>
              <a:t>DITJEN BINA ADMINISTRASI KEWILAYAHA</a:t>
            </a:r>
            <a:r>
              <a:rPr lang="en-US" sz="2001" dirty="0">
                <a:ln w="0"/>
                <a:effectLst>
                  <a:outerShdw blurRad="38100" dist="19050" dir="2700000" algn="tl" rotWithShape="0">
                    <a:schemeClr val="dk1">
                      <a:alpha val="40000"/>
                    </a:schemeClr>
                  </a:outerShdw>
                </a:effectLst>
                <a:latin typeface="Century Gothic" panose="020B0502020202020204" pitchFamily="34" charset="0"/>
                <a:ea typeface="Tahoma" pitchFamily="34" charset="0"/>
                <a:cs typeface="Tahoma" pitchFamily="34" charset="0"/>
              </a:rPr>
              <a:t>N</a:t>
            </a:r>
            <a:endParaRPr lang="en-US" sz="2001" dirty="0">
              <a:ln w="0">
                <a:noFill/>
              </a:ln>
              <a:noFill/>
              <a:effectLst>
                <a:outerShdw blurRad="38100" dist="19050" dir="2700000" algn="tl" rotWithShape="0">
                  <a:schemeClr val="dk1">
                    <a:alpha val="40000"/>
                  </a:schemeClr>
                </a:outerShdw>
              </a:effectLst>
              <a:latin typeface="Century Gothic" panose="020B0502020202020204" pitchFamily="34" charset="0"/>
              <a:ea typeface="Tahoma" pitchFamily="34" charset="0"/>
              <a:cs typeface="Tahoma" pitchFamily="34" charset="0"/>
            </a:endParaRPr>
          </a:p>
          <a:p>
            <a:endParaRPr lang="en-US" dirty="0"/>
          </a:p>
        </p:txBody>
      </p:sp>
      <p:cxnSp>
        <p:nvCxnSpPr>
          <p:cNvPr id="40" name="Straight Connector 39">
            <a:extLst>
              <a:ext uri="{FF2B5EF4-FFF2-40B4-BE49-F238E27FC236}">
                <a16:creationId xmlns:a16="http://schemas.microsoft.com/office/drawing/2014/main" id="{201838A9-0C3A-4A1B-BA68-DABDF6669358}"/>
              </a:ext>
            </a:extLst>
          </p:cNvPr>
          <p:cNvCxnSpPr>
            <a:cxnSpLocks/>
          </p:cNvCxnSpPr>
          <p:nvPr/>
        </p:nvCxnSpPr>
        <p:spPr>
          <a:xfrm>
            <a:off x="0" y="746301"/>
            <a:ext cx="1219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1851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18152-B3E0-4B9C-BBB4-7AD9589944ED}"/>
              </a:ext>
            </a:extLst>
          </p:cNvPr>
          <p:cNvPicPr>
            <a:picLocks noChangeAspect="1" noChangeArrowheads="1"/>
          </p:cNvPicPr>
          <p:nvPr/>
        </p:nvPicPr>
        <p:blipFill>
          <a:blip r:embed="rId3"/>
          <a:srcRect/>
          <a:stretch>
            <a:fillRect/>
          </a:stretch>
        </p:blipFill>
        <p:spPr bwMode="auto">
          <a:xfrm>
            <a:off x="120397" y="55989"/>
            <a:ext cx="690344" cy="647017"/>
          </a:xfrm>
          <a:prstGeom prst="rect">
            <a:avLst/>
          </a:prstGeom>
          <a:noFill/>
          <a:ln w="9525">
            <a:noFill/>
            <a:miter lim="800000"/>
            <a:headEnd/>
            <a:tailEnd/>
          </a:ln>
        </p:spPr>
      </p:pic>
      <p:sp>
        <p:nvSpPr>
          <p:cNvPr id="6" name="Parallelogram 5">
            <a:extLst>
              <a:ext uri="{FF2B5EF4-FFF2-40B4-BE49-F238E27FC236}">
                <a16:creationId xmlns:a16="http://schemas.microsoft.com/office/drawing/2014/main" id="{AA799C62-C342-41C5-9C2F-914212404FD7}"/>
              </a:ext>
            </a:extLst>
          </p:cNvPr>
          <p:cNvSpPr/>
          <p:nvPr/>
        </p:nvSpPr>
        <p:spPr>
          <a:xfrm>
            <a:off x="81479" y="753339"/>
            <a:ext cx="12023002" cy="145240"/>
          </a:xfrm>
          <a:prstGeom prst="parallelogram">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BC4FCF-DCC4-4BB9-AA4F-D6AAB7A0CA41}"/>
              </a:ext>
            </a:extLst>
          </p:cNvPr>
          <p:cNvSpPr/>
          <p:nvPr/>
        </p:nvSpPr>
        <p:spPr>
          <a:xfrm>
            <a:off x="10292723" y="193930"/>
            <a:ext cx="1888379" cy="40536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1000" dirty="0" err="1">
                <a:solidFill>
                  <a:srgbClr val="0070C0"/>
                </a:solidFill>
                <a:latin typeface="Aharoni" panose="02010803020104030203" pitchFamily="2" charset="-79"/>
                <a:cs typeface="Aharoni" panose="02010803020104030203" pitchFamily="2" charset="-79"/>
              </a:rPr>
              <a:t>Ditjen</a:t>
            </a:r>
            <a:r>
              <a:rPr lang="en-US" sz="1000" dirty="0">
                <a:solidFill>
                  <a:srgbClr val="0070C0"/>
                </a:solidFill>
                <a:latin typeface="Aharoni" panose="02010803020104030203" pitchFamily="2" charset="-79"/>
                <a:cs typeface="Aharoni" panose="02010803020104030203" pitchFamily="2" charset="-79"/>
              </a:rPr>
              <a:t> Bina </a:t>
            </a:r>
          </a:p>
          <a:p>
            <a:pPr algn="just"/>
            <a:r>
              <a:rPr lang="en-US" sz="1000" dirty="0" err="1">
                <a:solidFill>
                  <a:srgbClr val="0070C0"/>
                </a:solidFill>
                <a:latin typeface="Aharoni" panose="02010803020104030203" pitchFamily="2" charset="-79"/>
                <a:cs typeface="Aharoni" panose="02010803020104030203" pitchFamily="2" charset="-79"/>
              </a:rPr>
              <a:t>Administrasi</a:t>
            </a:r>
            <a:r>
              <a:rPr lang="en-US" sz="1000" dirty="0">
                <a:solidFill>
                  <a:srgbClr val="0070C0"/>
                </a:solidFill>
                <a:latin typeface="Aharoni" panose="02010803020104030203" pitchFamily="2" charset="-79"/>
                <a:cs typeface="Aharoni" panose="02010803020104030203" pitchFamily="2" charset="-79"/>
              </a:rPr>
              <a:t> </a:t>
            </a:r>
            <a:r>
              <a:rPr lang="en-US" sz="1000" dirty="0" err="1">
                <a:solidFill>
                  <a:srgbClr val="0070C0"/>
                </a:solidFill>
                <a:latin typeface="Aharoni" panose="02010803020104030203" pitchFamily="2" charset="-79"/>
                <a:cs typeface="Aharoni" panose="02010803020104030203" pitchFamily="2" charset="-79"/>
              </a:rPr>
              <a:t>Kewilayahan</a:t>
            </a:r>
            <a:endParaRPr lang="en-US" sz="1000" dirty="0">
              <a:solidFill>
                <a:srgbClr val="0070C0"/>
              </a:solidFill>
              <a:latin typeface="Aharoni" panose="02010803020104030203" pitchFamily="2" charset="-79"/>
              <a:cs typeface="Aharoni" panose="02010803020104030203" pitchFamily="2" charset="-79"/>
            </a:endParaRPr>
          </a:p>
        </p:txBody>
      </p:sp>
      <p:cxnSp>
        <p:nvCxnSpPr>
          <p:cNvPr id="11" name="Straight Connector 10">
            <a:extLst>
              <a:ext uri="{FF2B5EF4-FFF2-40B4-BE49-F238E27FC236}">
                <a16:creationId xmlns:a16="http://schemas.microsoft.com/office/drawing/2014/main" id="{DFE7EAAA-DCAC-40B8-AA5D-4AF26ECAE8BE}"/>
              </a:ext>
            </a:extLst>
          </p:cNvPr>
          <p:cNvCxnSpPr>
            <a:cxnSpLocks/>
          </p:cNvCxnSpPr>
          <p:nvPr/>
        </p:nvCxnSpPr>
        <p:spPr>
          <a:xfrm>
            <a:off x="12039770" y="193930"/>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28">
            <a:extLst>
              <a:ext uri="{FF2B5EF4-FFF2-40B4-BE49-F238E27FC236}">
                <a16:creationId xmlns:a16="http://schemas.microsoft.com/office/drawing/2014/main" id="{AAA5CFE8-909B-4086-893A-728F07B5CCDB}"/>
              </a:ext>
            </a:extLst>
          </p:cNvPr>
          <p:cNvSpPr txBox="1">
            <a:spLocks noChangeArrowheads="1"/>
          </p:cNvSpPr>
          <p:nvPr/>
        </p:nvSpPr>
        <p:spPr bwMode="auto">
          <a:xfrm>
            <a:off x="5423028" y="2392802"/>
            <a:ext cx="6331905" cy="209826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1" b="1" dirty="0">
                <a:solidFill>
                  <a:srgbClr val="FFC000"/>
                </a:solidFill>
                <a:latin typeface="Gotham"/>
              </a:rPr>
              <a:t>02</a:t>
            </a:r>
          </a:p>
          <a:p>
            <a:pPr algn="just">
              <a:buNone/>
            </a:pPr>
            <a:r>
              <a:rPr lang="en-US" sz="4000" b="1" dirty="0">
                <a:latin typeface="Century Gothic" panose="020B0502020202020204" pitchFamily="34" charset="0"/>
              </a:rPr>
              <a:t>ISU STRATEGIS</a:t>
            </a:r>
          </a:p>
          <a:p>
            <a:pPr eaLnBrk="1" hangingPunct="1">
              <a:lnSpc>
                <a:spcPct val="100000"/>
              </a:lnSpc>
              <a:spcBef>
                <a:spcPct val="0"/>
              </a:spcBef>
              <a:buFontTx/>
              <a:buNone/>
            </a:pPr>
            <a:endParaRPr lang="en-US" altLang="en-US" sz="2001" b="1" dirty="0">
              <a:latin typeface="Century Gothic" panose="020B0502020202020204" pitchFamily="34" charset="0"/>
            </a:endParaRPr>
          </a:p>
        </p:txBody>
      </p:sp>
    </p:spTree>
    <p:extLst>
      <p:ext uri="{BB962C8B-B14F-4D97-AF65-F5344CB8AC3E}">
        <p14:creationId xmlns:p14="http://schemas.microsoft.com/office/powerpoint/2010/main" val="38126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b="16653"/>
          <a:stretch/>
        </p:blipFill>
        <p:spPr bwMode="auto">
          <a:xfrm>
            <a:off x="103694" y="131975"/>
            <a:ext cx="1545997" cy="575036"/>
          </a:xfrm>
          <a:prstGeom prst="rect">
            <a:avLst/>
          </a:prstGeom>
          <a:noFill/>
          <a:ln w="9525">
            <a:noFill/>
            <a:miter lim="800000"/>
            <a:headEnd/>
            <a:tailEnd/>
          </a:ln>
        </p:spPr>
      </p:pic>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14EBA00-A5AE-4F7C-A902-90978676E704}"/>
              </a:ext>
            </a:extLst>
          </p:cNvPr>
          <p:cNvSpPr txBox="1"/>
          <p:nvPr/>
        </p:nvSpPr>
        <p:spPr>
          <a:xfrm>
            <a:off x="1569839" y="35359"/>
            <a:ext cx="8736591" cy="1015663"/>
          </a:xfrm>
          <a:prstGeom prst="rect">
            <a:avLst/>
          </a:prstGeom>
          <a:noFill/>
        </p:spPr>
        <p:txBody>
          <a:bodyPr wrap="square" rtlCol="0">
            <a:spAutoFit/>
          </a:bodyPr>
          <a:lstStyle/>
          <a:p>
            <a:pPr algn="ctr">
              <a:defRPr/>
            </a:pPr>
            <a:r>
              <a:rPr lang="en-US" sz="2000" b="1" dirty="0">
                <a:latin typeface="Century Gothic" panose="020B0502020202020204" pitchFamily="34" charset="0"/>
                <a:cs typeface="Arial" pitchFamily="34" charset="0"/>
              </a:rPr>
              <a:t>ISU STRATEGIS</a:t>
            </a:r>
          </a:p>
          <a:p>
            <a:pPr algn="ctr">
              <a:defRPr/>
            </a:pPr>
            <a:r>
              <a:rPr lang="en-US" sz="2000" b="1" dirty="0">
                <a:latin typeface="Century Gothic" panose="020B0502020202020204" pitchFamily="34" charset="0"/>
                <a:cs typeface="Arial" pitchFamily="34" charset="0"/>
              </a:rPr>
              <a:t>BIDANG</a:t>
            </a:r>
            <a:r>
              <a:rPr lang="id-ID" sz="2000" b="1" dirty="0">
                <a:latin typeface="Century Gothic" panose="020B0502020202020204" pitchFamily="34" charset="0"/>
                <a:cs typeface="Arial" pitchFamily="34" charset="0"/>
              </a:rPr>
              <a:t> </a:t>
            </a:r>
            <a:r>
              <a:rPr lang="en-US" sz="2000" b="1" dirty="0">
                <a:latin typeface="Century Gothic" panose="020B0502020202020204" pitchFamily="34" charset="0"/>
                <a:cs typeface="Arial" pitchFamily="34" charset="0"/>
              </a:rPr>
              <a:t>PEMBINAAN </a:t>
            </a:r>
            <a:r>
              <a:rPr lang="id-ID" sz="2000" b="1" dirty="0">
                <a:latin typeface="Century Gothic" panose="020B0502020202020204" pitchFamily="34" charset="0"/>
                <a:cs typeface="Arial" pitchFamily="34" charset="0"/>
              </a:rPr>
              <a:t>ADMINISTRASI KEWILAYAHAN</a:t>
            </a:r>
          </a:p>
          <a:p>
            <a:endParaRPr lang="en-US" sz="2000" dirty="0"/>
          </a:p>
        </p:txBody>
      </p:sp>
      <p:cxnSp>
        <p:nvCxnSpPr>
          <p:cNvPr id="40" name="Straight Connector 39">
            <a:extLst>
              <a:ext uri="{FF2B5EF4-FFF2-40B4-BE49-F238E27FC236}">
                <a16:creationId xmlns:a16="http://schemas.microsoft.com/office/drawing/2014/main" id="{201838A9-0C3A-4A1B-BA68-DABDF6669358}"/>
              </a:ext>
            </a:extLst>
          </p:cNvPr>
          <p:cNvCxnSpPr>
            <a:cxnSpLocks/>
          </p:cNvCxnSpPr>
          <p:nvPr/>
        </p:nvCxnSpPr>
        <p:spPr>
          <a:xfrm>
            <a:off x="0" y="746301"/>
            <a:ext cx="12192000" cy="0"/>
          </a:xfrm>
          <a:prstGeom prst="line">
            <a:avLst/>
          </a:prstGeom>
        </p:spPr>
        <p:style>
          <a:lnRef idx="3">
            <a:schemeClr val="accent2"/>
          </a:lnRef>
          <a:fillRef idx="0">
            <a:schemeClr val="accent2"/>
          </a:fillRef>
          <a:effectRef idx="2">
            <a:schemeClr val="accent2"/>
          </a:effectRef>
          <a:fontRef idx="minor">
            <a:schemeClr val="tx1"/>
          </a:fontRef>
        </p:style>
      </p:cxnSp>
      <p:sp>
        <p:nvSpPr>
          <p:cNvPr id="41" name="TextBox 17">
            <a:extLst>
              <a:ext uri="{FF2B5EF4-FFF2-40B4-BE49-F238E27FC236}">
                <a16:creationId xmlns:a16="http://schemas.microsoft.com/office/drawing/2014/main" id="{6C166056-5A77-4CE2-82DC-A641FB01839F}"/>
              </a:ext>
            </a:extLst>
          </p:cNvPr>
          <p:cNvSpPr txBox="1">
            <a:spLocks noChangeArrowheads="1"/>
          </p:cNvSpPr>
          <p:nvPr/>
        </p:nvSpPr>
        <p:spPr bwMode="auto">
          <a:xfrm>
            <a:off x="465569" y="1263895"/>
            <a:ext cx="11315700" cy="4570305"/>
          </a:xfrm>
          <a:prstGeom prst="rect">
            <a:avLst/>
          </a:prstGeom>
          <a:solidFill>
            <a:schemeClr val="accent1">
              <a:lumMod val="40000"/>
              <a:lumOff val="60000"/>
            </a:schemeClr>
          </a:solidFill>
          <a:ln w="9525">
            <a:noFill/>
            <a:miter lim="800000"/>
            <a:headEnd/>
            <a:tailEnd/>
          </a:ln>
        </p:spPr>
        <p:txBody>
          <a:bodyPr>
            <a:spAutoFit/>
          </a:bodyPr>
          <a:lstStyle/>
          <a:p>
            <a:pPr marL="465188" indent="-465188" algn="just">
              <a:buFont typeface="Arial" charset="0"/>
              <a:buAutoNum type="arabicPeriod"/>
            </a:pPr>
            <a:r>
              <a:rPr lang="id-ID" sz="2200" dirty="0">
                <a:latin typeface="Century Gothic" panose="020B0502020202020204" pitchFamily="34" charset="0"/>
              </a:rPr>
              <a:t>Penguatan fungsi Gubernur sebagai wakil</a:t>
            </a:r>
            <a:r>
              <a:rPr lang="en-US" sz="2200" dirty="0">
                <a:latin typeface="Century Gothic" panose="020B0502020202020204" pitchFamily="34" charset="0"/>
              </a:rPr>
              <a:t> </a:t>
            </a:r>
            <a:r>
              <a:rPr lang="id-ID" sz="2200" dirty="0">
                <a:latin typeface="Century Gothic" panose="020B0502020202020204" pitchFamily="34" charset="0"/>
              </a:rPr>
              <a:t>Pemerintah pusat</a:t>
            </a:r>
            <a:r>
              <a:rPr lang="en-US" sz="2200" dirty="0">
                <a:latin typeface="Century Gothic" panose="020B0502020202020204" pitchFamily="34" charset="0"/>
              </a:rPr>
              <a:t>.</a:t>
            </a:r>
          </a:p>
          <a:p>
            <a:pPr marL="465188" indent="-465188" algn="just">
              <a:buFont typeface="Arial" charset="0"/>
              <a:buAutoNum type="arabicPeriod"/>
            </a:pPr>
            <a:r>
              <a:rPr lang="id-ID" sz="2200" dirty="0">
                <a:latin typeface="Century Gothic" panose="020B0502020202020204" pitchFamily="34" charset="0"/>
              </a:rPr>
              <a:t>Optimalisasi pelayanan publik (perizinan dan non perizinan)</a:t>
            </a:r>
            <a:r>
              <a:rPr lang="en-US" sz="2200" dirty="0">
                <a:latin typeface="Century Gothic" panose="020B0502020202020204" pitchFamily="34" charset="0"/>
              </a:rPr>
              <a:t>.</a:t>
            </a:r>
          </a:p>
          <a:p>
            <a:pPr marL="465188" indent="-465188" algn="just">
              <a:buFont typeface="Arial" charset="0"/>
              <a:buAutoNum type="arabicPeriod"/>
            </a:pPr>
            <a:r>
              <a:rPr lang="id-ID" sz="2200" dirty="0">
                <a:latin typeface="Century Gothic" panose="020B0502020202020204" pitchFamily="34" charset="0"/>
              </a:rPr>
              <a:t>Penyelenggaraan pemerintahan di kecamatan dan kelurahan</a:t>
            </a:r>
            <a:r>
              <a:rPr lang="en-US" sz="2200" dirty="0">
                <a:latin typeface="Century Gothic" panose="020B0502020202020204" pitchFamily="34" charset="0"/>
              </a:rPr>
              <a:t>.</a:t>
            </a:r>
            <a:endParaRPr lang="id-ID" sz="2200" dirty="0">
              <a:latin typeface="Century Gothic" panose="020B0502020202020204" pitchFamily="34" charset="0"/>
            </a:endParaRPr>
          </a:p>
          <a:p>
            <a:pPr marL="465188" indent="-465188" algn="just">
              <a:buFont typeface="Arial" charset="0"/>
              <a:buAutoNum type="arabicPeriod"/>
            </a:pPr>
            <a:r>
              <a:rPr lang="id-ID" sz="2200" dirty="0">
                <a:latin typeface="Century Gothic" panose="020B0502020202020204" pitchFamily="34" charset="0"/>
              </a:rPr>
              <a:t>Percepatan penyelesaian segmen batas daerah</a:t>
            </a:r>
            <a:r>
              <a:rPr lang="en-US" sz="2200" dirty="0">
                <a:latin typeface="Century Gothic" panose="020B0502020202020204" pitchFamily="34" charset="0"/>
              </a:rPr>
              <a:t>.</a:t>
            </a:r>
          </a:p>
          <a:p>
            <a:pPr marL="465188" indent="-465188" algn="just">
              <a:buFont typeface="Arial" charset="0"/>
              <a:buAutoNum type="arabicPeriod"/>
            </a:pPr>
            <a:r>
              <a:rPr lang="id-ID" sz="2200" dirty="0">
                <a:latin typeface="Century Gothic" panose="020B0502020202020204" pitchFamily="34" charset="0"/>
              </a:rPr>
              <a:t>Pembakuan rupabumi unsur alami, buatan dan warisan budaya</a:t>
            </a:r>
            <a:r>
              <a:rPr lang="en-US" sz="2200" dirty="0">
                <a:latin typeface="Century Gothic" panose="020B0502020202020204" pitchFamily="34" charset="0"/>
              </a:rPr>
              <a:t>.</a:t>
            </a:r>
          </a:p>
          <a:p>
            <a:pPr marL="465188" indent="-465188" algn="just">
              <a:buFont typeface="Arial" charset="0"/>
              <a:buAutoNum type="arabicPeriod"/>
            </a:pPr>
            <a:r>
              <a:rPr lang="id-ID" sz="2200" dirty="0">
                <a:latin typeface="Century Gothic" panose="020B0502020202020204" pitchFamily="34" charset="0"/>
              </a:rPr>
              <a:t>Implementasi urusan trantibum linmas sebagai urusan wajib pelayanan dasar di daerah dalam perencanaan dan penganggaran melalui penerapan SPM</a:t>
            </a:r>
            <a:r>
              <a:rPr lang="en-US" sz="2200" dirty="0">
                <a:latin typeface="Century Gothic" panose="020B0502020202020204" pitchFamily="34" charset="0"/>
              </a:rPr>
              <a:t>.</a:t>
            </a:r>
          </a:p>
          <a:p>
            <a:pPr marL="465188" indent="-465188" algn="just">
              <a:buFont typeface="Arial" charset="0"/>
              <a:buAutoNum type="arabicPeriod"/>
            </a:pPr>
            <a:r>
              <a:rPr lang="en-US" sz="2200" dirty="0">
                <a:latin typeface="Century Gothic" panose="020B0502020202020204" pitchFamily="34" charset="0"/>
              </a:rPr>
              <a:t>P</a:t>
            </a:r>
            <a:r>
              <a:rPr lang="id-ID" sz="2200" dirty="0">
                <a:latin typeface="Century Gothic" panose="020B0502020202020204" pitchFamily="34" charset="0"/>
              </a:rPr>
              <a:t>enguatan aparatur Satpol PP dan Aparatur Pemadam Kebakaran</a:t>
            </a:r>
            <a:r>
              <a:rPr lang="en-US" sz="2200" dirty="0">
                <a:latin typeface="Century Gothic" panose="020B0502020202020204" pitchFamily="34" charset="0"/>
              </a:rPr>
              <a:t>.</a:t>
            </a:r>
          </a:p>
          <a:p>
            <a:pPr marL="465188" indent="-465188" algn="just">
              <a:buFont typeface="Arial" charset="0"/>
              <a:buAutoNum type="arabicPeriod"/>
            </a:pPr>
            <a:r>
              <a:rPr lang="id-ID" sz="2200" dirty="0">
                <a:latin typeface="Century Gothic" panose="020B0502020202020204" pitchFamily="34" charset="0"/>
              </a:rPr>
              <a:t>Optimalisasi kinerja Satpol PP, PPNS dan</a:t>
            </a:r>
            <a:r>
              <a:rPr lang="en-US" sz="2200" dirty="0">
                <a:latin typeface="Century Gothic" panose="020B0502020202020204" pitchFamily="34" charset="0"/>
              </a:rPr>
              <a:t> </a:t>
            </a:r>
            <a:r>
              <a:rPr lang="id-ID" sz="2200" dirty="0">
                <a:latin typeface="Century Gothic" panose="020B0502020202020204" pitchFamily="34" charset="0"/>
              </a:rPr>
              <a:t>Satlinmas di daerah dalam penegakan perda dan peningkatan tibum tranmas d</a:t>
            </a:r>
            <a:r>
              <a:rPr lang="en-US" sz="2200" dirty="0" err="1">
                <a:latin typeface="Century Gothic" panose="020B0502020202020204" pitchFamily="34" charset="0"/>
              </a:rPr>
              <a:t>en</a:t>
            </a:r>
            <a:r>
              <a:rPr lang="id-ID" sz="2200" dirty="0">
                <a:latin typeface="Century Gothic" panose="020B0502020202020204" pitchFamily="34" charset="0"/>
              </a:rPr>
              <a:t>g</a:t>
            </a:r>
            <a:r>
              <a:rPr lang="en-US" sz="2200" dirty="0">
                <a:latin typeface="Century Gothic" panose="020B0502020202020204" pitchFamily="34" charset="0"/>
              </a:rPr>
              <a:t>a</a:t>
            </a:r>
            <a:r>
              <a:rPr lang="id-ID" sz="2200" dirty="0">
                <a:latin typeface="Century Gothic" panose="020B0502020202020204" pitchFamily="34" charset="0"/>
              </a:rPr>
              <a:t>n memperhatikan aspek HAM</a:t>
            </a:r>
            <a:r>
              <a:rPr lang="en-US" sz="2200" dirty="0">
                <a:latin typeface="Century Gothic" panose="020B0502020202020204" pitchFamily="34" charset="0"/>
              </a:rPr>
              <a:t>.</a:t>
            </a:r>
          </a:p>
          <a:p>
            <a:pPr marL="465188" indent="-465188" algn="just">
              <a:buFont typeface="Arial" charset="0"/>
              <a:buAutoNum type="arabicPeriod"/>
            </a:pPr>
            <a:r>
              <a:rPr lang="en-US" sz="2200" dirty="0">
                <a:solidFill>
                  <a:srgbClr val="000000"/>
                </a:solidFill>
                <a:latin typeface="Century Gothic" panose="020B0502020202020204" pitchFamily="34" charset="0"/>
              </a:rPr>
              <a:t>S</a:t>
            </a:r>
            <a:r>
              <a:rPr lang="id-ID" sz="2200" dirty="0">
                <a:solidFill>
                  <a:srgbClr val="000000"/>
                </a:solidFill>
                <a:latin typeface="Century Gothic" panose="020B0502020202020204" pitchFamily="34" charset="0"/>
              </a:rPr>
              <a:t>inergitas pengeloaan dan pengemb</a:t>
            </a:r>
            <a:r>
              <a:rPr lang="en-US" sz="2200" dirty="0" err="1">
                <a:solidFill>
                  <a:srgbClr val="000000"/>
                </a:solidFill>
                <a:latin typeface="Century Gothic" panose="020B0502020202020204" pitchFamily="34" charset="0"/>
              </a:rPr>
              <a:t>angan</a:t>
            </a:r>
            <a:r>
              <a:rPr lang="id-ID" sz="2200" dirty="0">
                <a:solidFill>
                  <a:srgbClr val="000000"/>
                </a:solidFill>
                <a:latin typeface="Century Gothic" panose="020B0502020202020204" pitchFamily="34" charset="0"/>
              </a:rPr>
              <a:t> kawasan perbatasan negara</a:t>
            </a:r>
            <a:r>
              <a:rPr lang="en-US" sz="2200" dirty="0">
                <a:solidFill>
                  <a:srgbClr val="000000"/>
                </a:solidFill>
                <a:latin typeface="Century Gothic" panose="020B0502020202020204" pitchFamily="34" charset="0"/>
              </a:rPr>
              <a:t>.</a:t>
            </a:r>
          </a:p>
          <a:p>
            <a:pPr marL="465188" indent="-465188" algn="just">
              <a:buFont typeface="Arial" charset="0"/>
              <a:buAutoNum type="arabicPeriod"/>
            </a:pPr>
            <a:r>
              <a:rPr lang="en-US" sz="2200" dirty="0">
                <a:latin typeface="Century Gothic" panose="020B0502020202020204" pitchFamily="34" charset="0"/>
              </a:rPr>
              <a:t>F</a:t>
            </a:r>
            <a:r>
              <a:rPr lang="id-ID" sz="2200" dirty="0">
                <a:latin typeface="Century Gothic" panose="020B0502020202020204" pitchFamily="34" charset="0"/>
              </a:rPr>
              <a:t>asilitasi penanganan konflik pertanahan</a:t>
            </a:r>
            <a:r>
              <a:rPr lang="en-US" sz="2200" dirty="0">
                <a:latin typeface="Century Gothic" panose="020B0502020202020204" pitchFamily="34" charset="0"/>
              </a:rPr>
              <a:t>.</a:t>
            </a:r>
            <a:r>
              <a:rPr lang="id-ID" sz="2200" dirty="0">
                <a:latin typeface="Century Gothic" panose="020B0502020202020204" pitchFamily="34" charset="0"/>
              </a:rPr>
              <a:t> </a:t>
            </a:r>
            <a:endParaRPr lang="en-US" sz="2200" dirty="0">
              <a:latin typeface="Century Gothic" panose="020B0502020202020204" pitchFamily="34" charset="0"/>
            </a:endParaRPr>
          </a:p>
        </p:txBody>
      </p:sp>
    </p:spTree>
    <p:extLst>
      <p:ext uri="{BB962C8B-B14F-4D97-AF65-F5344CB8AC3E}">
        <p14:creationId xmlns:p14="http://schemas.microsoft.com/office/powerpoint/2010/main" val="343721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18152-B3E0-4B9C-BBB4-7AD9589944ED}"/>
              </a:ext>
            </a:extLst>
          </p:cNvPr>
          <p:cNvPicPr>
            <a:picLocks noChangeAspect="1" noChangeArrowheads="1"/>
          </p:cNvPicPr>
          <p:nvPr/>
        </p:nvPicPr>
        <p:blipFill>
          <a:blip r:embed="rId3"/>
          <a:srcRect/>
          <a:stretch>
            <a:fillRect/>
          </a:stretch>
        </p:blipFill>
        <p:spPr bwMode="auto">
          <a:xfrm>
            <a:off x="120397" y="55989"/>
            <a:ext cx="690344" cy="647017"/>
          </a:xfrm>
          <a:prstGeom prst="rect">
            <a:avLst/>
          </a:prstGeom>
          <a:noFill/>
          <a:ln w="9525">
            <a:noFill/>
            <a:miter lim="800000"/>
            <a:headEnd/>
            <a:tailEnd/>
          </a:ln>
        </p:spPr>
      </p:pic>
      <p:sp>
        <p:nvSpPr>
          <p:cNvPr id="6" name="Parallelogram 5">
            <a:extLst>
              <a:ext uri="{FF2B5EF4-FFF2-40B4-BE49-F238E27FC236}">
                <a16:creationId xmlns:a16="http://schemas.microsoft.com/office/drawing/2014/main" id="{AA799C62-C342-41C5-9C2F-914212404FD7}"/>
              </a:ext>
            </a:extLst>
          </p:cNvPr>
          <p:cNvSpPr/>
          <p:nvPr/>
        </p:nvSpPr>
        <p:spPr>
          <a:xfrm>
            <a:off x="81479" y="753339"/>
            <a:ext cx="12023002" cy="145240"/>
          </a:xfrm>
          <a:prstGeom prst="parallelogram">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BC4FCF-DCC4-4BB9-AA4F-D6AAB7A0CA41}"/>
              </a:ext>
            </a:extLst>
          </p:cNvPr>
          <p:cNvSpPr/>
          <p:nvPr/>
        </p:nvSpPr>
        <p:spPr>
          <a:xfrm>
            <a:off x="10292723" y="193930"/>
            <a:ext cx="1888379" cy="40536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1000" dirty="0" err="1">
                <a:solidFill>
                  <a:srgbClr val="0070C0"/>
                </a:solidFill>
                <a:latin typeface="Aharoni" panose="02010803020104030203" pitchFamily="2" charset="-79"/>
                <a:cs typeface="Aharoni" panose="02010803020104030203" pitchFamily="2" charset="-79"/>
              </a:rPr>
              <a:t>Ditjen</a:t>
            </a:r>
            <a:r>
              <a:rPr lang="en-US" sz="1000" dirty="0">
                <a:solidFill>
                  <a:srgbClr val="0070C0"/>
                </a:solidFill>
                <a:latin typeface="Aharoni" panose="02010803020104030203" pitchFamily="2" charset="-79"/>
                <a:cs typeface="Aharoni" panose="02010803020104030203" pitchFamily="2" charset="-79"/>
              </a:rPr>
              <a:t> Bina </a:t>
            </a:r>
          </a:p>
          <a:p>
            <a:pPr algn="just"/>
            <a:r>
              <a:rPr lang="en-US" sz="1000" dirty="0" err="1">
                <a:solidFill>
                  <a:srgbClr val="0070C0"/>
                </a:solidFill>
                <a:latin typeface="Aharoni" panose="02010803020104030203" pitchFamily="2" charset="-79"/>
                <a:cs typeface="Aharoni" panose="02010803020104030203" pitchFamily="2" charset="-79"/>
              </a:rPr>
              <a:t>Administrasi</a:t>
            </a:r>
            <a:r>
              <a:rPr lang="en-US" sz="1000" dirty="0">
                <a:solidFill>
                  <a:srgbClr val="0070C0"/>
                </a:solidFill>
                <a:latin typeface="Aharoni" panose="02010803020104030203" pitchFamily="2" charset="-79"/>
                <a:cs typeface="Aharoni" panose="02010803020104030203" pitchFamily="2" charset="-79"/>
              </a:rPr>
              <a:t> </a:t>
            </a:r>
            <a:r>
              <a:rPr lang="en-US" sz="1000" dirty="0" err="1">
                <a:solidFill>
                  <a:srgbClr val="0070C0"/>
                </a:solidFill>
                <a:latin typeface="Aharoni" panose="02010803020104030203" pitchFamily="2" charset="-79"/>
                <a:cs typeface="Aharoni" panose="02010803020104030203" pitchFamily="2" charset="-79"/>
              </a:rPr>
              <a:t>Kewilayahan</a:t>
            </a:r>
            <a:endParaRPr lang="en-US" sz="1000" dirty="0">
              <a:solidFill>
                <a:srgbClr val="0070C0"/>
              </a:solidFill>
              <a:latin typeface="Aharoni" panose="02010803020104030203" pitchFamily="2" charset="-79"/>
              <a:cs typeface="Aharoni" panose="02010803020104030203" pitchFamily="2" charset="-79"/>
            </a:endParaRPr>
          </a:p>
        </p:txBody>
      </p:sp>
      <p:cxnSp>
        <p:nvCxnSpPr>
          <p:cNvPr id="11" name="Straight Connector 10">
            <a:extLst>
              <a:ext uri="{FF2B5EF4-FFF2-40B4-BE49-F238E27FC236}">
                <a16:creationId xmlns:a16="http://schemas.microsoft.com/office/drawing/2014/main" id="{DFE7EAAA-DCAC-40B8-AA5D-4AF26ECAE8BE}"/>
              </a:ext>
            </a:extLst>
          </p:cNvPr>
          <p:cNvCxnSpPr>
            <a:cxnSpLocks/>
          </p:cNvCxnSpPr>
          <p:nvPr/>
        </p:nvCxnSpPr>
        <p:spPr>
          <a:xfrm>
            <a:off x="12039770" y="193930"/>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28">
            <a:extLst>
              <a:ext uri="{FF2B5EF4-FFF2-40B4-BE49-F238E27FC236}">
                <a16:creationId xmlns:a16="http://schemas.microsoft.com/office/drawing/2014/main" id="{AAA5CFE8-909B-4086-893A-728F07B5CCDB}"/>
              </a:ext>
            </a:extLst>
          </p:cNvPr>
          <p:cNvSpPr txBox="1">
            <a:spLocks noChangeArrowheads="1"/>
          </p:cNvSpPr>
          <p:nvPr/>
        </p:nvSpPr>
        <p:spPr bwMode="auto">
          <a:xfrm>
            <a:off x="5423028" y="2392802"/>
            <a:ext cx="6331905" cy="209826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601" b="1" dirty="0">
                <a:solidFill>
                  <a:srgbClr val="FFC000"/>
                </a:solidFill>
                <a:latin typeface="Gotham"/>
              </a:rPr>
              <a:t>03</a:t>
            </a:r>
          </a:p>
          <a:p>
            <a:pPr algn="just">
              <a:buNone/>
            </a:pPr>
            <a:r>
              <a:rPr lang="en-US" sz="4000" b="1" dirty="0">
                <a:latin typeface="Century Gothic" panose="020B0502020202020204" pitchFamily="34" charset="0"/>
              </a:rPr>
              <a:t>CAPAIAN STRATEGIS</a:t>
            </a:r>
          </a:p>
          <a:p>
            <a:pPr eaLnBrk="1" hangingPunct="1">
              <a:lnSpc>
                <a:spcPct val="100000"/>
              </a:lnSpc>
              <a:spcBef>
                <a:spcPct val="0"/>
              </a:spcBef>
              <a:buFontTx/>
              <a:buNone/>
            </a:pPr>
            <a:endParaRPr lang="en-US" altLang="en-US" sz="2001" b="1" dirty="0">
              <a:latin typeface="Century Gothic" panose="020B0502020202020204" pitchFamily="34" charset="0"/>
            </a:endParaRPr>
          </a:p>
        </p:txBody>
      </p:sp>
    </p:spTree>
    <p:extLst>
      <p:ext uri="{BB962C8B-B14F-4D97-AF65-F5344CB8AC3E}">
        <p14:creationId xmlns:p14="http://schemas.microsoft.com/office/powerpoint/2010/main" val="372860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5552384"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67266" y="722674"/>
            <a:ext cx="4609706" cy="1483197"/>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112713">
              <a:spcBef>
                <a:spcPts val="100"/>
              </a:spcBef>
              <a:spcAft>
                <a:spcPts val="100"/>
              </a:spcAft>
              <a:buFont typeface="Wingdings" panose="05000000000000000000" pitchFamily="2" charset="2"/>
              <a:buChar char="§"/>
            </a:pPr>
            <a:r>
              <a:rPr lang="en-US" sz="1000" dirty="0">
                <a:solidFill>
                  <a:schemeClr val="tx1"/>
                </a:solidFill>
                <a:latin typeface="Century Gothic" panose="020B0502020202020204" pitchFamily="34" charset="0"/>
              </a:rPr>
              <a:t>UU No. 25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2009 </a:t>
            </a:r>
            <a:r>
              <a:rPr lang="id-ID" sz="1000" dirty="0">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Pelayanan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Publik</a:t>
            </a:r>
            <a:endParaRPr lang="en-US" sz="1000" dirty="0">
              <a:solidFill>
                <a:schemeClr val="tx1"/>
              </a:solidFill>
              <a:latin typeface="Century Gothic" panose="020B0502020202020204" pitchFamily="34" charset="0"/>
            </a:endParaRPr>
          </a:p>
          <a:p>
            <a:pPr marL="112713" indent="-112713">
              <a:spcBef>
                <a:spcPts val="100"/>
              </a:spcBef>
              <a:spcAft>
                <a:spcPts val="100"/>
              </a:spcAft>
              <a:buFont typeface="Wingdings" panose="05000000000000000000" pitchFamily="2" charset="2"/>
              <a:buChar char="§"/>
            </a:pPr>
            <a:r>
              <a:rPr lang="en-US" sz="1000" dirty="0">
                <a:solidFill>
                  <a:schemeClr val="tx1"/>
                </a:solidFill>
                <a:latin typeface="Century Gothic" panose="020B0502020202020204" pitchFamily="34" charset="0"/>
              </a:rPr>
              <a:t>UU No.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a:t>
            </a:r>
          </a:p>
          <a:p>
            <a:pPr marL="112713" indent="-112713">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Perpres</a:t>
            </a:r>
            <a:r>
              <a:rPr lang="en-US" sz="1000" dirty="0">
                <a:solidFill>
                  <a:schemeClr val="tx1"/>
                </a:solidFill>
                <a:latin typeface="Century Gothic" panose="020B0502020202020204" pitchFamily="34" charset="0"/>
              </a:rPr>
              <a:t> No. 97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Penyelenggaraan</a:t>
            </a:r>
            <a:r>
              <a:rPr lang="en-US" sz="1000" dirty="0">
                <a:solidFill>
                  <a:schemeClr val="tx1"/>
                </a:solidFill>
                <a:latin typeface="Century Gothic" panose="020B0502020202020204" pitchFamily="34" charset="0"/>
              </a:rPr>
              <a:t> PTSP</a:t>
            </a:r>
          </a:p>
          <a:p>
            <a:pPr marL="112713" indent="-112713">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No. </a:t>
            </a:r>
            <a:r>
              <a:rPr lang="id-ID" sz="1000" dirty="0">
                <a:solidFill>
                  <a:schemeClr val="tx1"/>
                </a:solidFill>
                <a:latin typeface="Century Gothic" panose="020B0502020202020204" pitchFamily="34" charset="0"/>
              </a:rPr>
              <a:t>24 Tahun 2006 ttg Pedoman Penyelenggaraan </a:t>
            </a:r>
            <a:r>
              <a:rPr lang="en-US" sz="1000" dirty="0">
                <a:solidFill>
                  <a:schemeClr val="tx1"/>
                </a:solidFill>
                <a:latin typeface="Century Gothic" panose="020B0502020202020204" pitchFamily="34" charset="0"/>
              </a:rPr>
              <a:t>PTSP</a:t>
            </a:r>
          </a:p>
          <a:p>
            <a:pPr marL="112713" indent="-112713">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No. 100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2016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Pedoman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Nomenklatur</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Dinas</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Penanaman</a:t>
            </a:r>
            <a:r>
              <a:rPr lang="en-US" sz="1000" dirty="0">
                <a:solidFill>
                  <a:schemeClr val="tx1"/>
                </a:solidFill>
                <a:latin typeface="Century Gothic" panose="020B0502020202020204" pitchFamily="34" charset="0"/>
              </a:rPr>
              <a:t> Modal &amp; </a:t>
            </a:r>
            <a:r>
              <a:rPr lang="en-US" sz="1000" dirty="0" err="1">
                <a:solidFill>
                  <a:schemeClr val="tx1"/>
                </a:solidFill>
                <a:latin typeface="Century Gothic" panose="020B0502020202020204" pitchFamily="34" charset="0"/>
              </a:rPr>
              <a:t>Pelayanan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Terpadu</a:t>
            </a:r>
            <a:r>
              <a:rPr lang="en-US" sz="1000" dirty="0">
                <a:solidFill>
                  <a:schemeClr val="tx1"/>
                </a:solidFill>
                <a:latin typeface="Century Gothic" panose="020B0502020202020204" pitchFamily="34" charset="0"/>
              </a:rPr>
              <a:t> Satu </a:t>
            </a:r>
            <a:r>
              <a:rPr lang="en-US" sz="1000" dirty="0" err="1">
                <a:solidFill>
                  <a:schemeClr val="tx1"/>
                </a:solidFill>
                <a:latin typeface="Century Gothic" panose="020B0502020202020204" pitchFamily="34" charset="0"/>
              </a:rPr>
              <a:t>Pintu</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Provinsi</a:t>
            </a:r>
            <a:r>
              <a:rPr lang="en-US" sz="1000" dirty="0">
                <a:solidFill>
                  <a:schemeClr val="tx1"/>
                </a:solidFill>
                <a:latin typeface="Century Gothic" panose="020B0502020202020204" pitchFamily="34" charset="0"/>
              </a:rPr>
              <a:t> &amp; </a:t>
            </a:r>
            <a:r>
              <a:rPr lang="en-US" sz="1000" dirty="0" err="1">
                <a:solidFill>
                  <a:schemeClr val="tx1"/>
                </a:solidFill>
                <a:latin typeface="Century Gothic" panose="020B0502020202020204" pitchFamily="34" charset="0"/>
              </a:rPr>
              <a:t>Kab</a:t>
            </a:r>
            <a:r>
              <a:rPr lang="en-US" sz="1000" dirty="0">
                <a:solidFill>
                  <a:schemeClr val="tx1"/>
                </a:solidFill>
                <a:latin typeface="Century Gothic" panose="020B0502020202020204" pitchFamily="34" charset="0"/>
              </a:rPr>
              <a:t>/Kota.</a:t>
            </a:r>
          </a:p>
          <a:p>
            <a:pPr marL="112713" indent="-112713">
              <a:spcBef>
                <a:spcPts val="100"/>
              </a:spcBef>
              <a:spcAft>
                <a:spcPts val="100"/>
              </a:spcAft>
              <a:buFont typeface="Wingdings" panose="05000000000000000000" pitchFamily="2" charset="2"/>
              <a:buChar char="§"/>
            </a:pP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138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2017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fi-FI" sz="1000" dirty="0">
                <a:solidFill>
                  <a:schemeClr val="tx1"/>
                </a:solidFill>
                <a:latin typeface="Century Gothic" panose="020B0502020202020204" pitchFamily="34" charset="0"/>
              </a:rPr>
              <a:t>Penyelenggaraan PTSP</a:t>
            </a:r>
            <a:endParaRPr lang="en-US" sz="1000" dirty="0">
              <a:solidFill>
                <a:schemeClr val="tx1"/>
              </a:solidFill>
              <a:latin typeface="Century Gothic" panose="020B0502020202020204" pitchFamily="34" charset="0"/>
            </a:endParaRP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sp>
        <p:nvSpPr>
          <p:cNvPr id="18" name="TextBox 17">
            <a:extLst>
              <a:ext uri="{FF2B5EF4-FFF2-40B4-BE49-F238E27FC236}">
                <a16:creationId xmlns:a16="http://schemas.microsoft.com/office/drawing/2014/main" id="{588C89B4-1C75-48FC-A24B-EE8F526A7A24}"/>
              </a:ext>
            </a:extLst>
          </p:cNvPr>
          <p:cNvSpPr txBox="1"/>
          <p:nvPr/>
        </p:nvSpPr>
        <p:spPr>
          <a:xfrm>
            <a:off x="7159646" y="1077273"/>
            <a:ext cx="4824960" cy="1299094"/>
          </a:xfrm>
          <a:prstGeom prst="rect">
            <a:avLst/>
          </a:prstGeom>
          <a:solidFill>
            <a:schemeClr val="bg1"/>
          </a:solidFill>
        </p:spPr>
        <p:txBody>
          <a:bodyPr wrap="square" tIns="0" rtlCol="0">
            <a:spAutoFit/>
          </a:bodyPr>
          <a:lstStyle/>
          <a:p>
            <a:pPr algn="just"/>
            <a:r>
              <a:rPr lang="id-ID" sz="1600" b="1" i="1" dirty="0">
                <a:solidFill>
                  <a:schemeClr val="accent1"/>
                </a:solidFill>
                <a:latin typeface="Century Gothic" panose="020B0502020202020204" pitchFamily="34" charset="0"/>
              </a:rPr>
              <a:t>Jumlah daerah</a:t>
            </a:r>
            <a:r>
              <a:rPr lang="en-US" sz="1600" b="1" i="1" dirty="0">
                <a:solidFill>
                  <a:schemeClr val="accent1"/>
                </a:solidFill>
                <a:latin typeface="Century Gothic" panose="020B0502020202020204" pitchFamily="34" charset="0"/>
              </a:rPr>
              <a:t> </a:t>
            </a:r>
            <a:r>
              <a:rPr lang="id-ID" sz="1201" b="1" i="1" dirty="0">
                <a:latin typeface="Century Gothic" panose="020B0502020202020204" pitchFamily="34" charset="0"/>
              </a:rPr>
              <a:t>yang telah membentuk kelembagaan PTSP </a:t>
            </a:r>
            <a:r>
              <a:rPr lang="id-ID" sz="1101" b="1" i="1" dirty="0">
                <a:latin typeface="Century Gothic" panose="020B0502020202020204" pitchFamily="34" charset="0"/>
              </a:rPr>
              <a:t>sebanyak</a:t>
            </a:r>
            <a:r>
              <a:rPr lang="id-ID"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546</a:t>
            </a:r>
            <a:r>
              <a:rPr lang="id-ID" sz="1201" b="1" i="1" dirty="0">
                <a:latin typeface="Century Gothic" panose="020B0502020202020204" pitchFamily="34" charset="0"/>
              </a:rPr>
              <a:t>, daerah yang memiliki SOP sebanyak </a:t>
            </a:r>
            <a:r>
              <a:rPr lang="en-US" sz="1600" b="1" i="1" dirty="0">
                <a:solidFill>
                  <a:srgbClr val="C00000"/>
                </a:solidFill>
                <a:latin typeface="Century Gothic" panose="020B0502020202020204" pitchFamily="34" charset="0"/>
              </a:rPr>
              <a:t>297</a:t>
            </a:r>
            <a:r>
              <a:rPr lang="id-ID" sz="1201" b="1" i="1" dirty="0">
                <a:latin typeface="Century Gothic" panose="020B0502020202020204" pitchFamily="34" charset="0"/>
              </a:rPr>
              <a:t>, dan yang telah mendelegasikan perizinan dan non perizinan sebanyak </a:t>
            </a:r>
            <a:r>
              <a:rPr lang="en-US" sz="1600" b="1" i="1" dirty="0">
                <a:solidFill>
                  <a:srgbClr val="C00000"/>
                </a:solidFill>
                <a:latin typeface="Century Gothic" panose="020B0502020202020204" pitchFamily="34" charset="0"/>
              </a:rPr>
              <a:t>437</a:t>
            </a:r>
            <a:r>
              <a:rPr lang="id-ID" sz="1201" b="1" i="1" dirty="0">
                <a:latin typeface="Century Gothic" panose="020B0502020202020204" pitchFamily="34" charset="0"/>
              </a:rPr>
              <a:t> daerah</a:t>
            </a:r>
            <a:r>
              <a:rPr lang="en-US" sz="1201" b="1" i="1" dirty="0">
                <a:latin typeface="Century Gothic" panose="020B0502020202020204" pitchFamily="34" charset="0"/>
              </a:rPr>
              <a:t> </a:t>
            </a:r>
            <a:r>
              <a:rPr lang="en-US" sz="1201" b="1" i="1" dirty="0" err="1">
                <a:latin typeface="Century Gothic" panose="020B0502020202020204" pitchFamily="34" charset="0"/>
              </a:rPr>
              <a:t>serta</a:t>
            </a:r>
            <a:r>
              <a:rPr lang="en-US" sz="1201" b="1" i="1" dirty="0">
                <a:latin typeface="Century Gothic" panose="020B0502020202020204" pitchFamily="34" charset="0"/>
              </a:rPr>
              <a:t> yang </a:t>
            </a:r>
            <a:r>
              <a:rPr lang="en-US" sz="1201" b="1" i="1" dirty="0" err="1">
                <a:latin typeface="Century Gothic" panose="020B0502020202020204" pitchFamily="34" charset="0"/>
              </a:rPr>
              <a:t>telah</a:t>
            </a:r>
            <a:r>
              <a:rPr lang="en-US" sz="1201" b="1" i="1" dirty="0">
                <a:latin typeface="Century Gothic" panose="020B0502020202020204" pitchFamily="34" charset="0"/>
              </a:rPr>
              <a:t> SPIPISE/Website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377.</a:t>
            </a:r>
            <a:r>
              <a:rPr lang="en-US" sz="1201" b="1" i="1" dirty="0">
                <a:latin typeface="Century Gothic" panose="020B0502020202020204" pitchFamily="34" charset="0"/>
              </a:rPr>
              <a:t> </a:t>
            </a:r>
            <a:endParaRPr lang="id-ID" sz="1201" b="1" i="1" dirty="0">
              <a:latin typeface="Century Gothic" panose="020B0502020202020204" pitchFamily="34" charset="0"/>
            </a:endParaRPr>
          </a:p>
        </p:txBody>
      </p:sp>
      <p:grpSp>
        <p:nvGrpSpPr>
          <p:cNvPr id="19" name="Group 18">
            <a:extLst>
              <a:ext uri="{FF2B5EF4-FFF2-40B4-BE49-F238E27FC236}">
                <a16:creationId xmlns:a16="http://schemas.microsoft.com/office/drawing/2014/main" id="{F38DDA18-C0CE-4F6D-8C3C-A08F1F46FA85}"/>
              </a:ext>
            </a:extLst>
          </p:cNvPr>
          <p:cNvGrpSpPr/>
          <p:nvPr/>
        </p:nvGrpSpPr>
        <p:grpSpPr>
          <a:xfrm>
            <a:off x="5844216" y="1065624"/>
            <a:ext cx="1362527" cy="1464948"/>
            <a:chOff x="5691429" y="947338"/>
            <a:chExt cx="1655315" cy="1464948"/>
          </a:xfrm>
        </p:grpSpPr>
        <p:pic>
          <p:nvPicPr>
            <p:cNvPr id="20" name="Picture 5">
              <a:extLst>
                <a:ext uri="{FF2B5EF4-FFF2-40B4-BE49-F238E27FC236}">
                  <a16:creationId xmlns:a16="http://schemas.microsoft.com/office/drawing/2014/main" id="{A87AB502-0665-4A43-8BB0-6CAD56AD7D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91429" y="947338"/>
              <a:ext cx="1582054" cy="8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a:extLst>
                <a:ext uri="{FF2B5EF4-FFF2-40B4-BE49-F238E27FC236}">
                  <a16:creationId xmlns:a16="http://schemas.microsoft.com/office/drawing/2014/main" id="{60FAC759-91B8-40C6-B7AD-5FFE69AAFF5D}"/>
                </a:ext>
              </a:extLst>
            </p:cNvPr>
            <p:cNvPicPr>
              <a:picLocks noChangeAspect="1" noChangeArrowheads="1"/>
            </p:cNvPicPr>
            <p:nvPr/>
          </p:nvPicPr>
          <p:blipFill rotWithShape="1">
            <a:blip r:embed="rId6">
              <a:clrChange>
                <a:clrFrom>
                  <a:srgbClr val="FFF4D2"/>
                </a:clrFrom>
                <a:clrTo>
                  <a:srgbClr val="FFF4D2">
                    <a:alpha val="0"/>
                  </a:srgbClr>
                </a:clrTo>
              </a:clrChange>
              <a:extLst>
                <a:ext uri="{28A0092B-C50C-407E-A947-70E740481C1C}">
                  <a14:useLocalDpi xmlns:a14="http://schemas.microsoft.com/office/drawing/2010/main" val="0"/>
                </a:ext>
              </a:extLst>
            </a:blip>
            <a:srcRect l="4241" t="57813" r="76674" b="32052"/>
            <a:stretch/>
          </p:blipFill>
          <p:spPr bwMode="auto">
            <a:xfrm>
              <a:off x="5764690" y="1996788"/>
              <a:ext cx="158205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rrow: Right 21">
              <a:extLst>
                <a:ext uri="{FF2B5EF4-FFF2-40B4-BE49-F238E27FC236}">
                  <a16:creationId xmlns:a16="http://schemas.microsoft.com/office/drawing/2014/main" id="{49009909-6742-4628-BDC7-2C9307031C7B}"/>
                </a:ext>
              </a:extLst>
            </p:cNvPr>
            <p:cNvSpPr/>
            <p:nvPr/>
          </p:nvSpPr>
          <p:spPr>
            <a:xfrm rot="18510841">
              <a:off x="5985786" y="1737154"/>
              <a:ext cx="275553" cy="245226"/>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8792463C-D82A-429A-89F2-1315AF342734}"/>
                </a:ext>
              </a:extLst>
            </p:cNvPr>
            <p:cNvSpPr/>
            <p:nvPr/>
          </p:nvSpPr>
          <p:spPr>
            <a:xfrm rot="3562483">
              <a:off x="6530585" y="1760215"/>
              <a:ext cx="268964" cy="245226"/>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16" y="2314037"/>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61305" y="2300141"/>
            <a:ext cx="4615668" cy="2328768"/>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spcAft>
                <a:spcPts val="100"/>
              </a:spcAft>
            </a:pPr>
            <a:r>
              <a:rPr lang="en-US" sz="1000" dirty="0" err="1">
                <a:solidFill>
                  <a:schemeClr val="tx1"/>
                </a:solidFill>
                <a:latin typeface="Century Gothic" panose="020B0502020202020204" pitchFamily="34" charset="0"/>
              </a:rPr>
              <a:t>Dalam</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rangka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percepatan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penerapan</a:t>
            </a:r>
            <a:r>
              <a:rPr lang="en-US" sz="1000" dirty="0">
                <a:solidFill>
                  <a:schemeClr val="tx1"/>
                </a:solidFill>
                <a:latin typeface="Century Gothic" panose="020B0502020202020204" pitchFamily="34" charset="0"/>
              </a:rPr>
              <a:t> </a:t>
            </a:r>
            <a:r>
              <a:rPr lang="id-ID" sz="1000" dirty="0">
                <a:solidFill>
                  <a:schemeClr val="tx1"/>
                </a:solidFill>
                <a:latin typeface="Century Gothic" panose="020B0502020202020204" pitchFamily="34" charset="0"/>
              </a:rPr>
              <a:t>PTSP</a:t>
            </a:r>
            <a:r>
              <a:rPr lang="en-US" sz="1000" dirty="0">
                <a:solidFill>
                  <a:schemeClr val="tx1"/>
                </a:solidFill>
                <a:latin typeface="Century Gothic" panose="020B0502020202020204" pitchFamily="34" charset="0"/>
              </a:rPr>
              <a:t> di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Ditjen</a:t>
            </a:r>
            <a:r>
              <a:rPr lang="en-US" sz="1000" dirty="0">
                <a:solidFill>
                  <a:schemeClr val="tx1"/>
                </a:solidFill>
                <a:latin typeface="Century Gothic" panose="020B0502020202020204" pitchFamily="34" charset="0"/>
              </a:rPr>
              <a:t> Bina </a:t>
            </a:r>
            <a:r>
              <a:rPr lang="en-US" sz="1000" dirty="0" err="1">
                <a:solidFill>
                  <a:schemeClr val="tx1"/>
                </a:solidFill>
                <a:latin typeface="Century Gothic" panose="020B0502020202020204" pitchFamily="34" charset="0"/>
              </a:rPr>
              <a:t>Administrasi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Kewilayahan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melakukan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beberapa</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kebijakan</a:t>
            </a:r>
            <a:r>
              <a:rPr lang="en-US" sz="1000" dirty="0">
                <a:solidFill>
                  <a:schemeClr val="tx1"/>
                </a:solidFill>
                <a:latin typeface="Century Gothic" panose="020B0502020202020204" pitchFamily="34" charset="0"/>
              </a:rPr>
              <a:t> :</a:t>
            </a:r>
            <a:endParaRPr lang="id-ID" sz="1000" dirty="0">
              <a:solidFill>
                <a:schemeClr val="tx1"/>
              </a:solidFill>
              <a:latin typeface="Century Gothic" panose="020B0502020202020204" pitchFamily="34" charset="0"/>
            </a:endParaRPr>
          </a:p>
          <a:p>
            <a:pPr marL="169881" indent="-169881">
              <a:spcBef>
                <a:spcPts val="100"/>
              </a:spcBef>
              <a:spcAft>
                <a:spcPts val="100"/>
              </a:spcAft>
              <a:buFont typeface="+mj-lt"/>
              <a:buAutoNum type="arabicPeriod"/>
            </a:pPr>
            <a:r>
              <a:rPr lang="id-ID" altLang="id-ID" sz="1000" dirty="0">
                <a:solidFill>
                  <a:schemeClr val="tx1"/>
                </a:solidFill>
                <a:latin typeface="Century Gothic" panose="020B0502020202020204" pitchFamily="34" charset="0"/>
                <a:cs typeface="Arial" pitchFamily="34" charset="0"/>
              </a:rPr>
              <a:t>Peningkatan k</a:t>
            </a:r>
            <a:r>
              <a:rPr lang="en-US" altLang="id-ID" sz="1000" dirty="0" err="1">
                <a:solidFill>
                  <a:schemeClr val="tx1"/>
                </a:solidFill>
                <a:latin typeface="Century Gothic" panose="020B0502020202020204" pitchFamily="34" charset="0"/>
                <a:cs typeface="Arial" pitchFamily="34" charset="0"/>
              </a:rPr>
              <a:t>ualitas</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pelayanan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publik</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yg</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semakin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merata</a:t>
            </a:r>
            <a:r>
              <a:rPr lang="en-US" altLang="id-ID" sz="1000" dirty="0">
                <a:solidFill>
                  <a:schemeClr val="tx1"/>
                </a:solidFill>
                <a:latin typeface="Century Gothic" panose="020B0502020202020204" pitchFamily="34" charset="0"/>
                <a:cs typeface="Arial" pitchFamily="34" charset="0"/>
              </a:rPr>
              <a:t> agar </a:t>
            </a:r>
            <a:r>
              <a:rPr lang="en-US" altLang="id-ID" sz="1000" dirty="0" err="1">
                <a:solidFill>
                  <a:schemeClr val="tx1"/>
                </a:solidFill>
                <a:latin typeface="Century Gothic" panose="020B0502020202020204" pitchFamily="34" charset="0"/>
                <a:cs typeface="Arial" pitchFamily="34" charset="0"/>
              </a:rPr>
              <a:t>mampu</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mendukung</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percepatan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kesejahteraan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masyarakat</a:t>
            </a:r>
            <a:r>
              <a:rPr lang="en-US" altLang="id-ID" sz="1000" dirty="0">
                <a:solidFill>
                  <a:schemeClr val="tx1"/>
                </a:solidFill>
                <a:latin typeface="Century Gothic" panose="020B0502020202020204" pitchFamily="34" charset="0"/>
                <a:cs typeface="Arial" pitchFamily="34" charset="0"/>
              </a:rPr>
              <a:t> dan </a:t>
            </a:r>
            <a:r>
              <a:rPr lang="en-US" altLang="id-ID" sz="1000" dirty="0" err="1">
                <a:solidFill>
                  <a:schemeClr val="tx1"/>
                </a:solidFill>
                <a:latin typeface="Century Gothic" panose="020B0502020202020204" pitchFamily="34" charset="0"/>
                <a:cs typeface="Arial" pitchFamily="34" charset="0"/>
              </a:rPr>
              <a:t>peningkatan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daya</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saing</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daerah</a:t>
            </a:r>
            <a:r>
              <a:rPr lang="id-ID" altLang="id-ID" sz="1000" dirty="0">
                <a:solidFill>
                  <a:schemeClr val="tx1"/>
                </a:solidFill>
                <a:latin typeface="Century Gothic" panose="020B0502020202020204" pitchFamily="34" charset="0"/>
                <a:cs typeface="Arial" pitchFamily="34" charset="0"/>
              </a:rPr>
              <a:t> khusus </a:t>
            </a:r>
            <a:r>
              <a:rPr lang="en-US" sz="1000" dirty="0" err="1">
                <a:solidFill>
                  <a:schemeClr val="tx1"/>
                </a:solidFill>
                <a:latin typeface="Century Gothic" panose="020B0502020202020204" pitchFamily="34" charset="0"/>
              </a:rPr>
              <a:t>terhadap</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Kabupaten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tertinggal</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dlm</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percepatan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penerapan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menuju</a:t>
            </a:r>
            <a:r>
              <a:rPr lang="en-US" sz="1000" dirty="0">
                <a:solidFill>
                  <a:schemeClr val="tx1"/>
                </a:solidFill>
                <a:latin typeface="Century Gothic" panose="020B0502020202020204" pitchFamily="34" charset="0"/>
              </a:rPr>
              <a:t> PTSP </a:t>
            </a:r>
            <a:r>
              <a:rPr lang="en-US" sz="1000" dirty="0" err="1">
                <a:solidFill>
                  <a:schemeClr val="tx1"/>
                </a:solidFill>
                <a:latin typeface="Century Gothic" panose="020B0502020202020204" pitchFamily="34" charset="0"/>
              </a:rPr>
              <a:t>yg</a:t>
            </a:r>
            <a:r>
              <a:rPr lang="en-US" sz="1000" dirty="0">
                <a:solidFill>
                  <a:schemeClr val="tx1"/>
                </a:solidFill>
                <a:latin typeface="Century Gothic" panose="020B0502020202020204" pitchFamily="34" charset="0"/>
              </a:rPr>
              <a:t> Prima</a:t>
            </a:r>
            <a:endParaRPr lang="id-ID" sz="1000" dirty="0">
              <a:solidFill>
                <a:schemeClr val="tx1"/>
              </a:solidFill>
              <a:latin typeface="Century Gothic" panose="020B0502020202020204" pitchFamily="34" charset="0"/>
            </a:endParaRPr>
          </a:p>
          <a:p>
            <a:pPr marL="169881" indent="-169881">
              <a:spcBef>
                <a:spcPts val="100"/>
              </a:spcBef>
              <a:spcAft>
                <a:spcPts val="100"/>
              </a:spcAft>
              <a:buFont typeface="+mj-lt"/>
              <a:buAutoNum type="arabicPeriod"/>
            </a:pPr>
            <a:r>
              <a:rPr lang="en-US" sz="1000" dirty="0" err="1">
                <a:solidFill>
                  <a:schemeClr val="tx1"/>
                </a:solidFill>
                <a:latin typeface="Century Gothic" panose="020B0502020202020204" pitchFamily="34" charset="0"/>
              </a:rPr>
              <a:t>Fasilitasi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terhadap</a:t>
            </a:r>
            <a:r>
              <a:rPr lang="en-US" sz="1000" dirty="0">
                <a:solidFill>
                  <a:schemeClr val="tx1"/>
                </a:solidFill>
                <a:latin typeface="Century Gothic" panose="020B0502020202020204" pitchFamily="34" charset="0"/>
              </a:rPr>
              <a:t> </a:t>
            </a:r>
            <a:r>
              <a:rPr lang="id-ID" sz="1000" dirty="0">
                <a:solidFill>
                  <a:schemeClr val="tx1"/>
                </a:solidFill>
                <a:latin typeface="Century Gothic" panose="020B0502020202020204" pitchFamily="34" charset="0"/>
              </a:rPr>
              <a:t>daerah yang ditingkatkan kualitas kelembagaan, infrastruktur dan manajemen pelayanan melalui PTSP.</a:t>
            </a:r>
          </a:p>
          <a:p>
            <a:pPr marL="169881" indent="-169881">
              <a:spcBef>
                <a:spcPts val="100"/>
              </a:spcBef>
              <a:spcAft>
                <a:spcPts val="100"/>
              </a:spcAft>
              <a:buFont typeface="+mj-lt"/>
              <a:buAutoNum type="arabicPeriod"/>
            </a:pPr>
            <a:r>
              <a:rPr lang="en-US" altLang="id-ID" sz="1000" dirty="0" err="1">
                <a:solidFill>
                  <a:schemeClr val="tx1"/>
                </a:solidFill>
                <a:latin typeface="Century Gothic" panose="020B0502020202020204" pitchFamily="34" charset="0"/>
                <a:cs typeface="Arial" pitchFamily="34" charset="0"/>
              </a:rPr>
              <a:t>Menciptakan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iklim</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investasi</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iklim</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usaha</a:t>
            </a:r>
            <a:r>
              <a:rPr lang="en-US" altLang="id-ID" sz="1000" dirty="0">
                <a:solidFill>
                  <a:schemeClr val="tx1"/>
                </a:solidFill>
                <a:latin typeface="Century Gothic" panose="020B0502020202020204" pitchFamily="34" charset="0"/>
                <a:cs typeface="Arial" pitchFamily="34" charset="0"/>
              </a:rPr>
              <a:t> yang </a:t>
            </a:r>
            <a:r>
              <a:rPr lang="en-US" altLang="id-ID" sz="1000" dirty="0" err="1">
                <a:solidFill>
                  <a:schemeClr val="tx1"/>
                </a:solidFill>
                <a:latin typeface="Century Gothic" panose="020B0502020202020204" pitchFamily="34" charset="0"/>
                <a:cs typeface="Arial" pitchFamily="34" charset="0"/>
              </a:rPr>
              <a:t>lebih</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berdaya</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saing</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baik</a:t>
            </a:r>
            <a:r>
              <a:rPr lang="en-US" altLang="id-ID" sz="1000" dirty="0">
                <a:solidFill>
                  <a:schemeClr val="tx1"/>
                </a:solidFill>
                <a:latin typeface="Century Gothic" panose="020B0502020202020204" pitchFamily="34" charset="0"/>
                <a:cs typeface="Arial" pitchFamily="34" charset="0"/>
              </a:rPr>
              <a:t> di </a:t>
            </a:r>
            <a:r>
              <a:rPr lang="en-US" altLang="id-ID" sz="1000" dirty="0" err="1">
                <a:solidFill>
                  <a:schemeClr val="tx1"/>
                </a:solidFill>
                <a:latin typeface="Century Gothic" panose="020B0502020202020204" pitchFamily="34" charset="0"/>
                <a:cs typeface="Arial" pitchFamily="34" charset="0"/>
              </a:rPr>
              <a:t>tingkat</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pusat</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maupun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daerah</a:t>
            </a:r>
            <a:r>
              <a:rPr lang="en-US" altLang="id-ID" sz="1000" dirty="0">
                <a:solidFill>
                  <a:schemeClr val="tx1"/>
                </a:solidFill>
                <a:latin typeface="Century Gothic" panose="020B0502020202020204" pitchFamily="34" charset="0"/>
                <a:cs typeface="Arial" pitchFamily="34" charset="0"/>
              </a:rPr>
              <a:t>, yang </a:t>
            </a:r>
            <a:r>
              <a:rPr lang="en-US" altLang="id-ID" sz="1000" dirty="0" err="1">
                <a:solidFill>
                  <a:schemeClr val="tx1"/>
                </a:solidFill>
                <a:latin typeface="Century Gothic" panose="020B0502020202020204" pitchFamily="34" charset="0"/>
                <a:cs typeface="Arial" pitchFamily="34" charset="0"/>
              </a:rPr>
              <a:t>dapat</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meningkatkan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efisiensi</a:t>
            </a:r>
            <a:r>
              <a:rPr lang="en-US" altLang="id-ID" sz="1000" dirty="0">
                <a:solidFill>
                  <a:schemeClr val="tx1"/>
                </a:solidFill>
                <a:latin typeface="Century Gothic" panose="020B0502020202020204" pitchFamily="34" charset="0"/>
                <a:cs typeface="Arial" pitchFamily="34" charset="0"/>
              </a:rPr>
              <a:t> proses </a:t>
            </a:r>
            <a:r>
              <a:rPr lang="en-US" altLang="id-ID" sz="1000" dirty="0" err="1">
                <a:solidFill>
                  <a:schemeClr val="tx1"/>
                </a:solidFill>
                <a:latin typeface="Century Gothic" panose="020B0502020202020204" pitchFamily="34" charset="0"/>
                <a:cs typeface="Arial" pitchFamily="34" charset="0"/>
              </a:rPr>
              <a:t>perijinan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meningkatkan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kepastian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berinvestasi</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berusaha</a:t>
            </a:r>
            <a:r>
              <a:rPr lang="en-US" altLang="id-ID" sz="1000" dirty="0">
                <a:solidFill>
                  <a:schemeClr val="tx1"/>
                </a:solidFill>
                <a:latin typeface="Century Gothic" panose="020B0502020202020204" pitchFamily="34" charset="0"/>
                <a:cs typeface="Arial" pitchFamily="34" charset="0"/>
              </a:rPr>
              <a:t> di Indonesia, </a:t>
            </a:r>
            <a:r>
              <a:rPr lang="en-US" altLang="id-ID" sz="1000" dirty="0" err="1">
                <a:solidFill>
                  <a:schemeClr val="tx1"/>
                </a:solidFill>
                <a:latin typeface="Century Gothic" panose="020B0502020202020204" pitchFamily="34" charset="0"/>
                <a:cs typeface="Arial" pitchFamily="34" charset="0"/>
              </a:rPr>
              <a:t>serta</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mendorong</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persaingan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usaha</a:t>
            </a:r>
            <a:r>
              <a:rPr lang="en-US" altLang="id-ID" sz="1000" dirty="0">
                <a:solidFill>
                  <a:schemeClr val="tx1"/>
                </a:solidFill>
                <a:latin typeface="Century Gothic" panose="020B0502020202020204" pitchFamily="34" charset="0"/>
                <a:cs typeface="Arial" pitchFamily="34" charset="0"/>
              </a:rPr>
              <a:t> yang </a:t>
            </a:r>
            <a:r>
              <a:rPr lang="en-US" altLang="id-ID" sz="1000" dirty="0" err="1">
                <a:solidFill>
                  <a:schemeClr val="tx1"/>
                </a:solidFill>
                <a:latin typeface="Century Gothic" panose="020B0502020202020204" pitchFamily="34" charset="0"/>
                <a:cs typeface="Arial" pitchFamily="34" charset="0"/>
              </a:rPr>
              <a:t>lebih</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sehat</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dan</a:t>
            </a:r>
            <a:r>
              <a:rPr lang="en-US" altLang="id-ID" sz="1000" dirty="0">
                <a:solidFill>
                  <a:schemeClr val="tx1"/>
                </a:solidFill>
                <a:latin typeface="Century Gothic" panose="020B0502020202020204" pitchFamily="34" charset="0"/>
                <a:cs typeface="Arial" pitchFamily="34" charset="0"/>
              </a:rPr>
              <a:t> </a:t>
            </a:r>
            <a:r>
              <a:rPr lang="en-US" altLang="id-ID" sz="1000" dirty="0" err="1">
                <a:solidFill>
                  <a:schemeClr val="tx1"/>
                </a:solidFill>
                <a:latin typeface="Century Gothic" panose="020B0502020202020204" pitchFamily="34" charset="0"/>
                <a:cs typeface="Arial" pitchFamily="34" charset="0"/>
              </a:rPr>
              <a:t>berkeadilan</a:t>
            </a:r>
            <a:endParaRPr lang="en-US" sz="1000"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056F1DA7-ED01-4151-8A2F-B2C48CCBDAF4}"/>
              </a:ext>
            </a:extLst>
          </p:cNvPr>
          <p:cNvSpPr txBox="1"/>
          <p:nvPr/>
        </p:nvSpPr>
        <p:spPr>
          <a:xfrm>
            <a:off x="0" y="2901505"/>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9187BE2D-20E4-4159-82BC-C91A7740AEB4}"/>
              </a:ext>
            </a:extLst>
          </p:cNvPr>
          <p:cNvGrpSpPr/>
          <p:nvPr/>
        </p:nvGrpSpPr>
        <p:grpSpPr>
          <a:xfrm>
            <a:off x="-207390" y="4727103"/>
            <a:ext cx="5684363" cy="2008887"/>
            <a:chOff x="-207390" y="4387734"/>
            <a:chExt cx="5584499" cy="2008887"/>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73264" y="4403904"/>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838986" y="4387734"/>
              <a:ext cx="4538123" cy="2008887"/>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Kelembagaan</a:t>
              </a:r>
              <a:r>
                <a:rPr lang="en-US" sz="1000" dirty="0">
                  <a:solidFill>
                    <a:schemeClr val="tx1"/>
                  </a:solidFill>
                  <a:latin typeface="Century Gothic" panose="020B0502020202020204" pitchFamily="34" charset="0"/>
                  <a:cs typeface="Arial" pitchFamily="34" charset="0"/>
                </a:rPr>
                <a:t> DPMPTSP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sesuai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dengan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ketentuan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peraturan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perundang-undangan</a:t>
              </a:r>
              <a:r>
                <a:rPr lang="en-US" sz="100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seluruh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kewenangan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penandatanganan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perizinan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nonperizinan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didelegasikan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kepada</a:t>
              </a:r>
              <a:r>
                <a:rPr lang="en-US" sz="1000" dirty="0">
                  <a:solidFill>
                    <a:schemeClr val="tx1"/>
                  </a:solidFill>
                  <a:latin typeface="Century Gothic" panose="020B0502020202020204" pitchFamily="34" charset="0"/>
                  <a:cs typeface="Arial" pitchFamily="34" charset="0"/>
                </a:rPr>
                <a:t> PTSP;</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Standar</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pelayanan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sesuai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ketentuan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peraturan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perundang-undangan</a:t>
              </a:r>
              <a:r>
                <a:rPr lang="en-US" sz="100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Kualitas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kuantitas</a:t>
              </a:r>
              <a:r>
                <a:rPr lang="en-US" sz="1000" dirty="0">
                  <a:solidFill>
                    <a:schemeClr val="tx1"/>
                  </a:solidFill>
                  <a:latin typeface="Century Gothic" panose="020B0502020202020204" pitchFamily="34" charset="0"/>
                  <a:cs typeface="Arial" pitchFamily="34" charset="0"/>
                </a:rPr>
                <a:t> SDM </a:t>
              </a:r>
              <a:r>
                <a:rPr lang="en-US" sz="1000" dirty="0" err="1">
                  <a:solidFill>
                    <a:schemeClr val="tx1"/>
                  </a:solidFill>
                  <a:latin typeface="Century Gothic" panose="020B0502020202020204" pitchFamily="34" charset="0"/>
                  <a:cs typeface="Arial" pitchFamily="34" charset="0"/>
                </a:rPr>
                <a:t>penyelenggara</a:t>
              </a:r>
              <a:r>
                <a:rPr lang="en-US" sz="1000" dirty="0">
                  <a:solidFill>
                    <a:schemeClr val="tx1"/>
                  </a:solidFill>
                  <a:latin typeface="Century Gothic" panose="020B0502020202020204" pitchFamily="34" charset="0"/>
                  <a:cs typeface="Arial" pitchFamily="34" charset="0"/>
                </a:rPr>
                <a:t> PTSP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memadai</a:t>
              </a:r>
              <a:r>
                <a:rPr lang="en-US" sz="100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Penyelenggaraan</a:t>
              </a:r>
              <a:r>
                <a:rPr lang="en-US" sz="1000" dirty="0">
                  <a:solidFill>
                    <a:schemeClr val="tx1"/>
                  </a:solidFill>
                  <a:latin typeface="Century Gothic" panose="020B0502020202020204" pitchFamily="34" charset="0"/>
                  <a:cs typeface="Arial" pitchFamily="34" charset="0"/>
                </a:rPr>
                <a:t> PTSP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didukung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sarana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prasarana</a:t>
              </a:r>
              <a:r>
                <a:rPr lang="en-US" sz="1000" dirty="0">
                  <a:solidFill>
                    <a:schemeClr val="tx1"/>
                  </a:solidFill>
                  <a:latin typeface="Century Gothic" panose="020B0502020202020204" pitchFamily="34" charset="0"/>
                  <a:cs typeface="Arial" pitchFamily="34" charset="0"/>
                </a:rPr>
                <a:t> yang </a:t>
              </a:r>
              <a:r>
                <a:rPr lang="en-US" sz="1000" dirty="0" err="1">
                  <a:solidFill>
                    <a:schemeClr val="tx1"/>
                  </a:solidFill>
                  <a:latin typeface="Century Gothic" panose="020B0502020202020204" pitchFamily="34" charset="0"/>
                  <a:cs typeface="Arial" pitchFamily="34" charset="0"/>
                </a:rPr>
                <a:t>memadai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antara</a:t>
              </a:r>
              <a:r>
                <a:rPr lang="en-US" sz="1000" dirty="0">
                  <a:solidFill>
                    <a:schemeClr val="tx1"/>
                  </a:solidFill>
                  <a:latin typeface="Century Gothic" panose="020B0502020202020204" pitchFamily="34" charset="0"/>
                  <a:cs typeface="Arial" pitchFamily="34" charset="0"/>
                </a:rPr>
                <a:t> lain: </a:t>
              </a:r>
              <a:r>
                <a:rPr lang="en-US" sz="1000" dirty="0" err="1">
                  <a:solidFill>
                    <a:schemeClr val="tx1"/>
                  </a:solidFill>
                  <a:latin typeface="Century Gothic" panose="020B0502020202020204" pitchFamily="34" charset="0"/>
                  <a:cs typeface="Arial" pitchFamily="34" charset="0"/>
                </a:rPr>
                <a:t>perkantoran</a:t>
              </a:r>
              <a:r>
                <a:rPr lang="en-US" sz="1000" dirty="0">
                  <a:solidFill>
                    <a:schemeClr val="tx1"/>
                  </a:solidFill>
                  <a:latin typeface="Century Gothic" panose="020B0502020202020204" pitchFamily="34" charset="0"/>
                  <a:cs typeface="Arial" pitchFamily="34" charset="0"/>
                </a:rPr>
                <a:t>, system </a:t>
              </a:r>
              <a:r>
                <a:rPr lang="en-US" sz="1000" dirty="0" err="1">
                  <a:solidFill>
                    <a:schemeClr val="tx1"/>
                  </a:solidFill>
                  <a:latin typeface="Century Gothic" panose="020B0502020202020204" pitchFamily="34" charset="0"/>
                  <a:cs typeface="Arial" pitchFamily="34" charset="0"/>
                </a:rPr>
                <a:t>pelayanan</a:t>
              </a:r>
              <a:r>
                <a:rPr lang="en-US" sz="1000" dirty="0">
                  <a:solidFill>
                    <a:schemeClr val="tx1"/>
                  </a:solidFill>
                  <a:latin typeface="Century Gothic" panose="020B0502020202020204" pitchFamily="34" charset="0"/>
                  <a:cs typeface="Arial" pitchFamily="34" charset="0"/>
                </a:rPr>
                <a:t> online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ketersediaan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jaringan</a:t>
              </a:r>
              <a:r>
                <a:rPr lang="en-US" sz="1000" dirty="0">
                  <a:solidFill>
                    <a:schemeClr val="tx1"/>
                  </a:solidFill>
                  <a:latin typeface="Century Gothic" panose="020B0502020202020204" pitchFamily="34" charset="0"/>
                  <a:cs typeface="Arial" pitchFamily="34" charset="0"/>
                </a:rPr>
                <a:t> internet;</a:t>
              </a:r>
            </a:p>
            <a:p>
              <a:pPr marL="169881" indent="-169881">
                <a:buFont typeface="+mj-lt"/>
                <a:buAutoNum type="arabicPeriod"/>
              </a:pPr>
              <a:r>
                <a:rPr lang="en-US" sz="1000" dirty="0" err="1">
                  <a:solidFill>
                    <a:schemeClr val="tx1"/>
                  </a:solidFill>
                  <a:latin typeface="Century Gothic" panose="020B0502020202020204" pitchFamily="34" charset="0"/>
                  <a:cs typeface="Arial" pitchFamily="34" charset="0"/>
                </a:rPr>
                <a:t>Dukungan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perencanaan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anggaran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melalui</a:t>
              </a:r>
              <a:r>
                <a:rPr lang="en-US" sz="1000" dirty="0">
                  <a:solidFill>
                    <a:schemeClr val="tx1"/>
                  </a:solidFill>
                  <a:latin typeface="Century Gothic" panose="020B0502020202020204" pitchFamily="34" charset="0"/>
                  <a:cs typeface="Arial" pitchFamily="34" charset="0"/>
                </a:rPr>
                <a:t> RPJMD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APBD </a:t>
              </a:r>
              <a:r>
                <a:rPr lang="en-US" sz="1000" dirty="0" err="1">
                  <a:solidFill>
                    <a:schemeClr val="tx1"/>
                  </a:solidFill>
                  <a:latin typeface="Century Gothic" panose="020B0502020202020204" pitchFamily="34" charset="0"/>
                  <a:cs typeface="Arial" pitchFamily="34" charset="0"/>
                </a:rPr>
                <a:t>belum</a:t>
              </a:r>
              <a:r>
                <a:rPr lang="en-US" sz="1000" dirty="0">
                  <a:solidFill>
                    <a:schemeClr val="tx1"/>
                  </a:solidFill>
                  <a:latin typeface="Century Gothic" panose="020B0502020202020204" pitchFamily="34" charset="0"/>
                  <a:cs typeface="Arial" pitchFamily="34" charset="0"/>
                </a:rPr>
                <a:t> optimal, </a:t>
              </a:r>
              <a:r>
                <a:rPr lang="en-US" sz="1000" dirty="0" err="1">
                  <a:solidFill>
                    <a:schemeClr val="tx1"/>
                  </a:solidFill>
                  <a:latin typeface="Century Gothic" panose="020B0502020202020204" pitchFamily="34" charset="0"/>
                  <a:cs typeface="Arial" pitchFamily="34" charset="0"/>
                </a:rPr>
                <a:t>terutama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untuk</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mendukung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tujuan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pembangunan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berkelanjutan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optimalisasi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penyelenggaraan</a:t>
              </a:r>
              <a:r>
                <a:rPr lang="en-US" sz="1000" dirty="0">
                  <a:solidFill>
                    <a:schemeClr val="tx1"/>
                  </a:solidFill>
                  <a:latin typeface="Century Gothic" panose="020B0502020202020204" pitchFamily="34" charset="0"/>
                  <a:cs typeface="Arial" pitchFamily="34" charset="0"/>
                </a:rPr>
                <a:t> PTSP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a:t>
              </a:r>
            </a:p>
          </p:txBody>
        </p:sp>
        <p:sp>
          <p:nvSpPr>
            <p:cNvPr id="29" name="TextBox 28">
              <a:extLst>
                <a:ext uri="{FF2B5EF4-FFF2-40B4-BE49-F238E27FC236}">
                  <a16:creationId xmlns:a16="http://schemas.microsoft.com/office/drawing/2014/main" id="{B240C67F-525A-4A8C-B3DA-5223A7A92177}"/>
                </a:ext>
              </a:extLst>
            </p:cNvPr>
            <p:cNvSpPr txBox="1"/>
            <p:nvPr/>
          </p:nvSpPr>
          <p:spPr>
            <a:xfrm>
              <a:off x="-207390" y="4991373"/>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pic>
        <p:nvPicPr>
          <p:cNvPr id="30" name="Picture 1">
            <a:extLst>
              <a:ext uri="{FF2B5EF4-FFF2-40B4-BE49-F238E27FC236}">
                <a16:creationId xmlns:a16="http://schemas.microsoft.com/office/drawing/2014/main" id="{73F3EA5F-40DC-4E7C-86E6-0710442912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5576707" y="5480131"/>
            <a:ext cx="587469" cy="637865"/>
          </a:xfrm>
          <a:prstGeom prst="rect">
            <a:avLst/>
          </a:prstGeom>
          <a:noFill/>
          <a:ln>
            <a:noFill/>
          </a:ln>
          <a:extLst/>
        </p:spPr>
      </p:pic>
      <p:sp>
        <p:nvSpPr>
          <p:cNvPr id="34" name="Rectangle 33">
            <a:extLst>
              <a:ext uri="{FF2B5EF4-FFF2-40B4-BE49-F238E27FC236}">
                <a16:creationId xmlns:a16="http://schemas.microsoft.com/office/drawing/2014/main" id="{A8AF161B-DBEA-49AC-B8FA-BE3F7A525B05}"/>
              </a:ext>
            </a:extLst>
          </p:cNvPr>
          <p:cNvSpPr/>
          <p:nvPr/>
        </p:nvSpPr>
        <p:spPr>
          <a:xfrm>
            <a:off x="6174557" y="5476973"/>
            <a:ext cx="5920034" cy="1244338"/>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i="1" dirty="0">
                <a:solidFill>
                  <a:srgbClr val="C00000"/>
                </a:solidFill>
                <a:latin typeface="Century Gothic" panose="020B0502020202020204" pitchFamily="34" charset="0"/>
              </a:rPr>
              <a:t>TINDAK LANJUT 2019:</a:t>
            </a:r>
          </a:p>
          <a:p>
            <a:pPr lvl="0" algn="just"/>
            <a:r>
              <a:rPr lang="en-US" sz="1000" dirty="0" err="1">
                <a:solidFill>
                  <a:schemeClr val="tx1"/>
                </a:solidFill>
                <a:latin typeface="Century Gothic" panose="020B0502020202020204" pitchFamily="34" charset="0"/>
              </a:rPr>
              <a:t>Percepatan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penerapan</a:t>
            </a:r>
            <a:r>
              <a:rPr lang="en-US" sz="1000" dirty="0">
                <a:solidFill>
                  <a:schemeClr val="tx1"/>
                </a:solidFill>
                <a:latin typeface="Century Gothic" panose="020B0502020202020204" pitchFamily="34" charset="0"/>
              </a:rPr>
              <a:t> PTSP Prima di </a:t>
            </a:r>
            <a:r>
              <a:rPr lang="en-US" sz="1000" dirty="0" err="1">
                <a:solidFill>
                  <a:schemeClr val="tx1"/>
                </a:solidFill>
                <a:latin typeface="Century Gothic" panose="020B0502020202020204" pitchFamily="34" charset="0"/>
              </a:rPr>
              <a:t>daerah</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antara</a:t>
            </a:r>
            <a:r>
              <a:rPr lang="en-US" sz="1000" dirty="0">
                <a:solidFill>
                  <a:schemeClr val="tx1"/>
                </a:solidFill>
                <a:latin typeface="Century Gothic" panose="020B0502020202020204" pitchFamily="34" charset="0"/>
              </a:rPr>
              <a:t> lain: </a:t>
            </a:r>
          </a:p>
          <a:p>
            <a:pPr marL="228600" lvl="0" indent="-228600" algn="just">
              <a:buFont typeface="+mj-lt"/>
              <a:buAutoNum type="arabicPeriod"/>
            </a:pPr>
            <a:r>
              <a:rPr lang="en-US" sz="1050" dirty="0" err="1">
                <a:solidFill>
                  <a:schemeClr val="tx1"/>
                </a:solidFill>
                <a:latin typeface="Century Gothic" panose="020B0502020202020204" pitchFamily="34" charset="0"/>
              </a:rPr>
              <a:t>Dekonsentrasi</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Penyelenggaraan</a:t>
            </a:r>
            <a:r>
              <a:rPr lang="en-US" sz="1050" dirty="0">
                <a:solidFill>
                  <a:schemeClr val="tx1"/>
                </a:solidFill>
                <a:latin typeface="Century Gothic" panose="020B0502020202020204" pitchFamily="34" charset="0"/>
              </a:rPr>
              <a:t> PTSP Prima di 10 </a:t>
            </a:r>
            <a:r>
              <a:rPr lang="en-US" sz="1050" dirty="0" err="1">
                <a:solidFill>
                  <a:schemeClr val="tx1"/>
                </a:solidFill>
                <a:latin typeface="Century Gothic" panose="020B0502020202020204" pitchFamily="34" charset="0"/>
              </a:rPr>
              <a:t>Provinsi</a:t>
            </a:r>
            <a:r>
              <a:rPr lang="en-US" sz="1050" dirty="0">
                <a:solidFill>
                  <a:schemeClr val="tx1"/>
                </a:solidFill>
                <a:latin typeface="Century Gothic" panose="020B0502020202020204" pitchFamily="34" charset="0"/>
              </a:rPr>
              <a:t>.</a:t>
            </a:r>
          </a:p>
          <a:p>
            <a:pPr marL="228600" lvl="0" indent="-228600" algn="just">
              <a:buFont typeface="+mj-lt"/>
              <a:buAutoNum type="arabicPeriod"/>
            </a:pPr>
            <a:r>
              <a:rPr lang="en-US" sz="1050" dirty="0" err="1">
                <a:solidFill>
                  <a:schemeClr val="tx1"/>
                </a:solidFill>
                <a:latin typeface="Century Gothic" panose="020B0502020202020204" pitchFamily="34" charset="0"/>
              </a:rPr>
              <a:t>Bimtek</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Penyelenggaraan</a:t>
            </a:r>
            <a:r>
              <a:rPr lang="en-US" sz="1050" dirty="0">
                <a:solidFill>
                  <a:schemeClr val="tx1"/>
                </a:solidFill>
                <a:latin typeface="Century Gothic" panose="020B0502020202020204" pitchFamily="34" charset="0"/>
              </a:rPr>
              <a:t> PTSP Prima </a:t>
            </a:r>
            <a:r>
              <a:rPr lang="en-US" sz="1050" dirty="0" err="1">
                <a:solidFill>
                  <a:schemeClr val="tx1"/>
                </a:solidFill>
                <a:latin typeface="Century Gothic" panose="020B0502020202020204" pitchFamily="34" charset="0"/>
              </a:rPr>
              <a:t>kepada</a:t>
            </a:r>
            <a:r>
              <a:rPr lang="en-US" sz="1050" dirty="0">
                <a:solidFill>
                  <a:schemeClr val="tx1"/>
                </a:solidFill>
                <a:latin typeface="Century Gothic" panose="020B0502020202020204" pitchFamily="34" charset="0"/>
              </a:rPr>
              <a:t> 75 </a:t>
            </a:r>
            <a:r>
              <a:rPr lang="en-US" sz="1050" dirty="0" err="1">
                <a:solidFill>
                  <a:schemeClr val="tx1"/>
                </a:solidFill>
                <a:latin typeface="Century Gothic" panose="020B0502020202020204" pitchFamily="34" charset="0"/>
              </a:rPr>
              <a:t>Kab</a:t>
            </a:r>
            <a:r>
              <a:rPr lang="en-US" sz="1050" dirty="0">
                <a:solidFill>
                  <a:schemeClr val="tx1"/>
                </a:solidFill>
                <a:latin typeface="Century Gothic" panose="020B0502020202020204" pitchFamily="34" charset="0"/>
              </a:rPr>
              <a:t>/Kota.</a:t>
            </a:r>
          </a:p>
          <a:p>
            <a:pPr marL="228600" lvl="0" indent="-228600" algn="just">
              <a:buFont typeface="+mj-lt"/>
              <a:buAutoNum type="arabicPeriod"/>
            </a:pPr>
            <a:r>
              <a:rPr lang="en-US" sz="1050" dirty="0" err="1">
                <a:solidFill>
                  <a:schemeClr val="tx1"/>
                </a:solidFill>
                <a:latin typeface="Century Gothic" panose="020B0502020202020204" pitchFamily="34" charset="0"/>
              </a:rPr>
              <a:t>Membangun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sistem</a:t>
            </a:r>
            <a:r>
              <a:rPr lang="en-US" sz="1050" dirty="0">
                <a:solidFill>
                  <a:schemeClr val="tx1"/>
                </a:solidFill>
                <a:latin typeface="Century Gothic" panose="020B0502020202020204" pitchFamily="34" charset="0"/>
              </a:rPr>
              <a:t> </a:t>
            </a:r>
            <a:r>
              <a:rPr lang="en-US" sz="1050" i="1" dirty="0">
                <a:solidFill>
                  <a:schemeClr val="tx1"/>
                </a:solidFill>
                <a:latin typeface="Century Gothic" panose="020B0502020202020204" pitchFamily="34" charset="0"/>
              </a:rPr>
              <a:t>e-</a:t>
            </a:r>
            <a:r>
              <a:rPr lang="en-US" sz="1050" i="1" dirty="0" err="1">
                <a:solidFill>
                  <a:schemeClr val="tx1"/>
                </a:solidFill>
                <a:latin typeface="Century Gothic" panose="020B0502020202020204" pitchFamily="34" charset="0"/>
              </a:rPr>
              <a:t>Monev</a:t>
            </a:r>
            <a:r>
              <a:rPr lang="en-US" sz="1050" dirty="0">
                <a:solidFill>
                  <a:schemeClr val="tx1"/>
                </a:solidFill>
                <a:latin typeface="Century Gothic" panose="020B0502020202020204" pitchFamily="34" charset="0"/>
              </a:rPr>
              <a:t> PTSP </a:t>
            </a:r>
            <a:r>
              <a:rPr lang="en-US" sz="1050" dirty="0" err="1">
                <a:solidFill>
                  <a:schemeClr val="tx1"/>
                </a:solidFill>
                <a:latin typeface="Century Gothic" panose="020B0502020202020204" pitchFamily="34" charset="0"/>
              </a:rPr>
              <a:t>dalam</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rangka</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meningkatkan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transparansi</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penyelenggaraan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perizinan</a:t>
            </a:r>
            <a:r>
              <a:rPr lang="en-US" sz="1050" dirty="0">
                <a:solidFill>
                  <a:schemeClr val="tx1"/>
                </a:solidFill>
                <a:latin typeface="Century Gothic" panose="020B0502020202020204" pitchFamily="34" charset="0"/>
              </a:rPr>
              <a:t> dan non </a:t>
            </a:r>
            <a:r>
              <a:rPr lang="en-US" sz="1050" dirty="0" err="1">
                <a:solidFill>
                  <a:schemeClr val="tx1"/>
                </a:solidFill>
                <a:latin typeface="Century Gothic" panose="020B0502020202020204" pitchFamily="34" charset="0"/>
              </a:rPr>
              <a:t>perizinan</a:t>
            </a:r>
            <a:r>
              <a:rPr lang="en-US" sz="1050" dirty="0">
                <a:solidFill>
                  <a:schemeClr val="tx1"/>
                </a:solidFill>
                <a:latin typeface="Century Gothic" panose="020B0502020202020204" pitchFamily="34" charset="0"/>
              </a:rPr>
              <a:t> di </a:t>
            </a:r>
            <a:r>
              <a:rPr lang="en-US" sz="1050" dirty="0" err="1">
                <a:solidFill>
                  <a:schemeClr val="tx1"/>
                </a:solidFill>
                <a:latin typeface="Century Gothic" panose="020B0502020202020204" pitchFamily="34" charset="0"/>
              </a:rPr>
              <a:t>daerah</a:t>
            </a:r>
            <a:r>
              <a:rPr lang="en-US" sz="1050" dirty="0">
                <a:solidFill>
                  <a:schemeClr val="tx1"/>
                </a:solidFill>
                <a:latin typeface="Century Gothic" panose="020B0502020202020204" pitchFamily="34" charset="0"/>
              </a:rPr>
              <a:t>.</a:t>
            </a:r>
          </a:p>
          <a:p>
            <a:pPr marL="228600" indent="-228600" algn="just">
              <a:buFont typeface="+mj-lt"/>
              <a:buAutoNum type="arabicPeriod"/>
            </a:pPr>
            <a:r>
              <a:rPr lang="en-US" sz="1050" dirty="0">
                <a:solidFill>
                  <a:schemeClr val="tx1"/>
                </a:solidFill>
                <a:latin typeface="Century Gothic" panose="020B0502020202020204" pitchFamily="34" charset="0"/>
              </a:rPr>
              <a:t>TOT </a:t>
            </a:r>
            <a:r>
              <a:rPr lang="en-US" sz="1050" dirty="0" err="1">
                <a:solidFill>
                  <a:schemeClr val="tx1"/>
                </a:solidFill>
                <a:latin typeface="Century Gothic" panose="020B0502020202020204" pitchFamily="34" charset="0"/>
              </a:rPr>
              <a:t>Penerapan</a:t>
            </a:r>
            <a:r>
              <a:rPr lang="en-US" sz="1050" dirty="0">
                <a:solidFill>
                  <a:schemeClr val="tx1"/>
                </a:solidFill>
                <a:latin typeface="Century Gothic" panose="020B0502020202020204" pitchFamily="34" charset="0"/>
              </a:rPr>
              <a:t> </a:t>
            </a:r>
            <a:r>
              <a:rPr lang="en-US" sz="1050" i="1" dirty="0">
                <a:solidFill>
                  <a:schemeClr val="tx1"/>
                </a:solidFill>
                <a:latin typeface="Century Gothic" panose="020B0502020202020204" pitchFamily="34" charset="0"/>
              </a:rPr>
              <a:t>e-</a:t>
            </a:r>
            <a:r>
              <a:rPr lang="en-US" sz="1050" i="1" dirty="0" err="1">
                <a:solidFill>
                  <a:schemeClr val="tx1"/>
                </a:solidFill>
                <a:latin typeface="Century Gothic" panose="020B0502020202020204" pitchFamily="34" charset="0"/>
              </a:rPr>
              <a:t>Monev</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kepada</a:t>
            </a:r>
            <a:r>
              <a:rPr lang="en-US" sz="1050" dirty="0">
                <a:solidFill>
                  <a:schemeClr val="tx1"/>
                </a:solidFill>
                <a:latin typeface="Century Gothic" panose="020B0502020202020204" pitchFamily="34" charset="0"/>
              </a:rPr>
              <a:t> PTSP di 34 </a:t>
            </a:r>
            <a:r>
              <a:rPr lang="en-US" sz="1050" dirty="0" err="1">
                <a:solidFill>
                  <a:schemeClr val="tx1"/>
                </a:solidFill>
                <a:latin typeface="Century Gothic" panose="020B0502020202020204" pitchFamily="34" charset="0"/>
              </a:rPr>
              <a:t>Provinsi</a:t>
            </a:r>
            <a:r>
              <a:rPr lang="en-US" sz="1050" dirty="0">
                <a:solidFill>
                  <a:schemeClr val="tx1"/>
                </a:solidFill>
                <a:latin typeface="Century Gothic" panose="020B0502020202020204" pitchFamily="34" charset="0"/>
              </a:rPr>
              <a:t>.</a:t>
            </a:r>
            <a:endParaRPr lang="en-US" b="1" i="1" dirty="0">
              <a:solidFill>
                <a:srgbClr val="C0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9956F5C4-516E-4172-BDD5-19412F5B2714}"/>
              </a:ext>
            </a:extLst>
          </p:cNvPr>
          <p:cNvSpPr txBox="1"/>
          <p:nvPr/>
        </p:nvSpPr>
        <p:spPr>
          <a:xfrm>
            <a:off x="5637227" y="2642549"/>
            <a:ext cx="1200469" cy="907941"/>
          </a:xfrm>
          <a:prstGeom prst="rect">
            <a:avLst/>
          </a:prstGeom>
          <a:solidFill>
            <a:schemeClr val="bg1"/>
          </a:solidFill>
        </p:spPr>
        <p:txBody>
          <a:bodyPr wrap="square" tIns="0" rtlCol="0">
            <a:spAutoFit/>
          </a:bodyPr>
          <a:lstStyle/>
          <a:p>
            <a:pPr algn="ctr"/>
            <a:r>
              <a:rPr lang="id-ID" sz="1400" b="1" dirty="0">
                <a:solidFill>
                  <a:schemeClr val="accent4">
                    <a:lumMod val="75000"/>
                  </a:schemeClr>
                </a:solidFill>
              </a:rPr>
              <a:t>Pelayanan Terpadu Satu Pintu (PTSP) </a:t>
            </a:r>
          </a:p>
          <a:p>
            <a:pPr algn="ctr"/>
            <a:r>
              <a:rPr lang="id-ID" sz="1400" b="1" dirty="0">
                <a:solidFill>
                  <a:schemeClr val="accent4">
                    <a:lumMod val="75000"/>
                  </a:schemeClr>
                </a:solidFill>
              </a:rPr>
              <a:t>di Daerah</a:t>
            </a:r>
          </a:p>
        </p:txBody>
      </p:sp>
      <p:sp>
        <p:nvSpPr>
          <p:cNvPr id="36" name="TextBox 35">
            <a:extLst>
              <a:ext uri="{FF2B5EF4-FFF2-40B4-BE49-F238E27FC236}">
                <a16:creationId xmlns:a16="http://schemas.microsoft.com/office/drawing/2014/main" id="{D17076A7-C522-49E7-BA5E-E23773AFFEAC}"/>
              </a:ext>
            </a:extLst>
          </p:cNvPr>
          <p:cNvSpPr txBox="1"/>
          <p:nvPr/>
        </p:nvSpPr>
        <p:spPr>
          <a:xfrm>
            <a:off x="6837692" y="4944366"/>
            <a:ext cx="5002372" cy="215444"/>
          </a:xfrm>
          <a:prstGeom prst="rect">
            <a:avLst/>
          </a:prstGeom>
          <a:noFill/>
          <a:ln>
            <a:solidFill>
              <a:srgbClr val="FF0000"/>
            </a:solidFill>
          </a:ln>
        </p:spPr>
        <p:txBody>
          <a:bodyPr wrap="square" rtlCol="0">
            <a:spAutoFit/>
          </a:bodyPr>
          <a:lstStyle/>
          <a:p>
            <a:pPr marL="857342" indent="-857342" algn="ctr"/>
            <a:r>
              <a:rPr lang="en-US" sz="800" b="1" dirty="0" err="1">
                <a:latin typeface="Century Gothic" panose="020B0502020202020204" pitchFamily="34" charset="0"/>
              </a:rPr>
              <a:t>Keterangan</a:t>
            </a:r>
            <a:r>
              <a:rPr lang="en-US" sz="800" b="1" dirty="0">
                <a:latin typeface="Century Gothic" panose="020B0502020202020204" pitchFamily="34" charset="0"/>
              </a:rPr>
              <a:t>: </a:t>
            </a:r>
            <a:r>
              <a:rPr lang="en-US" sz="800" b="1" i="1" dirty="0">
                <a:latin typeface="Century Gothic" panose="020B0502020202020204" pitchFamily="34" charset="0"/>
              </a:rPr>
              <a:t>SPIPISE</a:t>
            </a:r>
            <a:r>
              <a:rPr lang="en-US" sz="800" b="1" dirty="0">
                <a:latin typeface="Century Gothic" panose="020B0502020202020204" pitchFamily="34" charset="0"/>
              </a:rPr>
              <a:t> (</a:t>
            </a:r>
            <a:r>
              <a:rPr lang="en-US" sz="800" b="1" dirty="0" err="1">
                <a:latin typeface="Century Gothic" panose="020B0502020202020204" pitchFamily="34" charset="0"/>
              </a:rPr>
              <a:t>Sistem</a:t>
            </a:r>
            <a:r>
              <a:rPr lang="en-US" sz="800" b="1" dirty="0">
                <a:latin typeface="Century Gothic" panose="020B0502020202020204" pitchFamily="34" charset="0"/>
              </a:rPr>
              <a:t> </a:t>
            </a:r>
            <a:r>
              <a:rPr lang="en-US" sz="800" b="1" dirty="0" err="1">
                <a:latin typeface="Century Gothic" panose="020B0502020202020204" pitchFamily="34" charset="0"/>
              </a:rPr>
              <a:t>Pelayanan</a:t>
            </a:r>
            <a:r>
              <a:rPr lang="en-US" sz="800" b="1" dirty="0">
                <a:latin typeface="Century Gothic" panose="020B0502020202020204" pitchFamily="34" charset="0"/>
              </a:rPr>
              <a:t> </a:t>
            </a:r>
            <a:r>
              <a:rPr lang="en-US" sz="800" b="1" dirty="0" err="1">
                <a:latin typeface="Century Gothic" panose="020B0502020202020204" pitchFamily="34" charset="0"/>
              </a:rPr>
              <a:t>Informasi</a:t>
            </a:r>
            <a:r>
              <a:rPr lang="en-US" sz="800" b="1" dirty="0">
                <a:latin typeface="Century Gothic" panose="020B0502020202020204" pitchFamily="34" charset="0"/>
              </a:rPr>
              <a:t> </a:t>
            </a:r>
            <a:r>
              <a:rPr lang="en-US" sz="800" b="1" dirty="0" err="1">
                <a:latin typeface="Century Gothic" panose="020B0502020202020204" pitchFamily="34" charset="0"/>
              </a:rPr>
              <a:t>dan</a:t>
            </a:r>
            <a:r>
              <a:rPr lang="en-US" sz="800" b="1" dirty="0">
                <a:latin typeface="Century Gothic" panose="020B0502020202020204" pitchFamily="34" charset="0"/>
              </a:rPr>
              <a:t> </a:t>
            </a:r>
            <a:r>
              <a:rPr lang="en-US" sz="800" b="1" dirty="0" err="1">
                <a:latin typeface="Century Gothic" panose="020B0502020202020204" pitchFamily="34" charset="0"/>
              </a:rPr>
              <a:t>Perizinan</a:t>
            </a:r>
            <a:r>
              <a:rPr lang="en-US" sz="800" b="1" dirty="0">
                <a:latin typeface="Century Gothic" panose="020B0502020202020204" pitchFamily="34" charset="0"/>
              </a:rPr>
              <a:t> </a:t>
            </a:r>
            <a:r>
              <a:rPr lang="en-US" sz="800" b="1" dirty="0" err="1">
                <a:latin typeface="Century Gothic" panose="020B0502020202020204" pitchFamily="34" charset="0"/>
              </a:rPr>
              <a:t>Investasi</a:t>
            </a:r>
            <a:r>
              <a:rPr lang="en-US" sz="800" b="1" dirty="0">
                <a:latin typeface="Century Gothic" panose="020B0502020202020204" pitchFamily="34" charset="0"/>
              </a:rPr>
              <a:t>  </a:t>
            </a:r>
            <a:r>
              <a:rPr lang="en-US" sz="800" b="1" dirty="0" err="1">
                <a:latin typeface="Century Gothic" panose="020B0502020202020204" pitchFamily="34" charset="0"/>
              </a:rPr>
              <a:t>Secara</a:t>
            </a:r>
            <a:r>
              <a:rPr lang="en-US" sz="800" b="1" dirty="0">
                <a:latin typeface="Century Gothic" panose="020B0502020202020204" pitchFamily="34" charset="0"/>
              </a:rPr>
              <a:t> </a:t>
            </a:r>
            <a:r>
              <a:rPr lang="en-US" sz="800" b="1" dirty="0" err="1">
                <a:latin typeface="Century Gothic" panose="020B0502020202020204" pitchFamily="34" charset="0"/>
              </a:rPr>
              <a:t>Elektronik</a:t>
            </a:r>
            <a:r>
              <a:rPr lang="en-US" sz="800" b="1" dirty="0">
                <a:latin typeface="Century Gothic" panose="020B0502020202020204" pitchFamily="34" charset="0"/>
              </a:rPr>
              <a:t>)</a:t>
            </a:r>
          </a:p>
        </p:txBody>
      </p:sp>
      <p:grpSp>
        <p:nvGrpSpPr>
          <p:cNvPr id="37" name="Group 36">
            <a:extLst>
              <a:ext uri="{FF2B5EF4-FFF2-40B4-BE49-F238E27FC236}">
                <a16:creationId xmlns:a16="http://schemas.microsoft.com/office/drawing/2014/main" id="{21B71FB9-D472-4609-BB72-7878AE134378}"/>
              </a:ext>
            </a:extLst>
          </p:cNvPr>
          <p:cNvGrpSpPr/>
          <p:nvPr/>
        </p:nvGrpSpPr>
        <p:grpSpPr>
          <a:xfrm>
            <a:off x="5852763" y="2547814"/>
            <a:ext cx="6117698" cy="2434914"/>
            <a:chOff x="5796204" y="2533225"/>
            <a:chExt cx="6117698" cy="2434914"/>
          </a:xfrm>
        </p:grpSpPr>
        <p:graphicFrame>
          <p:nvGraphicFramePr>
            <p:cNvPr id="38" name="Chart 37">
              <a:extLst>
                <a:ext uri="{FF2B5EF4-FFF2-40B4-BE49-F238E27FC236}">
                  <a16:creationId xmlns:a16="http://schemas.microsoft.com/office/drawing/2014/main" id="{DE8E588B-1C3C-4FAC-9850-8DCF5C7EA693}"/>
                </a:ext>
              </a:extLst>
            </p:cNvPr>
            <p:cNvGraphicFramePr>
              <a:graphicFrameLocks/>
            </p:cNvGraphicFramePr>
            <p:nvPr>
              <p:extLst/>
            </p:nvPr>
          </p:nvGraphicFramePr>
          <p:xfrm>
            <a:off x="6781133" y="2533225"/>
            <a:ext cx="5132769" cy="2434914"/>
          </p:xfrm>
          <a:graphic>
            <a:graphicData uri="http://schemas.openxmlformats.org/drawingml/2006/chart">
              <c:chart xmlns:c="http://schemas.openxmlformats.org/drawingml/2006/chart" xmlns:r="http://schemas.openxmlformats.org/officeDocument/2006/relationships" r:id="rId10"/>
            </a:graphicData>
          </a:graphic>
        </p:graphicFrame>
        <p:sp>
          <p:nvSpPr>
            <p:cNvPr id="39" name="TextBox 38">
              <a:extLst>
                <a:ext uri="{FF2B5EF4-FFF2-40B4-BE49-F238E27FC236}">
                  <a16:creationId xmlns:a16="http://schemas.microsoft.com/office/drawing/2014/main" id="{5D8F8F8F-0D80-4719-8DFE-39F6DB4158DF}"/>
                </a:ext>
              </a:extLst>
            </p:cNvPr>
            <p:cNvSpPr txBox="1"/>
            <p:nvPr/>
          </p:nvSpPr>
          <p:spPr>
            <a:xfrm>
              <a:off x="6029324" y="3686634"/>
              <a:ext cx="619125" cy="250427"/>
            </a:xfrm>
            <a:prstGeom prst="rect">
              <a:avLst/>
            </a:prstGeom>
            <a:noFill/>
          </p:spPr>
          <p:txBody>
            <a:bodyPr wrap="square" rtlCol="0">
              <a:spAutoFit/>
            </a:bodyPr>
            <a:lstStyle/>
            <a:p>
              <a:pPr algn="ctr"/>
              <a:r>
                <a:rPr lang="en-US" sz="1000" b="1" dirty="0">
                  <a:latin typeface="Century Gothic" panose="020B0502020202020204" pitchFamily="34" charset="0"/>
                </a:rPr>
                <a:t>Target</a:t>
              </a:r>
            </a:p>
          </p:txBody>
        </p:sp>
        <p:sp>
          <p:nvSpPr>
            <p:cNvPr id="40" name="Rectangle: Rounded Corners 39">
              <a:extLst>
                <a:ext uri="{FF2B5EF4-FFF2-40B4-BE49-F238E27FC236}">
                  <a16:creationId xmlns:a16="http://schemas.microsoft.com/office/drawing/2014/main" id="{D341AB21-F065-4E21-ACE4-AF65F7503382}"/>
                </a:ext>
              </a:extLst>
            </p:cNvPr>
            <p:cNvSpPr/>
            <p:nvPr/>
          </p:nvSpPr>
          <p:spPr>
            <a:xfrm>
              <a:off x="5796204" y="3729267"/>
              <a:ext cx="280745" cy="166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151EDE-B224-40D8-84DE-C81FEC9E547B}"/>
                </a:ext>
              </a:extLst>
            </p:cNvPr>
            <p:cNvSpPr txBox="1"/>
            <p:nvPr/>
          </p:nvSpPr>
          <p:spPr>
            <a:xfrm>
              <a:off x="6057899" y="3895066"/>
              <a:ext cx="712769" cy="246221"/>
            </a:xfrm>
            <a:prstGeom prst="rect">
              <a:avLst/>
            </a:prstGeom>
            <a:noFill/>
          </p:spPr>
          <p:txBody>
            <a:bodyPr wrap="square" rtlCol="0">
              <a:spAutoFit/>
            </a:bodyPr>
            <a:lstStyle/>
            <a:p>
              <a:pPr algn="ctr"/>
              <a:r>
                <a:rPr lang="en-US" sz="1000" b="1" dirty="0" err="1">
                  <a:latin typeface="Century Gothic" panose="020B0502020202020204" pitchFamily="34" charset="0"/>
                </a:rPr>
                <a:t>Realisasi</a:t>
              </a:r>
              <a:endParaRPr lang="en-US" sz="1000" b="1" dirty="0">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79B244B4-822C-4CFF-8C9B-49DAFBDF0E49}"/>
                </a:ext>
              </a:extLst>
            </p:cNvPr>
            <p:cNvSpPr/>
            <p:nvPr/>
          </p:nvSpPr>
          <p:spPr>
            <a:xfrm>
              <a:off x="5796204" y="3956749"/>
              <a:ext cx="280745" cy="16645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C9F3F57-E0FE-42D2-89E0-4A4FE95732E0}"/>
              </a:ext>
            </a:extLst>
          </p:cNvPr>
          <p:cNvSpPr/>
          <p:nvPr/>
        </p:nvSpPr>
        <p:spPr>
          <a:xfrm>
            <a:off x="5644929" y="699097"/>
            <a:ext cx="1184940" cy="338554"/>
          </a:xfrm>
          <a:prstGeom prst="rect">
            <a:avLst/>
          </a:prstGeom>
        </p:spPr>
        <p:txBody>
          <a:bodyPr wrap="none">
            <a:spAutoFit/>
          </a:bodyPr>
          <a:lstStyle/>
          <a:p>
            <a:pPr algn="just"/>
            <a:r>
              <a:rPr lang="en-US" sz="1600" b="1" i="1" dirty="0">
                <a:solidFill>
                  <a:srgbClr val="C0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771479" y="0"/>
            <a:ext cx="6975834" cy="646331"/>
          </a:xfrm>
          <a:prstGeom prst="rect">
            <a:avLst/>
          </a:prstGeom>
          <a:noFill/>
        </p:spPr>
        <p:txBody>
          <a:bodyPr wrap="square" rtlCol="0">
            <a:spAutoFit/>
          </a:bodyPr>
          <a:lstStyle/>
          <a:p>
            <a:pPr algn="ctr"/>
            <a:r>
              <a:rPr lang="id-ID" b="1" dirty="0">
                <a:latin typeface="Century Gothic" panose="020B0502020202020204" pitchFamily="34" charset="0"/>
                <a:ea typeface="Arial Unicode MS" panose="020B0604020202020204" pitchFamily="34" charset="-128"/>
                <a:cs typeface="Arial Unicode MS" panose="020B0604020202020204" pitchFamily="34" charset="-128"/>
              </a:rPr>
              <a:t>PENINGKATAN KUALITAS PELAYANAN PUBLIK </a:t>
            </a:r>
            <a:endParaRPr lang="en-US" b="1"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id-ID" b="1" dirty="0">
                <a:latin typeface="Century Gothic" panose="020B0502020202020204" pitchFamily="34" charset="0"/>
                <a:ea typeface="Arial Unicode MS" panose="020B0604020202020204" pitchFamily="34" charset="-128"/>
                <a:cs typeface="Arial Unicode MS" panose="020B0604020202020204" pitchFamily="34" charset="-128"/>
              </a:rPr>
              <a:t>MELALUI </a:t>
            </a:r>
            <a:r>
              <a:rPr lang="en-US" b="1" dirty="0">
                <a:latin typeface="Century Gothic" panose="020B0502020202020204" pitchFamily="34" charset="0"/>
                <a:ea typeface="Arial Unicode MS" panose="020B0604020202020204" pitchFamily="34" charset="-128"/>
                <a:cs typeface="Arial Unicode MS" panose="020B0604020202020204" pitchFamily="34" charset="-128"/>
              </a:rPr>
              <a:t>PELAYANAN TERPADU SATU PINTU (</a:t>
            </a:r>
            <a:r>
              <a:rPr lang="id-ID" b="1" dirty="0">
                <a:latin typeface="Century Gothic" panose="020B0502020202020204" pitchFamily="34" charset="0"/>
                <a:ea typeface="Arial Unicode MS" panose="020B0604020202020204" pitchFamily="34" charset="-128"/>
                <a:cs typeface="Arial Unicode MS" panose="020B0604020202020204" pitchFamily="34" charset="-128"/>
              </a:rPr>
              <a:t>PTSP</a:t>
            </a:r>
            <a:r>
              <a:rPr lang="en-US" b="1" dirty="0">
                <a:latin typeface="Century Gothic" panose="020B0502020202020204" pitchFamily="34" charset="0"/>
                <a:ea typeface="Arial Unicode MS" panose="020B0604020202020204" pitchFamily="34" charset="-128"/>
                <a:cs typeface="Arial Unicode MS" panose="020B0604020202020204" pitchFamily="34" charset="-128"/>
              </a:rPr>
              <a:t>)</a:t>
            </a:r>
            <a:r>
              <a:rPr lang="id-ID" b="1" dirty="0">
                <a:latin typeface="Century Gothic" panose="020B0502020202020204" pitchFamily="34" charset="0"/>
                <a:ea typeface="Arial Unicode MS" panose="020B0604020202020204" pitchFamily="34" charset="-128"/>
                <a:cs typeface="Arial Unicode MS" panose="020B0604020202020204" pitchFamily="34" charset="-128"/>
              </a:rPr>
              <a:t> </a:t>
            </a:r>
          </a:p>
        </p:txBody>
      </p:sp>
      <p:sp>
        <p:nvSpPr>
          <p:cNvPr id="44" name="TextBox 43">
            <a:extLst>
              <a:ext uri="{FF2B5EF4-FFF2-40B4-BE49-F238E27FC236}">
                <a16:creationId xmlns:a16="http://schemas.microsoft.com/office/drawing/2014/main" id="{63ECBD41-3EEE-4214-A6EF-41A333857273}"/>
              </a:ext>
            </a:extLst>
          </p:cNvPr>
          <p:cNvSpPr txBox="1"/>
          <p:nvPr/>
        </p:nvSpPr>
        <p:spPr>
          <a:xfrm>
            <a:off x="7376693" y="2626303"/>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548</a:t>
            </a:r>
          </a:p>
        </p:txBody>
      </p:sp>
      <p:sp>
        <p:nvSpPr>
          <p:cNvPr id="45" name="TextBox 44">
            <a:extLst>
              <a:ext uri="{FF2B5EF4-FFF2-40B4-BE49-F238E27FC236}">
                <a16:creationId xmlns:a16="http://schemas.microsoft.com/office/drawing/2014/main" id="{690C9E32-E25C-4C24-A19B-C6086A4F29F1}"/>
              </a:ext>
            </a:extLst>
          </p:cNvPr>
          <p:cNvSpPr txBox="1"/>
          <p:nvPr/>
        </p:nvSpPr>
        <p:spPr>
          <a:xfrm>
            <a:off x="7716511" y="2683607"/>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546</a:t>
            </a:r>
          </a:p>
        </p:txBody>
      </p:sp>
      <p:sp>
        <p:nvSpPr>
          <p:cNvPr id="46" name="TextBox 45">
            <a:extLst>
              <a:ext uri="{FF2B5EF4-FFF2-40B4-BE49-F238E27FC236}">
                <a16:creationId xmlns:a16="http://schemas.microsoft.com/office/drawing/2014/main" id="{0519E627-A0D6-406D-B08E-5604E55785CB}"/>
              </a:ext>
            </a:extLst>
          </p:cNvPr>
          <p:cNvSpPr txBox="1"/>
          <p:nvPr/>
        </p:nvSpPr>
        <p:spPr>
          <a:xfrm>
            <a:off x="8545124" y="2647241"/>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548</a:t>
            </a:r>
          </a:p>
        </p:txBody>
      </p:sp>
      <p:sp>
        <p:nvSpPr>
          <p:cNvPr id="47" name="TextBox 46">
            <a:extLst>
              <a:ext uri="{FF2B5EF4-FFF2-40B4-BE49-F238E27FC236}">
                <a16:creationId xmlns:a16="http://schemas.microsoft.com/office/drawing/2014/main" id="{02987587-84AC-43DF-A57C-9F9BA79464B9}"/>
              </a:ext>
            </a:extLst>
          </p:cNvPr>
          <p:cNvSpPr txBox="1"/>
          <p:nvPr/>
        </p:nvSpPr>
        <p:spPr>
          <a:xfrm>
            <a:off x="8874493" y="3302753"/>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297</a:t>
            </a:r>
          </a:p>
        </p:txBody>
      </p:sp>
      <p:sp>
        <p:nvSpPr>
          <p:cNvPr id="48" name="TextBox 47">
            <a:extLst>
              <a:ext uri="{FF2B5EF4-FFF2-40B4-BE49-F238E27FC236}">
                <a16:creationId xmlns:a16="http://schemas.microsoft.com/office/drawing/2014/main" id="{BF0053EF-F894-4021-B6B7-FF5AF8D750AB}"/>
              </a:ext>
            </a:extLst>
          </p:cNvPr>
          <p:cNvSpPr txBox="1"/>
          <p:nvPr/>
        </p:nvSpPr>
        <p:spPr>
          <a:xfrm>
            <a:off x="9687248" y="2647240"/>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548</a:t>
            </a:r>
          </a:p>
        </p:txBody>
      </p:sp>
      <p:sp>
        <p:nvSpPr>
          <p:cNvPr id="49" name="TextBox 48">
            <a:extLst>
              <a:ext uri="{FF2B5EF4-FFF2-40B4-BE49-F238E27FC236}">
                <a16:creationId xmlns:a16="http://schemas.microsoft.com/office/drawing/2014/main" id="{B017A604-0F9D-428D-8A1A-2B5D4E28C551}"/>
              </a:ext>
            </a:extLst>
          </p:cNvPr>
          <p:cNvSpPr txBox="1"/>
          <p:nvPr/>
        </p:nvSpPr>
        <p:spPr>
          <a:xfrm>
            <a:off x="10024642" y="2939352"/>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437</a:t>
            </a:r>
          </a:p>
        </p:txBody>
      </p:sp>
      <p:sp>
        <p:nvSpPr>
          <p:cNvPr id="50" name="TextBox 49">
            <a:extLst>
              <a:ext uri="{FF2B5EF4-FFF2-40B4-BE49-F238E27FC236}">
                <a16:creationId xmlns:a16="http://schemas.microsoft.com/office/drawing/2014/main" id="{7CB14CAB-6611-4938-9B55-B5B2830E59EF}"/>
              </a:ext>
            </a:extLst>
          </p:cNvPr>
          <p:cNvSpPr txBox="1"/>
          <p:nvPr/>
        </p:nvSpPr>
        <p:spPr>
          <a:xfrm>
            <a:off x="10850726" y="2633826"/>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548</a:t>
            </a:r>
          </a:p>
        </p:txBody>
      </p:sp>
      <p:sp>
        <p:nvSpPr>
          <p:cNvPr id="51" name="TextBox 50">
            <a:extLst>
              <a:ext uri="{FF2B5EF4-FFF2-40B4-BE49-F238E27FC236}">
                <a16:creationId xmlns:a16="http://schemas.microsoft.com/office/drawing/2014/main" id="{3A51905B-EA26-4840-B2CE-67A079EBFFD8}"/>
              </a:ext>
            </a:extLst>
          </p:cNvPr>
          <p:cNvSpPr txBox="1"/>
          <p:nvPr/>
        </p:nvSpPr>
        <p:spPr>
          <a:xfrm>
            <a:off x="11176783" y="3072932"/>
            <a:ext cx="433318" cy="250427"/>
          </a:xfrm>
          <a:prstGeom prst="rect">
            <a:avLst/>
          </a:prstGeom>
          <a:noFill/>
        </p:spPr>
        <p:txBody>
          <a:bodyPr wrap="square" rtlCol="0">
            <a:spAutoFit/>
          </a:bodyPr>
          <a:lstStyle/>
          <a:p>
            <a:pPr algn="ctr"/>
            <a:r>
              <a:rPr lang="en-US" sz="1000" b="1" dirty="0">
                <a:solidFill>
                  <a:srgbClr val="FF0000"/>
                </a:solidFill>
                <a:latin typeface="Century Gothic" panose="020B0502020202020204" pitchFamily="34" charset="0"/>
              </a:rPr>
              <a:t>377</a:t>
            </a:r>
          </a:p>
        </p:txBody>
      </p:sp>
    </p:spTree>
    <p:extLst>
      <p:ext uri="{BB962C8B-B14F-4D97-AF65-F5344CB8AC3E}">
        <p14:creationId xmlns:p14="http://schemas.microsoft.com/office/powerpoint/2010/main" val="306889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6183981"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933253" y="722675"/>
            <a:ext cx="5156461" cy="1143832"/>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UU No. 25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2009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Pelayanan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Publik</a:t>
            </a:r>
            <a:r>
              <a:rPr lang="id-ID" sz="900" dirty="0">
                <a:solidFill>
                  <a:schemeClr val="tx1"/>
                </a:solidFill>
                <a:latin typeface="Century Gothic" panose="020B0502020202020204" pitchFamily="34" charset="0"/>
              </a:rPr>
              <a:t>.</a:t>
            </a:r>
            <a:endParaRPr lang="en-US" sz="9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UU</a:t>
            </a:r>
            <a:r>
              <a:rPr lang="id-ID" sz="900" dirty="0">
                <a:solidFill>
                  <a:schemeClr val="tx1"/>
                </a:solidFill>
                <a:latin typeface="Century Gothic" panose="020B0502020202020204" pitchFamily="34" charset="0"/>
              </a:rPr>
              <a:t> </a:t>
            </a:r>
            <a:r>
              <a:rPr lang="en-US" sz="900" dirty="0">
                <a:solidFill>
                  <a:schemeClr val="tx1"/>
                </a:solidFill>
                <a:latin typeface="Century Gothic" panose="020B0502020202020204" pitchFamily="34" charset="0"/>
              </a:rPr>
              <a:t> No.  23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2014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Pemerintahan</a:t>
            </a:r>
            <a:r>
              <a:rPr lang="en-US" sz="900" dirty="0">
                <a:solidFill>
                  <a:schemeClr val="tx1"/>
                </a:solidFill>
                <a:latin typeface="Century Gothic" panose="020B0502020202020204" pitchFamily="34" charset="0"/>
              </a:rPr>
              <a:t> Daerah</a:t>
            </a:r>
            <a:r>
              <a:rPr lang="id-ID" sz="900" dirty="0">
                <a:solidFill>
                  <a:schemeClr val="tx1"/>
                </a:solidFill>
                <a:latin typeface="Century Gothic" panose="020B0502020202020204" pitchFamily="34" charset="0"/>
              </a:rPr>
              <a:t>.</a:t>
            </a:r>
            <a:endParaRPr lang="en-US" sz="9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en-US" sz="900" dirty="0">
                <a:solidFill>
                  <a:schemeClr val="tx1"/>
                </a:solidFill>
                <a:latin typeface="Century Gothic" panose="020B0502020202020204" pitchFamily="34" charset="0"/>
              </a:rPr>
              <a:t>U</a:t>
            </a:r>
            <a:r>
              <a:rPr lang="id-ID" sz="900" dirty="0">
                <a:solidFill>
                  <a:schemeClr val="tx1"/>
                </a:solidFill>
                <a:latin typeface="Century Gothic" panose="020B0502020202020204" pitchFamily="34" charset="0"/>
              </a:rPr>
              <a:t>ndang-</a:t>
            </a:r>
            <a:r>
              <a:rPr lang="en-US" sz="900" dirty="0">
                <a:solidFill>
                  <a:schemeClr val="tx1"/>
                </a:solidFill>
                <a:latin typeface="Century Gothic" panose="020B0502020202020204" pitchFamily="34" charset="0"/>
              </a:rPr>
              <a:t>U</a:t>
            </a:r>
            <a:r>
              <a:rPr lang="id-ID" sz="900" dirty="0">
                <a:solidFill>
                  <a:schemeClr val="tx1"/>
                </a:solidFill>
                <a:latin typeface="Century Gothic" panose="020B0502020202020204" pitchFamily="34" charset="0"/>
              </a:rPr>
              <a:t>ndang</a:t>
            </a:r>
            <a:r>
              <a:rPr lang="en-US" sz="900" dirty="0">
                <a:solidFill>
                  <a:schemeClr val="tx1"/>
                </a:solidFill>
                <a:latin typeface="Century Gothic" panose="020B0502020202020204" pitchFamily="34" charset="0"/>
              </a:rPr>
              <a:t> No. 30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2014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Administrasi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Pemerintahan</a:t>
            </a:r>
            <a:r>
              <a:rPr lang="id-ID" sz="900" dirty="0">
                <a:solidFill>
                  <a:schemeClr val="tx1"/>
                </a:solidFill>
                <a:latin typeface="Century Gothic" panose="020B0502020202020204" pitchFamily="34" charset="0"/>
              </a:rPr>
              <a:t>.</a:t>
            </a:r>
            <a:endParaRPr lang="en-US" sz="9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en-US" sz="900" dirty="0" err="1">
                <a:solidFill>
                  <a:schemeClr val="tx1"/>
                </a:solidFill>
                <a:latin typeface="Century Gothic" panose="020B0502020202020204" pitchFamily="34" charset="0"/>
              </a:rPr>
              <a:t>Peraturan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Pemerintah</a:t>
            </a:r>
            <a:r>
              <a:rPr lang="en-US" sz="900" dirty="0">
                <a:solidFill>
                  <a:schemeClr val="tx1"/>
                </a:solidFill>
                <a:latin typeface="Century Gothic" panose="020B0502020202020204" pitchFamily="34" charset="0"/>
              </a:rPr>
              <a:t> No. 17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2018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Kecamatan</a:t>
            </a:r>
            <a:endParaRPr lang="en-US" sz="9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id-ID" sz="900" dirty="0">
                <a:solidFill>
                  <a:schemeClr val="tx1"/>
                </a:solidFill>
                <a:latin typeface="Century Gothic" panose="020B0502020202020204" pitchFamily="34" charset="0"/>
              </a:rPr>
              <a:t>Permendagri No. 4 Tahun 2010 </a:t>
            </a:r>
            <a:r>
              <a:rPr lang="en-US" sz="900" dirty="0" err="1">
                <a:solidFill>
                  <a:schemeClr val="tx1"/>
                </a:solidFill>
                <a:latin typeface="Century Gothic" panose="020B0502020202020204" pitchFamily="34" charset="0"/>
              </a:rPr>
              <a:t>ttg</a:t>
            </a:r>
            <a:r>
              <a:rPr lang="id-ID" sz="900" dirty="0">
                <a:solidFill>
                  <a:schemeClr val="tx1"/>
                </a:solidFill>
                <a:latin typeface="Century Gothic" panose="020B0502020202020204" pitchFamily="34" charset="0"/>
              </a:rPr>
              <a:t> Pedoman Pelayanan Administrasi </a:t>
            </a:r>
            <a:r>
              <a:rPr lang="en-US" sz="900" dirty="0">
                <a:solidFill>
                  <a:schemeClr val="tx1"/>
                </a:solidFill>
                <a:latin typeface="Century Gothic" panose="020B0502020202020204" pitchFamily="34" charset="0"/>
              </a:rPr>
              <a:t>                                             </a:t>
            </a:r>
            <a:r>
              <a:rPr lang="id-ID" sz="900" dirty="0">
                <a:solidFill>
                  <a:schemeClr val="tx1"/>
                </a:solidFill>
                <a:latin typeface="Century Gothic" panose="020B0502020202020204" pitchFamily="34" charset="0"/>
              </a:rPr>
              <a:t>Terpadu Kecamatan</a:t>
            </a:r>
            <a:r>
              <a:rPr lang="en-US" sz="900" dirty="0">
                <a:solidFill>
                  <a:schemeClr val="tx1"/>
                </a:solidFill>
                <a:latin typeface="Century Gothic" panose="020B0502020202020204" pitchFamily="34" charset="0"/>
              </a:rPr>
              <a:t> (PATEN)</a:t>
            </a:r>
            <a:r>
              <a:rPr lang="id-ID" sz="900" dirty="0">
                <a:solidFill>
                  <a:schemeClr val="tx1"/>
                </a:solidFill>
                <a:latin typeface="Century Gothic" panose="020B0502020202020204" pitchFamily="34" charset="0"/>
              </a:rPr>
              <a:t>.</a:t>
            </a:r>
            <a:endParaRPr lang="en-US" sz="900" dirty="0">
              <a:solidFill>
                <a:schemeClr val="tx1"/>
              </a:solidFill>
              <a:latin typeface="Century Gothic" panose="020B0502020202020204" pitchFamily="34" charset="0"/>
            </a:endParaRPr>
          </a:p>
          <a:p>
            <a:pPr marL="169881" indent="-169881">
              <a:spcBef>
                <a:spcPts val="100"/>
              </a:spcBef>
              <a:spcAft>
                <a:spcPts val="100"/>
              </a:spcAft>
              <a:buFont typeface="Wingdings" panose="05000000000000000000" pitchFamily="2" charset="2"/>
              <a:buChar char="§"/>
            </a:pPr>
            <a:r>
              <a:rPr lang="en-US" sz="900" dirty="0" err="1">
                <a:solidFill>
                  <a:schemeClr val="tx1"/>
                </a:solidFill>
                <a:latin typeface="Century Gothic" panose="020B0502020202020204" pitchFamily="34" charset="0"/>
              </a:rPr>
              <a:t>Kepmendagri</a:t>
            </a:r>
            <a:r>
              <a:rPr lang="en-US" sz="900" dirty="0">
                <a:solidFill>
                  <a:schemeClr val="tx1"/>
                </a:solidFill>
                <a:latin typeface="Century Gothic" panose="020B0502020202020204" pitchFamily="34" charset="0"/>
              </a:rPr>
              <a:t> 138-270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2010 </a:t>
            </a:r>
            <a:r>
              <a:rPr lang="en-US" sz="900" dirty="0" err="1">
                <a:solidFill>
                  <a:schemeClr val="tx1"/>
                </a:solidFill>
                <a:latin typeface="Century Gothic" panose="020B0502020202020204" pitchFamily="34" charset="0"/>
              </a:rPr>
              <a:t>ttg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Juknis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Pedoman</a:t>
            </a:r>
            <a:r>
              <a:rPr lang="en-US" sz="900" dirty="0">
                <a:solidFill>
                  <a:schemeClr val="tx1"/>
                </a:solidFill>
                <a:latin typeface="Century Gothic" panose="020B0502020202020204" pitchFamily="34" charset="0"/>
              </a:rPr>
              <a:t> PATEN</a:t>
            </a: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grpSp>
        <p:nvGrpSpPr>
          <p:cNvPr id="6" name="Group 5">
            <a:extLst>
              <a:ext uri="{FF2B5EF4-FFF2-40B4-BE49-F238E27FC236}">
                <a16:creationId xmlns:a16="http://schemas.microsoft.com/office/drawing/2014/main" id="{D01389EF-17C8-4AAF-84D0-3C570F2F131B}"/>
              </a:ext>
            </a:extLst>
          </p:cNvPr>
          <p:cNvGrpSpPr/>
          <p:nvPr/>
        </p:nvGrpSpPr>
        <p:grpSpPr>
          <a:xfrm>
            <a:off x="0" y="1979629"/>
            <a:ext cx="6108567" cy="1838228"/>
            <a:chOff x="0" y="2300141"/>
            <a:chExt cx="5580311" cy="1838228"/>
          </a:xfrm>
        </p:grpSpPr>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16" y="2314037"/>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43936" y="2300141"/>
              <a:ext cx="4736375" cy="1838228"/>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Fasilitasi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terhadap</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Kab</a:t>
              </a:r>
              <a:r>
                <a:rPr lang="en-US" sz="900" dirty="0">
                  <a:solidFill>
                    <a:schemeClr val="tx1"/>
                  </a:solidFill>
                  <a:latin typeface="Century Gothic" panose="020B0502020202020204" pitchFamily="34" charset="0"/>
                  <a:cs typeface="Arial" pitchFamily="34" charset="0"/>
                </a:rPr>
                <a:t>/Kota </a:t>
              </a:r>
              <a:r>
                <a:rPr lang="en-US" sz="900" dirty="0" err="1">
                  <a:solidFill>
                    <a:schemeClr val="tx1"/>
                  </a:solidFill>
                  <a:latin typeface="Century Gothic" panose="020B0502020202020204" pitchFamily="34" charset="0"/>
                  <a:cs typeface="Arial" pitchFamily="34" charset="0"/>
                </a:rPr>
                <a:t>terkait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penerapan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kebijakan</a:t>
              </a:r>
              <a:r>
                <a:rPr lang="en-US" sz="900" dirty="0">
                  <a:solidFill>
                    <a:schemeClr val="tx1"/>
                  </a:solidFill>
                  <a:latin typeface="Century Gothic" panose="020B0502020202020204" pitchFamily="34" charset="0"/>
                  <a:cs typeface="Arial" pitchFamily="34" charset="0"/>
                </a:rPr>
                <a:t> PATEN, yang </a:t>
              </a:r>
              <a:r>
                <a:rPr lang="en-US" sz="900" dirty="0" err="1">
                  <a:solidFill>
                    <a:schemeClr val="tx1"/>
                  </a:solidFill>
                  <a:latin typeface="Century Gothic" panose="020B0502020202020204" pitchFamily="34" charset="0"/>
                  <a:cs typeface="Arial" pitchFamily="34" charset="0"/>
                </a:rPr>
                <a:t>dilakukan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melalui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bimbingan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teknis</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aparat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pelaksana</a:t>
              </a:r>
              <a:r>
                <a:rPr lang="en-US" sz="900" dirty="0">
                  <a:solidFill>
                    <a:schemeClr val="tx1"/>
                  </a:solidFill>
                  <a:latin typeface="Century Gothic" panose="020B0502020202020204" pitchFamily="34" charset="0"/>
                  <a:cs typeface="Arial" pitchFamily="34" charset="0"/>
                </a:rPr>
                <a:t> PATEN, </a:t>
              </a:r>
              <a:r>
                <a:rPr lang="en-US" sz="900" dirty="0" err="1">
                  <a:solidFill>
                    <a:schemeClr val="tx1"/>
                  </a:solidFill>
                  <a:latin typeface="Century Gothic" panose="020B0502020202020204" pitchFamily="34" charset="0"/>
                  <a:cs typeface="Arial" pitchFamily="34" charset="0"/>
                </a:rPr>
                <a:t>fasilitasi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Penyelenggaraan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koordinasi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lintas</a:t>
              </a:r>
              <a:r>
                <a:rPr lang="en-US" sz="900" dirty="0">
                  <a:solidFill>
                    <a:schemeClr val="tx1"/>
                  </a:solidFill>
                  <a:latin typeface="Century Gothic" panose="020B0502020202020204" pitchFamily="34" charset="0"/>
                  <a:cs typeface="Arial" pitchFamily="34" charset="0"/>
                </a:rPr>
                <a:t> SKPD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rangka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pelimpahan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Kewenangan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Bupati</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Walikota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Camat</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asistensi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penyusunan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Peraturan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Bupati</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Walikota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tentang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Pelimpahan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Kewenangan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Camat</a:t>
              </a:r>
              <a:r>
                <a:rPr lang="en-US" sz="900" dirty="0">
                  <a:solidFill>
                    <a:schemeClr val="tx1"/>
                  </a:solidFill>
                  <a:latin typeface="Century Gothic" panose="020B0502020202020204" pitchFamily="34" charset="0"/>
                  <a:cs typeface="Arial" pitchFamily="34" charset="0"/>
                </a:rPr>
                <a:t>.</a:t>
              </a:r>
              <a:endParaRPr lang="id-ID" sz="900" dirty="0">
                <a:solidFill>
                  <a:schemeClr val="tx1"/>
                </a:solidFill>
                <a:latin typeface="Century Gothic" panose="020B0502020202020204" pitchFamily="34" charset="0"/>
                <a:cs typeface="Arial" pitchFamily="34" charset="0"/>
              </a:endParaRPr>
            </a:p>
            <a:p>
              <a:pPr marL="169881" indent="-169881">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Fasilitasi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terhadap</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Kab</a:t>
              </a:r>
              <a:r>
                <a:rPr lang="en-US" sz="900" dirty="0">
                  <a:solidFill>
                    <a:schemeClr val="tx1"/>
                  </a:solidFill>
                  <a:latin typeface="Century Gothic" panose="020B0502020202020204" pitchFamily="34" charset="0"/>
                  <a:cs typeface="Arial" pitchFamily="34" charset="0"/>
                </a:rPr>
                <a:t>/Kota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ditingkatkan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kualitas</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kelembagaan</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manajemen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pelayanan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melalui</a:t>
              </a:r>
              <a:r>
                <a:rPr lang="en-US" sz="900" dirty="0">
                  <a:solidFill>
                    <a:schemeClr val="tx1"/>
                  </a:solidFill>
                  <a:latin typeface="Century Gothic" panose="020B0502020202020204" pitchFamily="34" charset="0"/>
                  <a:cs typeface="Arial" pitchFamily="34" charset="0"/>
                </a:rPr>
                <a:t> PATEN </a:t>
              </a:r>
              <a:r>
                <a:rPr lang="en-US" sz="900" dirty="0" err="1">
                  <a:solidFill>
                    <a:schemeClr val="tx1"/>
                  </a:solidFill>
                  <a:latin typeface="Century Gothic" panose="020B0502020202020204" pitchFamily="34" charset="0"/>
                  <a:cs typeface="Arial" pitchFamily="34" charset="0"/>
                </a:rPr>
                <a:t>yg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dilakukan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melalui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peningkatan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mutu</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pelaksanaan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pelayanan</a:t>
              </a:r>
              <a:r>
                <a:rPr lang="en-US" sz="900" dirty="0">
                  <a:solidFill>
                    <a:schemeClr val="tx1"/>
                  </a:solidFill>
                  <a:latin typeface="Century Gothic" panose="020B0502020202020204" pitchFamily="34" charset="0"/>
                  <a:cs typeface="Arial" pitchFamily="34" charset="0"/>
                </a:rPr>
                <a:t> PATEN;</a:t>
              </a:r>
            </a:p>
            <a:p>
              <a:pPr marL="169881" indent="-169881">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Fasilitasi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penyusunan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Permendagri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tentang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pelimpahan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kewenangan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Bupati</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Wali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kota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Camat</a:t>
              </a:r>
              <a:r>
                <a:rPr lang="en-US" sz="900" dirty="0">
                  <a:solidFill>
                    <a:schemeClr val="tx1"/>
                  </a:solidFill>
                  <a:latin typeface="Century Gothic" panose="020B0502020202020204" pitchFamily="34" charset="0"/>
                  <a:cs typeface="Arial" pitchFamily="34" charset="0"/>
                </a:rPr>
                <a:t>;</a:t>
              </a:r>
            </a:p>
            <a:p>
              <a:pPr marL="169881" indent="-169881">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Fasilitasi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Penyusunan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Revisi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Permendagri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tentang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pedoman</a:t>
              </a:r>
              <a:r>
                <a:rPr lang="en-US" sz="900" dirty="0">
                  <a:solidFill>
                    <a:schemeClr val="tx1"/>
                  </a:solidFill>
                  <a:latin typeface="Century Gothic" panose="020B0502020202020204" pitchFamily="34" charset="0"/>
                  <a:cs typeface="Arial" pitchFamily="34" charset="0"/>
                </a:rPr>
                <a:t> PATEN;</a:t>
              </a:r>
            </a:p>
            <a:p>
              <a:pPr marL="169881" indent="-169881">
                <a:spcBef>
                  <a:spcPts val="100"/>
                </a:spcBef>
                <a:spcAft>
                  <a:spcPts val="100"/>
                </a:spcAft>
                <a:buFont typeface="+mj-lt"/>
                <a:buAutoNum type="arabicPeriod"/>
              </a:pPr>
              <a:r>
                <a:rPr lang="en-US" sz="900" dirty="0" err="1">
                  <a:solidFill>
                    <a:schemeClr val="tx1"/>
                  </a:solidFill>
                  <a:latin typeface="Century Gothic" panose="020B0502020202020204" pitchFamily="34" charset="0"/>
                  <a:cs typeface="Arial" pitchFamily="34" charset="0"/>
                </a:rPr>
                <a:t>Sosialisasi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kebijakan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penyelenggaraan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pemerintahan</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Kecamatan</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Kelurahan</a:t>
              </a:r>
              <a:endParaRPr lang="en-US" sz="900" dirty="0">
                <a:solidFill>
                  <a:schemeClr val="tx1"/>
                </a:solidFill>
                <a:latin typeface="Century Gothic" panose="020B0502020202020204" pitchFamily="34" charset="0"/>
                <a:cs typeface="Arial" pitchFamily="34" charset="0"/>
              </a:endParaRPr>
            </a:p>
          </p:txBody>
        </p:sp>
        <p:sp>
          <p:nvSpPr>
            <p:cNvPr id="26" name="TextBox 25">
              <a:extLst>
                <a:ext uri="{FF2B5EF4-FFF2-40B4-BE49-F238E27FC236}">
                  <a16:creationId xmlns:a16="http://schemas.microsoft.com/office/drawing/2014/main" id="{056F1DA7-ED01-4151-8A2F-B2C48CCBDAF4}"/>
                </a:ext>
              </a:extLst>
            </p:cNvPr>
            <p:cNvSpPr txBox="1"/>
            <p:nvPr/>
          </p:nvSpPr>
          <p:spPr>
            <a:xfrm>
              <a:off x="0" y="2901505"/>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9187BE2D-20E4-4159-82BC-C91A7740AEB4}"/>
              </a:ext>
            </a:extLst>
          </p:cNvPr>
          <p:cNvGrpSpPr/>
          <p:nvPr/>
        </p:nvGrpSpPr>
        <p:grpSpPr>
          <a:xfrm>
            <a:off x="-263951" y="3893272"/>
            <a:ext cx="6372520" cy="2601798"/>
            <a:chOff x="-257400" y="2781159"/>
            <a:chExt cx="5634509" cy="3213158"/>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3254" y="2785684"/>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801154" y="2781159"/>
              <a:ext cx="4575955" cy="3213158"/>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buFont typeface="+mj-lt"/>
                <a:buAutoNum type="arabicPeriod"/>
              </a:pPr>
              <a:r>
                <a:rPr lang="en-US" sz="900" dirty="0">
                  <a:solidFill>
                    <a:schemeClr val="tx1"/>
                  </a:solidFill>
                  <a:latin typeface="Century Gothic" panose="020B0502020202020204" pitchFamily="34" charset="0"/>
                  <a:cs typeface="Arial" pitchFamily="34" charset="0"/>
                </a:rPr>
                <a:t>Salah </a:t>
              </a:r>
              <a:r>
                <a:rPr lang="en-US" sz="900" dirty="0" err="1">
                  <a:solidFill>
                    <a:schemeClr val="tx1"/>
                  </a:solidFill>
                  <a:latin typeface="Century Gothic" panose="020B0502020202020204" pitchFamily="34" charset="0"/>
                  <a:cs typeface="Arial" pitchFamily="34" charset="0"/>
                </a:rPr>
                <a:t>satu</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syarat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penerapan</a:t>
              </a:r>
              <a:r>
                <a:rPr lang="en-US" sz="900" dirty="0">
                  <a:solidFill>
                    <a:schemeClr val="tx1"/>
                  </a:solidFill>
                  <a:latin typeface="Century Gothic" panose="020B0502020202020204" pitchFamily="34" charset="0"/>
                  <a:cs typeface="Arial" pitchFamily="34" charset="0"/>
                </a:rPr>
                <a:t> PATEN </a:t>
              </a:r>
              <a:r>
                <a:rPr lang="en-US" sz="900" dirty="0" err="1">
                  <a:solidFill>
                    <a:schemeClr val="tx1"/>
                  </a:solidFill>
                  <a:latin typeface="Century Gothic" panose="020B0502020202020204" pitchFamily="34" charset="0"/>
                  <a:cs typeface="Arial" pitchFamily="34" charset="0"/>
                </a:rPr>
                <a:t>adalah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syarat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substantif</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yaitu</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adanya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Pelimpahan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sebagian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kewenangan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dari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Bupati</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Walikota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Camat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namun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demikian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pelaksanaannya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masih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banyak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Bupati</a:t>
              </a:r>
              <a:r>
                <a:rPr lang="en-US" sz="900" dirty="0">
                  <a:solidFill>
                    <a:schemeClr val="tx1"/>
                  </a:solidFill>
                  <a:latin typeface="Century Gothic" panose="020B0502020202020204" pitchFamily="34" charset="0"/>
                  <a:cs typeface="Arial" pitchFamily="34" charset="0"/>
                </a:rPr>
                <a:t>/</a:t>
              </a:r>
              <a:r>
                <a:rPr lang="en-US" sz="900" dirty="0" err="1">
                  <a:solidFill>
                    <a:schemeClr val="tx1"/>
                  </a:solidFill>
                  <a:latin typeface="Century Gothic" panose="020B0502020202020204" pitchFamily="34" charset="0"/>
                  <a:cs typeface="Arial" pitchFamily="34" charset="0"/>
                </a:rPr>
                <a:t>Walikota</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melimpahkan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sebagian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kewenangannya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baik</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bersifat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perijinan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maupun</a:t>
              </a:r>
              <a:r>
                <a:rPr lang="en-US" sz="900" dirty="0">
                  <a:solidFill>
                    <a:schemeClr val="tx1"/>
                  </a:solidFill>
                  <a:latin typeface="Century Gothic" panose="020B0502020202020204" pitchFamily="34" charset="0"/>
                  <a:cs typeface="Arial" pitchFamily="34" charset="0"/>
                </a:rPr>
                <a:t> non </a:t>
              </a:r>
              <a:r>
                <a:rPr lang="en-US" sz="900" dirty="0" err="1">
                  <a:solidFill>
                    <a:schemeClr val="tx1"/>
                  </a:solidFill>
                  <a:latin typeface="Century Gothic" panose="020B0502020202020204" pitchFamily="34" charset="0"/>
                  <a:cs typeface="Arial" pitchFamily="34" charset="0"/>
                </a:rPr>
                <a:t>perijinan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kepada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Camat</a:t>
              </a:r>
              <a:r>
                <a:rPr lang="en-US" sz="900" dirty="0">
                  <a:solidFill>
                    <a:schemeClr val="tx1"/>
                  </a:solidFill>
                  <a:latin typeface="Century Gothic" panose="020B0502020202020204" pitchFamily="34" charset="0"/>
                  <a:cs typeface="Arial" pitchFamily="34" charset="0"/>
                </a:rPr>
                <a:t>.</a:t>
              </a:r>
              <a:endParaRPr lang="id-ID" sz="900" dirty="0">
                <a:solidFill>
                  <a:schemeClr val="tx1"/>
                </a:solidFill>
                <a:latin typeface="Century Gothic" panose="020B0502020202020204" pitchFamily="34" charset="0"/>
                <a:cs typeface="Arial" pitchFamily="34" charset="0"/>
              </a:endParaRPr>
            </a:p>
            <a:p>
              <a:pPr marL="169881" indent="-169881">
                <a:buFont typeface="+mj-lt"/>
                <a:buAutoNum type="arabicPeriod"/>
              </a:pPr>
              <a:r>
                <a:rPr lang="en-US" sz="900" dirty="0">
                  <a:solidFill>
                    <a:schemeClr val="tx1"/>
                  </a:solidFill>
                  <a:latin typeface="Century Gothic" panose="020B0502020202020204" pitchFamily="34" charset="0"/>
                  <a:cs typeface="Arial" pitchFamily="34" charset="0"/>
                </a:rPr>
                <a:t>Masih </a:t>
              </a:r>
              <a:r>
                <a:rPr lang="en-US" sz="900" dirty="0" err="1">
                  <a:solidFill>
                    <a:schemeClr val="tx1"/>
                  </a:solidFill>
                  <a:latin typeface="Century Gothic" panose="020B0502020202020204" pitchFamily="34" charset="0"/>
                  <a:cs typeface="Arial" pitchFamily="34" charset="0"/>
                </a:rPr>
                <a:t>lemahnya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Provinsi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dalam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mendukung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terselenggaranya</a:t>
              </a:r>
              <a:r>
                <a:rPr lang="en-US" sz="900" dirty="0">
                  <a:solidFill>
                    <a:schemeClr val="tx1"/>
                  </a:solidFill>
                  <a:latin typeface="Century Gothic" panose="020B0502020202020204" pitchFamily="34" charset="0"/>
                  <a:cs typeface="Arial" pitchFamily="34" charset="0"/>
                </a:rPr>
                <a:t> PATEN di </a:t>
              </a:r>
              <a:r>
                <a:rPr lang="en-US" sz="900" dirty="0" err="1">
                  <a:solidFill>
                    <a:schemeClr val="tx1"/>
                  </a:solidFill>
                  <a:latin typeface="Century Gothic" panose="020B0502020202020204" pitchFamily="34" charset="0"/>
                  <a:cs typeface="Arial" pitchFamily="34" charset="0"/>
                </a:rPr>
                <a:t>Kab</a:t>
              </a:r>
              <a:r>
                <a:rPr lang="en-US" sz="900" dirty="0">
                  <a:solidFill>
                    <a:schemeClr val="tx1"/>
                  </a:solidFill>
                  <a:latin typeface="Century Gothic" panose="020B0502020202020204" pitchFamily="34" charset="0"/>
                  <a:cs typeface="Arial" pitchFamily="34" charset="0"/>
                </a:rPr>
                <a:t>/Kota.</a:t>
              </a:r>
              <a:endParaRPr lang="id-ID" sz="900" dirty="0">
                <a:solidFill>
                  <a:schemeClr val="tx1"/>
                </a:solidFill>
                <a:latin typeface="Century Gothic" panose="020B0502020202020204" pitchFamily="34" charset="0"/>
                <a:cs typeface="Arial" pitchFamily="34" charset="0"/>
              </a:endParaRPr>
            </a:p>
            <a:p>
              <a:pPr marL="169881" indent="-169881">
                <a:buFont typeface="+mj-lt"/>
                <a:buAutoNum type="arabicPeriod"/>
              </a:pPr>
              <a:r>
                <a:rPr lang="en-US" sz="900" dirty="0">
                  <a:solidFill>
                    <a:schemeClr val="tx1"/>
                  </a:solidFill>
                  <a:latin typeface="Century Gothic" panose="020B0502020202020204" pitchFamily="34" charset="0"/>
                  <a:cs typeface="Arial" pitchFamily="34" charset="0"/>
                </a:rPr>
                <a:t>Masih </a:t>
              </a:r>
              <a:r>
                <a:rPr lang="en-US" sz="900" dirty="0" err="1">
                  <a:solidFill>
                    <a:schemeClr val="tx1"/>
                  </a:solidFill>
                  <a:latin typeface="Century Gothic" panose="020B0502020202020204" pitchFamily="34" charset="0"/>
                  <a:cs typeface="Arial" pitchFamily="34" charset="0"/>
                </a:rPr>
                <a:t>banyak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membentuk</a:t>
              </a:r>
              <a:r>
                <a:rPr lang="en-US" sz="900" dirty="0">
                  <a:solidFill>
                    <a:schemeClr val="tx1"/>
                  </a:solidFill>
                  <a:latin typeface="Century Gothic" panose="020B0502020202020204" pitchFamily="34" charset="0"/>
                  <a:cs typeface="Arial" pitchFamily="34" charset="0"/>
                </a:rPr>
                <a:t> Tim </a:t>
              </a:r>
              <a:r>
                <a:rPr lang="en-US" sz="900" dirty="0" err="1">
                  <a:solidFill>
                    <a:schemeClr val="tx1"/>
                  </a:solidFill>
                  <a:latin typeface="Century Gothic" panose="020B0502020202020204" pitchFamily="34" charset="0"/>
                  <a:cs typeface="Arial" pitchFamily="34" charset="0"/>
                </a:rPr>
                <a:t>Teknis</a:t>
              </a:r>
              <a:r>
                <a:rPr lang="en-US" sz="900" dirty="0">
                  <a:solidFill>
                    <a:schemeClr val="tx1"/>
                  </a:solidFill>
                  <a:latin typeface="Century Gothic" panose="020B0502020202020204" pitchFamily="34" charset="0"/>
                  <a:cs typeface="Arial" pitchFamily="34" charset="0"/>
                </a:rPr>
                <a:t> PATEN di </a:t>
              </a:r>
              <a:r>
                <a:rPr lang="en-US" sz="900" dirty="0" err="1">
                  <a:solidFill>
                    <a:schemeClr val="tx1"/>
                  </a:solidFill>
                  <a:latin typeface="Century Gothic" panose="020B0502020202020204" pitchFamily="34" charset="0"/>
                  <a:cs typeface="Arial" pitchFamily="34" charset="0"/>
                </a:rPr>
                <a:t>Kabupaten</a:t>
              </a:r>
              <a:r>
                <a:rPr lang="en-US" sz="900" dirty="0">
                  <a:solidFill>
                    <a:schemeClr val="tx1"/>
                  </a:solidFill>
                  <a:latin typeface="Century Gothic" panose="020B0502020202020204" pitchFamily="34" charset="0"/>
                  <a:cs typeface="Arial" pitchFamily="34" charset="0"/>
                </a:rPr>
                <a:t>/Kota dan Tim </a:t>
              </a:r>
              <a:r>
                <a:rPr lang="en-US" sz="900" dirty="0" err="1">
                  <a:solidFill>
                    <a:schemeClr val="tx1"/>
                  </a:solidFill>
                  <a:latin typeface="Century Gothic" panose="020B0502020202020204" pitchFamily="34" charset="0"/>
                  <a:cs typeface="Arial" pitchFamily="34" charset="0"/>
                </a:rPr>
                <a:t>Pelaksana</a:t>
              </a:r>
              <a:r>
                <a:rPr lang="en-US" sz="900" dirty="0">
                  <a:solidFill>
                    <a:schemeClr val="tx1"/>
                  </a:solidFill>
                  <a:latin typeface="Century Gothic" panose="020B0502020202020204" pitchFamily="34" charset="0"/>
                  <a:cs typeface="Arial" pitchFamily="34" charset="0"/>
                </a:rPr>
                <a:t> PATEN di </a:t>
              </a:r>
              <a:r>
                <a:rPr lang="en-US" sz="900" dirty="0" err="1">
                  <a:solidFill>
                    <a:schemeClr val="tx1"/>
                  </a:solidFill>
                  <a:latin typeface="Century Gothic" panose="020B0502020202020204" pitchFamily="34" charset="0"/>
                  <a:cs typeface="Arial" pitchFamily="34" charset="0"/>
                </a:rPr>
                <a:t>Kecamatan</a:t>
              </a:r>
              <a:r>
                <a:rPr lang="en-US" sz="900" dirty="0">
                  <a:solidFill>
                    <a:schemeClr val="tx1"/>
                  </a:solidFill>
                  <a:latin typeface="Century Gothic" panose="020B0502020202020204" pitchFamily="34" charset="0"/>
                  <a:cs typeface="Arial" pitchFamily="34" charset="0"/>
                </a:rPr>
                <a:t>.</a:t>
              </a:r>
              <a:endParaRPr lang="id-ID" sz="900" dirty="0">
                <a:solidFill>
                  <a:schemeClr val="tx1"/>
                </a:solidFill>
                <a:latin typeface="Century Gothic" panose="020B0502020202020204" pitchFamily="34" charset="0"/>
                <a:cs typeface="Arial" pitchFamily="34" charset="0"/>
              </a:endParaRPr>
            </a:p>
            <a:p>
              <a:pPr marL="169881" indent="-169881">
                <a:buFont typeface="+mj-lt"/>
                <a:buAutoNum type="arabicPeriod"/>
              </a:pPr>
              <a:r>
                <a:rPr lang="en-US" sz="900" dirty="0" err="1">
                  <a:solidFill>
                    <a:schemeClr val="tx1"/>
                  </a:solidFill>
                  <a:latin typeface="Century Gothic" panose="020B0502020202020204" pitchFamily="34" charset="0"/>
                  <a:cs typeface="Arial" pitchFamily="34" charset="0"/>
                </a:rPr>
                <a:t>Sebagian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masih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menyediakan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sarpras</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memadai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untuk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mendukung</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operasional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pelaksanaan</a:t>
              </a:r>
              <a:r>
                <a:rPr lang="en-US" sz="900" dirty="0">
                  <a:solidFill>
                    <a:schemeClr val="tx1"/>
                  </a:solidFill>
                  <a:latin typeface="Century Gothic" panose="020B0502020202020204" pitchFamily="34" charset="0"/>
                  <a:cs typeface="Arial" pitchFamily="34" charset="0"/>
                </a:rPr>
                <a:t> PATEN di </a:t>
              </a:r>
              <a:r>
                <a:rPr lang="en-US" sz="900" dirty="0" err="1">
                  <a:solidFill>
                    <a:schemeClr val="tx1"/>
                  </a:solidFill>
                  <a:latin typeface="Century Gothic" panose="020B0502020202020204" pitchFamily="34" charset="0"/>
                  <a:cs typeface="Arial" pitchFamily="34" charset="0"/>
                </a:rPr>
                <a:t>Kecamatan</a:t>
              </a:r>
              <a:r>
                <a:rPr lang="en-US" sz="900" dirty="0">
                  <a:solidFill>
                    <a:schemeClr val="tx1"/>
                  </a:solidFill>
                  <a:latin typeface="Century Gothic" panose="020B0502020202020204" pitchFamily="34" charset="0"/>
                  <a:cs typeface="Arial" pitchFamily="34" charset="0"/>
                </a:rPr>
                <a:t>.</a:t>
              </a:r>
              <a:endParaRPr lang="id-ID" sz="900" dirty="0">
                <a:solidFill>
                  <a:schemeClr val="tx1"/>
                </a:solidFill>
                <a:latin typeface="Century Gothic" panose="020B0502020202020204" pitchFamily="34" charset="0"/>
                <a:cs typeface="Arial" pitchFamily="34" charset="0"/>
              </a:endParaRPr>
            </a:p>
            <a:p>
              <a:pPr marL="169881" indent="-169881">
                <a:buFont typeface="+mj-lt"/>
                <a:buAutoNum type="arabicPeriod"/>
              </a:pPr>
              <a:r>
                <a:rPr lang="en-US" sz="900" dirty="0" err="1">
                  <a:solidFill>
                    <a:schemeClr val="tx1"/>
                  </a:solidFill>
                  <a:latin typeface="Century Gothic" panose="020B0502020202020204" pitchFamily="34" charset="0"/>
                  <a:cs typeface="Arial" pitchFamily="34" charset="0"/>
                </a:rPr>
                <a:t>Minimnya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dukungan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secara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politis</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hal</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ini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dapat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dilihat</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dari</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kurangnya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perhatian</a:t>
              </a:r>
              <a:r>
                <a:rPr lang="en-US" sz="900" dirty="0">
                  <a:solidFill>
                    <a:schemeClr val="tx1"/>
                  </a:solidFill>
                  <a:latin typeface="Century Gothic" panose="020B0502020202020204" pitchFamily="34" charset="0"/>
                  <a:cs typeface="Arial" pitchFamily="34" charset="0"/>
                </a:rPr>
                <a:t> DPRD </a:t>
              </a:r>
              <a:r>
                <a:rPr lang="en-US" sz="900" dirty="0" err="1">
                  <a:solidFill>
                    <a:schemeClr val="tx1"/>
                  </a:solidFill>
                  <a:latin typeface="Century Gothic" panose="020B0502020202020204" pitchFamily="34" charset="0"/>
                  <a:cs typeface="Arial" pitchFamily="34" charset="0"/>
                </a:rPr>
                <a:t>Kab</a:t>
              </a:r>
              <a:r>
                <a:rPr lang="en-US" sz="900" dirty="0">
                  <a:solidFill>
                    <a:schemeClr val="tx1"/>
                  </a:solidFill>
                  <a:latin typeface="Century Gothic" panose="020B0502020202020204" pitchFamily="34" charset="0"/>
                  <a:cs typeface="Arial" pitchFamily="34" charset="0"/>
                </a:rPr>
                <a:t>/Kota </a:t>
              </a:r>
              <a:r>
                <a:rPr lang="en-US" sz="900" dirty="0" err="1">
                  <a:solidFill>
                    <a:schemeClr val="tx1"/>
                  </a:solidFill>
                  <a:latin typeface="Century Gothic" panose="020B0502020202020204" pitchFamily="34" charset="0"/>
                  <a:cs typeface="Arial" pitchFamily="34" charset="0"/>
                </a:rPr>
                <a:t>terhadap</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penerapan</a:t>
              </a:r>
              <a:r>
                <a:rPr lang="en-US" sz="900" dirty="0">
                  <a:solidFill>
                    <a:schemeClr val="tx1"/>
                  </a:solidFill>
                  <a:latin typeface="Century Gothic" panose="020B0502020202020204" pitchFamily="34" charset="0"/>
                  <a:cs typeface="Arial" pitchFamily="34" charset="0"/>
                </a:rPr>
                <a:t> PATEN di </a:t>
              </a:r>
              <a:r>
                <a:rPr lang="en-US" sz="900" dirty="0" err="1">
                  <a:solidFill>
                    <a:schemeClr val="tx1"/>
                  </a:solidFill>
                  <a:latin typeface="Century Gothic" panose="020B0502020202020204" pitchFamily="34" charset="0"/>
                  <a:cs typeface="Arial" pitchFamily="34" charset="0"/>
                </a:rPr>
                <a:t>Kecamatan</a:t>
              </a:r>
              <a:r>
                <a:rPr lang="en-US" sz="900" dirty="0">
                  <a:solidFill>
                    <a:schemeClr val="tx1"/>
                  </a:solidFill>
                  <a:latin typeface="Century Gothic" panose="020B0502020202020204" pitchFamily="34" charset="0"/>
                  <a:cs typeface="Arial" pitchFamily="34" charset="0"/>
                </a:rPr>
                <a:t>;</a:t>
              </a:r>
            </a:p>
            <a:p>
              <a:pPr marL="169881" indent="-169881">
                <a:buFont typeface="+mj-lt"/>
                <a:buAutoNum type="arabicPeriod"/>
              </a:pPr>
              <a:r>
                <a:rPr lang="en-US" sz="900" dirty="0" err="1">
                  <a:solidFill>
                    <a:schemeClr val="tx1"/>
                  </a:solidFill>
                  <a:latin typeface="Century Gothic" panose="020B0502020202020204" pitchFamily="34" charset="0"/>
                  <a:cs typeface="Arial" pitchFamily="34" charset="0"/>
                </a:rPr>
                <a:t>Kondisi</a:t>
              </a:r>
              <a:r>
                <a:rPr lang="en-US" sz="900" dirty="0">
                  <a:solidFill>
                    <a:schemeClr val="tx1"/>
                  </a:solidFill>
                  <a:latin typeface="Century Gothic" panose="020B0502020202020204" pitchFamily="34" charset="0"/>
                  <a:cs typeface="Arial" pitchFamily="34" charset="0"/>
                </a:rPr>
                <a:t> di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banyak</a:t>
              </a:r>
              <a:r>
                <a:rPr lang="en-US" sz="900" dirty="0">
                  <a:solidFill>
                    <a:schemeClr val="tx1"/>
                  </a:solidFill>
                  <a:latin typeface="Century Gothic" panose="020B0502020202020204" pitchFamily="34" charset="0"/>
                  <a:cs typeface="Arial" pitchFamily="34" charset="0"/>
                </a:rPr>
                <a:t> yang </a:t>
              </a:r>
              <a:r>
                <a:rPr lang="en-US" sz="900" dirty="0" err="1">
                  <a:solidFill>
                    <a:schemeClr val="tx1"/>
                  </a:solidFill>
                  <a:latin typeface="Century Gothic" panose="020B0502020202020204" pitchFamily="34" charset="0"/>
                  <a:cs typeface="Arial" pitchFamily="34" charset="0"/>
                </a:rPr>
                <a:t>sudah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melaksanakan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maksud</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tujuan</a:t>
              </a:r>
              <a:r>
                <a:rPr lang="en-US" sz="900" dirty="0">
                  <a:solidFill>
                    <a:schemeClr val="tx1"/>
                  </a:solidFill>
                  <a:latin typeface="Century Gothic" panose="020B0502020202020204" pitchFamily="34" charset="0"/>
                  <a:cs typeface="Arial" pitchFamily="34" charset="0"/>
                </a:rPr>
                <a:t> PATEN, </a:t>
              </a:r>
              <a:r>
                <a:rPr lang="en-US" sz="900" dirty="0" err="1">
                  <a:solidFill>
                    <a:schemeClr val="tx1"/>
                  </a:solidFill>
                  <a:latin typeface="Century Gothic" panose="020B0502020202020204" pitchFamily="34" charset="0"/>
                  <a:cs typeface="Arial" pitchFamily="34" charset="0"/>
                </a:rPr>
                <a:t>namun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dengan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metode</a:t>
              </a:r>
              <a:r>
                <a:rPr lang="en-US" sz="900" dirty="0">
                  <a:solidFill>
                    <a:schemeClr val="tx1"/>
                  </a:solidFill>
                  <a:latin typeface="Century Gothic" panose="020B0502020202020204" pitchFamily="34" charset="0"/>
                  <a:cs typeface="Arial" pitchFamily="34" charset="0"/>
                </a:rPr>
                <a:t> lain;</a:t>
              </a:r>
            </a:p>
            <a:p>
              <a:pPr marL="169881" indent="-169881">
                <a:buFont typeface="+mj-lt"/>
                <a:buAutoNum type="arabicPeriod"/>
              </a:pPr>
              <a:r>
                <a:rPr lang="en-US" sz="900" dirty="0" err="1">
                  <a:solidFill>
                    <a:schemeClr val="tx1"/>
                  </a:solidFill>
                  <a:latin typeface="Century Gothic" panose="020B0502020202020204" pitchFamily="34" charset="0"/>
                  <a:cs typeface="Arial" pitchFamily="34" charset="0"/>
                </a:rPr>
                <a:t>Beberapa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telah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menjalankan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prinsip</a:t>
              </a:r>
              <a:r>
                <a:rPr lang="en-US" sz="900" dirty="0">
                  <a:solidFill>
                    <a:schemeClr val="tx1"/>
                  </a:solidFill>
                  <a:latin typeface="Century Gothic" panose="020B0502020202020204" pitchFamily="34" charset="0"/>
                  <a:cs typeface="Arial" pitchFamily="34" charset="0"/>
                </a:rPr>
                <a:t> PATEN, </a:t>
              </a:r>
              <a:r>
                <a:rPr lang="en-US" sz="900" dirty="0" err="1">
                  <a:solidFill>
                    <a:schemeClr val="tx1"/>
                  </a:solidFill>
                  <a:latin typeface="Century Gothic" panose="020B0502020202020204" pitchFamily="34" charset="0"/>
                  <a:cs typeface="Arial" pitchFamily="34" charset="0"/>
                </a:rPr>
                <a:t>namun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regulasinya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belum</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ditetapkan</a:t>
              </a:r>
              <a:endParaRPr lang="en-US" sz="900" dirty="0">
                <a:solidFill>
                  <a:schemeClr val="tx1"/>
                </a:solidFill>
                <a:latin typeface="Century Gothic" panose="020B0502020202020204" pitchFamily="34" charset="0"/>
                <a:cs typeface="Arial" pitchFamily="34" charset="0"/>
              </a:endParaRPr>
            </a:p>
            <a:p>
              <a:pPr marL="169881" indent="-169881">
                <a:buFont typeface="+mj-lt"/>
                <a:buAutoNum type="arabicPeriod"/>
              </a:pPr>
              <a:r>
                <a:rPr lang="en-US" sz="900" dirty="0" err="1">
                  <a:solidFill>
                    <a:schemeClr val="tx1"/>
                  </a:solidFill>
                  <a:latin typeface="Century Gothic" panose="020B0502020202020204" pitchFamily="34" charset="0"/>
                  <a:cs typeface="Arial" pitchFamily="34" charset="0"/>
                </a:rPr>
                <a:t>Kurangnya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komitmen</a:t>
              </a:r>
              <a:r>
                <a:rPr lang="en-US" sz="900" dirty="0">
                  <a:solidFill>
                    <a:schemeClr val="tx1"/>
                  </a:solidFill>
                  <a:latin typeface="Century Gothic" panose="020B0502020202020204" pitchFamily="34" charset="0"/>
                  <a:cs typeface="Arial" pitchFamily="34" charset="0"/>
                </a:rPr>
                <a:t> dan </a:t>
              </a:r>
              <a:r>
                <a:rPr lang="en-US" sz="900" dirty="0" err="1">
                  <a:solidFill>
                    <a:schemeClr val="tx1"/>
                  </a:solidFill>
                  <a:latin typeface="Century Gothic" panose="020B0502020202020204" pitchFamily="34" charset="0"/>
                  <a:cs typeface="Arial" pitchFamily="34" charset="0"/>
                </a:rPr>
                <a:t>ketegasan</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Kepala</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daerah</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untuk</a:t>
              </a:r>
              <a:r>
                <a:rPr lang="en-US" sz="900" dirty="0">
                  <a:solidFill>
                    <a:schemeClr val="tx1"/>
                  </a:solidFill>
                  <a:latin typeface="Century Gothic" panose="020B0502020202020204" pitchFamily="34" charset="0"/>
                  <a:cs typeface="Arial" pitchFamily="34" charset="0"/>
                </a:rPr>
                <a:t> </a:t>
              </a:r>
              <a:r>
                <a:rPr lang="en-US" sz="900" dirty="0" err="1">
                  <a:solidFill>
                    <a:schemeClr val="tx1"/>
                  </a:solidFill>
                  <a:latin typeface="Century Gothic" panose="020B0502020202020204" pitchFamily="34" charset="0"/>
                  <a:cs typeface="Arial" pitchFamily="34" charset="0"/>
                </a:rPr>
                <a:t>menerapkan</a:t>
              </a:r>
              <a:r>
                <a:rPr lang="en-US" sz="900" dirty="0">
                  <a:solidFill>
                    <a:schemeClr val="tx1"/>
                  </a:solidFill>
                  <a:latin typeface="Century Gothic" panose="020B0502020202020204" pitchFamily="34" charset="0"/>
                  <a:cs typeface="Arial" pitchFamily="34" charset="0"/>
                </a:rPr>
                <a:t> PATEN.</a:t>
              </a:r>
            </a:p>
          </p:txBody>
        </p:sp>
        <p:sp>
          <p:nvSpPr>
            <p:cNvPr id="29" name="TextBox 28">
              <a:extLst>
                <a:ext uri="{FF2B5EF4-FFF2-40B4-BE49-F238E27FC236}">
                  <a16:creationId xmlns:a16="http://schemas.microsoft.com/office/drawing/2014/main" id="{B240C67F-525A-4A8C-B3DA-5223A7A92177}"/>
                </a:ext>
              </a:extLst>
            </p:cNvPr>
            <p:cNvSpPr txBox="1"/>
            <p:nvPr/>
          </p:nvSpPr>
          <p:spPr>
            <a:xfrm>
              <a:off x="-257400" y="3373156"/>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pic>
        <p:nvPicPr>
          <p:cNvPr id="30" name="Picture 1">
            <a:extLst>
              <a:ext uri="{FF2B5EF4-FFF2-40B4-BE49-F238E27FC236}">
                <a16:creationId xmlns:a16="http://schemas.microsoft.com/office/drawing/2014/main" id="{73F3EA5F-40DC-4E7C-86E6-0710442912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6217730" y="4867389"/>
            <a:ext cx="587469" cy="637865"/>
          </a:xfrm>
          <a:prstGeom prst="rect">
            <a:avLst/>
          </a:prstGeom>
          <a:noFill/>
          <a:ln>
            <a:noFill/>
          </a:ln>
          <a:extLst/>
        </p:spPr>
      </p:pic>
      <p:sp>
        <p:nvSpPr>
          <p:cNvPr id="34" name="Rectangle 33">
            <a:extLst>
              <a:ext uri="{FF2B5EF4-FFF2-40B4-BE49-F238E27FC236}">
                <a16:creationId xmlns:a16="http://schemas.microsoft.com/office/drawing/2014/main" id="{A8AF161B-DBEA-49AC-B8FA-BE3F7A525B05}"/>
              </a:ext>
            </a:extLst>
          </p:cNvPr>
          <p:cNvSpPr/>
          <p:nvPr/>
        </p:nvSpPr>
        <p:spPr>
          <a:xfrm>
            <a:off x="6825006" y="4873658"/>
            <a:ext cx="5269585" cy="1904216"/>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i="1" dirty="0">
                <a:solidFill>
                  <a:srgbClr val="C00000"/>
                </a:solidFill>
                <a:latin typeface="Century Gothic" panose="020B0502020202020204" pitchFamily="34" charset="0"/>
              </a:rPr>
              <a:t>TINDAK LANJUT 2019:</a:t>
            </a:r>
          </a:p>
          <a:p>
            <a:pPr marL="228600" indent="-228600" algn="just">
              <a:lnSpc>
                <a:spcPts val="1300"/>
              </a:lnSpc>
              <a:buFont typeface="+mj-lt"/>
              <a:buAutoNum type="arabicPeriod"/>
            </a:pPr>
            <a:r>
              <a:rPr lang="en-US" sz="1050" dirty="0" err="1">
                <a:solidFill>
                  <a:schemeClr val="tx1"/>
                </a:solidFill>
                <a:latin typeface="Century Gothic" panose="020B0502020202020204" pitchFamily="34" charset="0"/>
              </a:rPr>
              <a:t>Penyusunan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Permendagri</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tentang</a:t>
            </a:r>
            <a:r>
              <a:rPr lang="en-US" sz="1050" dirty="0">
                <a:solidFill>
                  <a:schemeClr val="tx1"/>
                </a:solidFill>
                <a:latin typeface="Century Gothic" panose="020B0502020202020204" pitchFamily="34" charset="0"/>
              </a:rPr>
              <a:t> PATEN.</a:t>
            </a:r>
          </a:p>
          <a:p>
            <a:pPr marL="228600" lvl="0" indent="-228600">
              <a:lnSpc>
                <a:spcPts val="1300"/>
              </a:lnSpc>
              <a:buFont typeface="+mj-lt"/>
              <a:buAutoNum type="arabicPeriod"/>
            </a:pPr>
            <a:r>
              <a:rPr lang="en-US" sz="1050" dirty="0" err="1">
                <a:solidFill>
                  <a:schemeClr val="tx1"/>
                </a:solidFill>
                <a:latin typeface="Century Gothic" panose="020B0502020202020204" pitchFamily="34" charset="0"/>
              </a:rPr>
              <a:t>Memberikan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pelatihan</a:t>
            </a:r>
            <a:r>
              <a:rPr lang="en-US" sz="1050" dirty="0">
                <a:solidFill>
                  <a:schemeClr val="tx1"/>
                </a:solidFill>
                <a:latin typeface="Century Gothic" panose="020B0502020202020204" pitchFamily="34" charset="0"/>
              </a:rPr>
              <a:t> dan </a:t>
            </a:r>
            <a:r>
              <a:rPr lang="en-US" sz="1050" dirty="0" err="1">
                <a:solidFill>
                  <a:schemeClr val="tx1"/>
                </a:solidFill>
                <a:latin typeface="Century Gothic" panose="020B0502020202020204" pitchFamily="34" charset="0"/>
              </a:rPr>
              <a:t>pendampingan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kepada</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aparatur</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pelaksana</a:t>
            </a:r>
            <a:r>
              <a:rPr lang="en-US" sz="1050" dirty="0">
                <a:solidFill>
                  <a:schemeClr val="tx1"/>
                </a:solidFill>
                <a:latin typeface="Century Gothic" panose="020B0502020202020204" pitchFamily="34" charset="0"/>
              </a:rPr>
              <a:t> PATEN di </a:t>
            </a:r>
            <a:r>
              <a:rPr lang="en-US" sz="1050" dirty="0" err="1">
                <a:solidFill>
                  <a:schemeClr val="tx1"/>
                </a:solidFill>
                <a:latin typeface="Century Gothic" panose="020B0502020202020204" pitchFamily="34" charset="0"/>
              </a:rPr>
              <a:t>Kecamatan</a:t>
            </a:r>
            <a:r>
              <a:rPr lang="en-US" sz="1050" dirty="0">
                <a:solidFill>
                  <a:schemeClr val="tx1"/>
                </a:solidFill>
                <a:latin typeface="Century Gothic" panose="020B0502020202020204" pitchFamily="34" charset="0"/>
              </a:rPr>
              <a:t>.</a:t>
            </a:r>
          </a:p>
          <a:p>
            <a:pPr marL="228600" lvl="0" indent="-228600">
              <a:lnSpc>
                <a:spcPts val="1300"/>
              </a:lnSpc>
              <a:buFont typeface="+mj-lt"/>
              <a:buAutoNum type="arabicPeriod"/>
            </a:pPr>
            <a:r>
              <a:rPr lang="en-US" sz="1050" dirty="0">
                <a:solidFill>
                  <a:schemeClr val="tx1"/>
                </a:solidFill>
                <a:latin typeface="Century Gothic" panose="020B0502020202020204" pitchFamily="34" charset="0"/>
              </a:rPr>
              <a:t>Program di </a:t>
            </a:r>
            <a:r>
              <a:rPr lang="en-US" sz="1050" dirty="0" err="1">
                <a:solidFill>
                  <a:schemeClr val="tx1"/>
                </a:solidFill>
                <a:latin typeface="Century Gothic" panose="020B0502020202020204" pitchFamily="34" charset="0"/>
              </a:rPr>
              <a:t>Kecamatan</a:t>
            </a:r>
            <a:r>
              <a:rPr lang="en-US" sz="1050" dirty="0">
                <a:solidFill>
                  <a:schemeClr val="tx1"/>
                </a:solidFill>
                <a:latin typeface="Century Gothic" panose="020B0502020202020204" pitchFamily="34" charset="0"/>
              </a:rPr>
              <a:t> yang </a:t>
            </a:r>
            <a:r>
              <a:rPr lang="en-US" sz="1050" dirty="0" err="1">
                <a:solidFill>
                  <a:schemeClr val="tx1"/>
                </a:solidFill>
                <a:latin typeface="Century Gothic" panose="020B0502020202020204" pitchFamily="34" charset="0"/>
              </a:rPr>
              <a:t>berbasis</a:t>
            </a:r>
            <a:r>
              <a:rPr lang="en-US" sz="1050" dirty="0">
                <a:solidFill>
                  <a:schemeClr val="tx1"/>
                </a:solidFill>
                <a:latin typeface="Century Gothic" panose="020B0502020202020204" pitchFamily="34" charset="0"/>
              </a:rPr>
              <a:t> pada </a:t>
            </a:r>
            <a:r>
              <a:rPr lang="en-US" sz="1050" dirty="0" err="1">
                <a:solidFill>
                  <a:schemeClr val="tx1"/>
                </a:solidFill>
                <a:latin typeface="Century Gothic" panose="020B0502020202020204" pitchFamily="34" charset="0"/>
              </a:rPr>
              <a:t>urusan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Pemerintahan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akan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diatur</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dalam</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perencanaan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pembangunan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daerah</a:t>
            </a:r>
            <a:r>
              <a:rPr lang="en-US" sz="1050" dirty="0">
                <a:solidFill>
                  <a:schemeClr val="tx1"/>
                </a:solidFill>
                <a:latin typeface="Century Gothic" panose="020B0502020202020204" pitchFamily="34" charset="0"/>
              </a:rPr>
              <a:t>.</a:t>
            </a:r>
          </a:p>
          <a:p>
            <a:pPr marL="228600" lvl="0" indent="-228600">
              <a:lnSpc>
                <a:spcPts val="1300"/>
              </a:lnSpc>
              <a:buFont typeface="+mj-lt"/>
              <a:buAutoNum type="arabicPeriod"/>
            </a:pPr>
            <a:r>
              <a:rPr lang="en-US" sz="1050" dirty="0" err="1">
                <a:solidFill>
                  <a:schemeClr val="tx1"/>
                </a:solidFill>
                <a:latin typeface="Century Gothic" panose="020B0502020202020204" pitchFamily="34" charset="0"/>
              </a:rPr>
              <a:t>Kegiatan</a:t>
            </a:r>
            <a:r>
              <a:rPr lang="en-US" sz="1050" dirty="0">
                <a:solidFill>
                  <a:schemeClr val="tx1"/>
                </a:solidFill>
                <a:latin typeface="Century Gothic" panose="020B0502020202020204" pitchFamily="34" charset="0"/>
              </a:rPr>
              <a:t> PATEN </a:t>
            </a:r>
            <a:r>
              <a:rPr lang="en-US" sz="1050" dirty="0" err="1">
                <a:solidFill>
                  <a:schemeClr val="tx1"/>
                </a:solidFill>
                <a:latin typeface="Century Gothic" panose="020B0502020202020204" pitchFamily="34" charset="0"/>
              </a:rPr>
              <a:t>akan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dimasukkan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dalam</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Permendagri</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pedoman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penyusunan</a:t>
            </a:r>
            <a:r>
              <a:rPr lang="en-US" sz="1050" dirty="0">
                <a:solidFill>
                  <a:schemeClr val="tx1"/>
                </a:solidFill>
                <a:latin typeface="Century Gothic" panose="020B0502020202020204" pitchFamily="34" charset="0"/>
              </a:rPr>
              <a:t> APBD </a:t>
            </a:r>
            <a:r>
              <a:rPr lang="en-US" sz="1050" dirty="0" err="1">
                <a:solidFill>
                  <a:schemeClr val="tx1"/>
                </a:solidFill>
                <a:latin typeface="Century Gothic" panose="020B0502020202020204" pitchFamily="34" charset="0"/>
              </a:rPr>
              <a:t>Kabupaten</a:t>
            </a:r>
            <a:r>
              <a:rPr lang="en-US" sz="1050" dirty="0">
                <a:solidFill>
                  <a:schemeClr val="tx1"/>
                </a:solidFill>
                <a:latin typeface="Century Gothic" panose="020B0502020202020204" pitchFamily="34" charset="0"/>
              </a:rPr>
              <a:t>/Kota.</a:t>
            </a:r>
          </a:p>
          <a:p>
            <a:pPr marL="228600" indent="-228600">
              <a:lnSpc>
                <a:spcPts val="1300"/>
              </a:lnSpc>
              <a:buFont typeface="+mj-lt"/>
              <a:buAutoNum type="arabicPeriod"/>
            </a:pPr>
            <a:r>
              <a:rPr lang="en-US" sz="1050" dirty="0" err="1">
                <a:solidFill>
                  <a:schemeClr val="tx1"/>
                </a:solidFill>
                <a:latin typeface="Century Gothic" panose="020B0502020202020204" pitchFamily="34" charset="0"/>
              </a:rPr>
              <a:t>Melakukan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supervisi</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untuk</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mendorong</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Pemerintah</a:t>
            </a:r>
            <a:r>
              <a:rPr lang="en-US" sz="1050" dirty="0">
                <a:solidFill>
                  <a:schemeClr val="tx1"/>
                </a:solidFill>
                <a:latin typeface="Century Gothic" panose="020B0502020202020204" pitchFamily="34" charset="0"/>
              </a:rPr>
              <a:t> Daerah </a:t>
            </a:r>
            <a:r>
              <a:rPr lang="en-US" sz="1050" dirty="0" err="1">
                <a:solidFill>
                  <a:schemeClr val="tx1"/>
                </a:solidFill>
                <a:latin typeface="Century Gothic" panose="020B0502020202020204" pitchFamily="34" charset="0"/>
              </a:rPr>
              <a:t>melaksanakan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percepatan</a:t>
            </a:r>
            <a:r>
              <a:rPr lang="en-US" sz="1050" dirty="0">
                <a:solidFill>
                  <a:schemeClr val="tx1"/>
                </a:solidFill>
                <a:latin typeface="Century Gothic" panose="020B0502020202020204" pitchFamily="34" charset="0"/>
              </a:rPr>
              <a:t> </a:t>
            </a:r>
            <a:r>
              <a:rPr lang="en-US" sz="1050" dirty="0" err="1">
                <a:solidFill>
                  <a:schemeClr val="tx1"/>
                </a:solidFill>
                <a:latin typeface="Century Gothic" panose="020B0502020202020204" pitchFamily="34" charset="0"/>
              </a:rPr>
              <a:t>penerapan</a:t>
            </a:r>
            <a:r>
              <a:rPr lang="en-US" sz="1050" dirty="0">
                <a:solidFill>
                  <a:schemeClr val="tx1"/>
                </a:solidFill>
                <a:latin typeface="Century Gothic" panose="020B0502020202020204" pitchFamily="34" charset="0"/>
              </a:rPr>
              <a:t> PATEN, </a:t>
            </a:r>
            <a:r>
              <a:rPr lang="en-US" sz="1050" dirty="0" err="1">
                <a:solidFill>
                  <a:schemeClr val="tx1"/>
                </a:solidFill>
                <a:latin typeface="Century Gothic" panose="020B0502020202020204" pitchFamily="34" charset="0"/>
              </a:rPr>
              <a:t>dengan</a:t>
            </a:r>
            <a:r>
              <a:rPr lang="en-US" sz="1050" dirty="0">
                <a:solidFill>
                  <a:schemeClr val="tx1"/>
                </a:solidFill>
                <a:latin typeface="Century Gothic" panose="020B0502020202020204" pitchFamily="34" charset="0"/>
              </a:rPr>
              <a:t> target </a:t>
            </a:r>
            <a:r>
              <a:rPr lang="en-US" sz="1050" dirty="0" err="1">
                <a:solidFill>
                  <a:schemeClr val="tx1"/>
                </a:solidFill>
                <a:latin typeface="Century Gothic" panose="020B0502020202020204" pitchFamily="34" charset="0"/>
              </a:rPr>
              <a:t>tahun</a:t>
            </a:r>
            <a:r>
              <a:rPr lang="en-US" sz="1050" dirty="0">
                <a:solidFill>
                  <a:schemeClr val="tx1"/>
                </a:solidFill>
                <a:latin typeface="Century Gothic" panose="020B0502020202020204" pitchFamily="34" charset="0"/>
              </a:rPr>
              <a:t> 2019 </a:t>
            </a:r>
            <a:r>
              <a:rPr lang="en-US" sz="1050" dirty="0" err="1">
                <a:solidFill>
                  <a:schemeClr val="tx1"/>
                </a:solidFill>
                <a:latin typeface="Century Gothic" panose="020B0502020202020204" pitchFamily="34" charset="0"/>
              </a:rPr>
              <a:t>sebanyak</a:t>
            </a:r>
            <a:r>
              <a:rPr lang="en-US" sz="1050" dirty="0">
                <a:solidFill>
                  <a:schemeClr val="tx1"/>
                </a:solidFill>
                <a:latin typeface="Century Gothic" panose="020B0502020202020204" pitchFamily="34" charset="0"/>
              </a:rPr>
              <a:t> 60 </a:t>
            </a:r>
            <a:r>
              <a:rPr lang="en-US" sz="1050" dirty="0" err="1">
                <a:solidFill>
                  <a:schemeClr val="tx1"/>
                </a:solidFill>
                <a:latin typeface="Century Gothic" panose="020B0502020202020204" pitchFamily="34" charset="0"/>
              </a:rPr>
              <a:t>Kabupaten</a:t>
            </a:r>
            <a:r>
              <a:rPr lang="en-US" sz="1050" dirty="0">
                <a:solidFill>
                  <a:schemeClr val="tx1"/>
                </a:solidFill>
                <a:latin typeface="Century Gothic" panose="020B0502020202020204" pitchFamily="34" charset="0"/>
              </a:rPr>
              <a:t>/Kota.</a:t>
            </a:r>
          </a:p>
        </p:txBody>
      </p:sp>
      <p:sp>
        <p:nvSpPr>
          <p:cNvPr id="13" name="Rectangle 12">
            <a:extLst>
              <a:ext uri="{FF2B5EF4-FFF2-40B4-BE49-F238E27FC236}">
                <a16:creationId xmlns:a16="http://schemas.microsoft.com/office/drawing/2014/main" id="{DC9F3F57-E0FE-42D2-89E0-4A4FE95732E0}"/>
              </a:ext>
            </a:extLst>
          </p:cNvPr>
          <p:cNvSpPr/>
          <p:nvPr/>
        </p:nvSpPr>
        <p:spPr>
          <a:xfrm>
            <a:off x="6243093" y="661389"/>
            <a:ext cx="1308371" cy="369332"/>
          </a:xfrm>
          <a:prstGeom prst="rect">
            <a:avLst/>
          </a:prstGeom>
        </p:spPr>
        <p:txBody>
          <a:bodyPr wrap="none">
            <a:spAutoFit/>
          </a:bodyPr>
          <a:lstStyle/>
          <a:p>
            <a:pPr algn="just"/>
            <a:r>
              <a:rPr lang="en-US" b="1" i="1" dirty="0">
                <a:solidFill>
                  <a:srgbClr val="FF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045616" y="0"/>
            <a:ext cx="8342722" cy="861774"/>
          </a:xfrm>
          <a:prstGeom prst="rect">
            <a:avLst/>
          </a:prstGeom>
          <a:noFill/>
        </p:spPr>
        <p:txBody>
          <a:bodyPr wrap="square" rtlCol="0">
            <a:spAutoFit/>
          </a:bodyPr>
          <a:lstStyle/>
          <a:p>
            <a:pPr algn="ctr"/>
            <a:r>
              <a:rPr lang="en-US" sz="1600" b="1" dirty="0">
                <a:latin typeface="Century Gothic" panose="020B0502020202020204" pitchFamily="34" charset="0"/>
                <a:ea typeface="Arial Unicode MS" panose="020B0604020202020204" pitchFamily="34" charset="-128"/>
                <a:cs typeface="Arial Unicode MS" panose="020B0604020202020204" pitchFamily="34" charset="-128"/>
              </a:rPr>
              <a:t>PENINGKATAN PELAYANAN PUBLIK </a:t>
            </a:r>
          </a:p>
          <a:p>
            <a:pPr algn="ctr"/>
            <a:r>
              <a:rPr lang="en-US" sz="1600" b="1" dirty="0">
                <a:latin typeface="Century Gothic" panose="020B0502020202020204" pitchFamily="34" charset="0"/>
                <a:ea typeface="Arial Unicode MS" panose="020B0604020202020204" pitchFamily="34" charset="-128"/>
                <a:cs typeface="Arial Unicode MS" panose="020B0604020202020204" pitchFamily="34" charset="-128"/>
              </a:rPr>
              <a:t>DI</a:t>
            </a:r>
            <a:r>
              <a:rPr lang="es-ES" sz="1600" b="1" dirty="0">
                <a:latin typeface="Century Gothic" panose="020B0502020202020204" pitchFamily="34" charset="0"/>
                <a:ea typeface="Arial Unicode MS" panose="020B0604020202020204" pitchFamily="34" charset="-128"/>
                <a:cs typeface="Arial Unicode MS" panose="020B0604020202020204" pitchFamily="34" charset="-128"/>
              </a:rPr>
              <a:t> KECAMATAN MELALUI PELAYANAN ADMINISTRASI TERPADU KECAMATAN (PATEN)</a:t>
            </a:r>
          </a:p>
          <a:p>
            <a:pPr algn="ctr"/>
            <a:endParaRPr lang="id-ID"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52" name="TextBox 51">
            <a:extLst>
              <a:ext uri="{FF2B5EF4-FFF2-40B4-BE49-F238E27FC236}">
                <a16:creationId xmlns:a16="http://schemas.microsoft.com/office/drawing/2014/main" id="{644EE10D-D518-40BD-8FC8-EF45C6C5AB5A}"/>
              </a:ext>
            </a:extLst>
          </p:cNvPr>
          <p:cNvSpPr txBox="1"/>
          <p:nvPr/>
        </p:nvSpPr>
        <p:spPr>
          <a:xfrm>
            <a:off x="7467249" y="1052945"/>
            <a:ext cx="4571999" cy="815608"/>
          </a:xfrm>
          <a:prstGeom prst="rect">
            <a:avLst/>
          </a:prstGeom>
          <a:solidFill>
            <a:schemeClr val="bg1"/>
          </a:solidFill>
        </p:spPr>
        <p:txBody>
          <a:bodyPr wrap="square" tIns="0" rtlCol="0">
            <a:spAutoFit/>
          </a:bodyPr>
          <a:lstStyle/>
          <a:p>
            <a:pPr algn="just"/>
            <a:r>
              <a:rPr lang="en-US" b="1" i="1" dirty="0">
                <a:solidFill>
                  <a:srgbClr val="FF0000"/>
                </a:solidFill>
                <a:latin typeface="Century Gothic" panose="020B0502020202020204" pitchFamily="34" charset="0"/>
              </a:rPr>
              <a:t>Dari total </a:t>
            </a:r>
            <a:r>
              <a:rPr lang="id-ID" b="1" i="1" dirty="0">
                <a:solidFill>
                  <a:srgbClr val="FF0000"/>
                </a:solidFill>
                <a:latin typeface="Century Gothic" panose="020B0502020202020204" pitchFamily="34" charset="0"/>
              </a:rPr>
              <a:t>514 Kab/Kota</a:t>
            </a:r>
            <a:r>
              <a:rPr lang="en-US" b="1" i="1" dirty="0">
                <a:solidFill>
                  <a:schemeClr val="tx2">
                    <a:lumMod val="60000"/>
                    <a:lumOff val="40000"/>
                  </a:schemeClr>
                </a:solidFill>
                <a:latin typeface="Century Gothic" panose="020B0502020202020204" pitchFamily="34" charset="0"/>
              </a:rPr>
              <a:t>, </a:t>
            </a:r>
            <a:r>
              <a:rPr lang="en-US" sz="1400" b="1" i="1" dirty="0">
                <a:latin typeface="Century Gothic" panose="020B0502020202020204" pitchFamily="34" charset="0"/>
              </a:rPr>
              <a:t>Daerah yang </a:t>
            </a:r>
            <a:r>
              <a:rPr lang="en-US" sz="1400" b="1" i="1" dirty="0" err="1">
                <a:latin typeface="Century Gothic" panose="020B0502020202020204" pitchFamily="34" charset="0"/>
              </a:rPr>
              <a:t>telah</a:t>
            </a:r>
            <a:r>
              <a:rPr lang="en-US" sz="1400" b="1" i="1" dirty="0">
                <a:latin typeface="Century Gothic" panose="020B0502020202020204" pitchFamily="34" charset="0"/>
              </a:rPr>
              <a:t> </a:t>
            </a:r>
            <a:r>
              <a:rPr lang="en-US" sz="1400" b="1" i="1" dirty="0" err="1">
                <a:latin typeface="Century Gothic" panose="020B0502020202020204" pitchFamily="34" charset="0"/>
              </a:rPr>
              <a:t>menerapkan</a:t>
            </a:r>
            <a:r>
              <a:rPr lang="en-US" sz="1400" b="1" i="1" dirty="0">
                <a:latin typeface="Century Gothic" panose="020B0502020202020204" pitchFamily="34" charset="0"/>
              </a:rPr>
              <a:t> </a:t>
            </a:r>
            <a:r>
              <a:rPr lang="id-ID" sz="1400" b="1" i="1" dirty="0">
                <a:latin typeface="Century Gothic" panose="020B0502020202020204" pitchFamily="34" charset="0"/>
              </a:rPr>
              <a:t>Pelayanan Administrasi Terpadu Kecamatan </a:t>
            </a:r>
            <a:r>
              <a:rPr lang="en-US" sz="1400" b="1" i="1" dirty="0">
                <a:latin typeface="Century Gothic" panose="020B0502020202020204" pitchFamily="34" charset="0"/>
              </a:rPr>
              <a:t>(PATEN) </a:t>
            </a:r>
            <a:r>
              <a:rPr lang="en-US" sz="1400" b="1" i="1" dirty="0" err="1">
                <a:latin typeface="Century Gothic" panose="020B0502020202020204" pitchFamily="34" charset="0"/>
              </a:rPr>
              <a:t>sebanyak</a:t>
            </a:r>
            <a:r>
              <a:rPr lang="en-US" sz="1400" b="1" i="1" dirty="0">
                <a:latin typeface="Century Gothic" panose="020B0502020202020204" pitchFamily="34" charset="0"/>
              </a:rPr>
              <a:t> </a:t>
            </a:r>
            <a:r>
              <a:rPr lang="en-US" b="1" i="1" dirty="0">
                <a:solidFill>
                  <a:srgbClr val="FF0000"/>
                </a:solidFill>
                <a:latin typeface="Century Gothic" panose="020B0502020202020204" pitchFamily="34" charset="0"/>
              </a:rPr>
              <a:t>313</a:t>
            </a:r>
            <a:r>
              <a:rPr lang="en-US" b="1" i="1" dirty="0">
                <a:solidFill>
                  <a:srgbClr val="C00000"/>
                </a:solidFill>
                <a:latin typeface="Century Gothic" panose="020B0502020202020204" pitchFamily="34" charset="0"/>
              </a:rPr>
              <a:t> </a:t>
            </a:r>
            <a:r>
              <a:rPr lang="en-US" sz="1400" b="1" i="1" dirty="0" err="1">
                <a:latin typeface="Century Gothic" panose="020B0502020202020204" pitchFamily="34" charset="0"/>
              </a:rPr>
              <a:t>Kab</a:t>
            </a:r>
            <a:r>
              <a:rPr lang="en-US" sz="1400" b="1" i="1" dirty="0">
                <a:latin typeface="Century Gothic" panose="020B0502020202020204" pitchFamily="34" charset="0"/>
              </a:rPr>
              <a:t>/Kota.</a:t>
            </a:r>
            <a:endParaRPr lang="id-ID" sz="1400" b="1" i="1" dirty="0">
              <a:latin typeface="Century Gothic" panose="020B0502020202020204" pitchFamily="34" charset="0"/>
            </a:endParaRPr>
          </a:p>
        </p:txBody>
      </p:sp>
      <p:sp>
        <p:nvSpPr>
          <p:cNvPr id="53" name="TextBox 52">
            <a:extLst>
              <a:ext uri="{FF2B5EF4-FFF2-40B4-BE49-F238E27FC236}">
                <a16:creationId xmlns:a16="http://schemas.microsoft.com/office/drawing/2014/main" id="{5FAF941F-8A29-412B-BF1F-B001A36FAED4}"/>
              </a:ext>
            </a:extLst>
          </p:cNvPr>
          <p:cNvSpPr txBox="1"/>
          <p:nvPr/>
        </p:nvSpPr>
        <p:spPr>
          <a:xfrm>
            <a:off x="6136458" y="2388429"/>
            <a:ext cx="1362527" cy="1142576"/>
          </a:xfrm>
          <a:prstGeom prst="rect">
            <a:avLst/>
          </a:prstGeom>
          <a:noFill/>
        </p:spPr>
        <p:txBody>
          <a:bodyPr wrap="square" tIns="0" rtlCol="0">
            <a:spAutoFit/>
          </a:bodyPr>
          <a:lstStyle/>
          <a:p>
            <a:pPr algn="ctr"/>
            <a:r>
              <a:rPr lang="id-ID" sz="1400" b="1" dirty="0">
                <a:solidFill>
                  <a:schemeClr val="accent4"/>
                </a:solidFill>
              </a:rPr>
              <a:t>Pelayanan </a:t>
            </a:r>
            <a:r>
              <a:rPr lang="en-US" sz="1400" b="1" dirty="0" err="1">
                <a:solidFill>
                  <a:schemeClr val="accent4"/>
                </a:solidFill>
              </a:rPr>
              <a:t>Administrasi</a:t>
            </a:r>
            <a:r>
              <a:rPr lang="en-US" sz="1400" b="1" dirty="0">
                <a:solidFill>
                  <a:schemeClr val="accent4"/>
                </a:solidFill>
              </a:rPr>
              <a:t> </a:t>
            </a:r>
            <a:r>
              <a:rPr lang="en-US" sz="1400" b="1" dirty="0" err="1">
                <a:solidFill>
                  <a:schemeClr val="accent4"/>
                </a:solidFill>
              </a:rPr>
              <a:t>Terpadu</a:t>
            </a:r>
            <a:r>
              <a:rPr lang="en-US" sz="1400" b="1" dirty="0">
                <a:solidFill>
                  <a:schemeClr val="accent4"/>
                </a:solidFill>
              </a:rPr>
              <a:t> </a:t>
            </a:r>
            <a:r>
              <a:rPr lang="en-US" sz="1400" b="1" dirty="0" err="1">
                <a:solidFill>
                  <a:schemeClr val="accent4"/>
                </a:solidFill>
              </a:rPr>
              <a:t>Kecamatan</a:t>
            </a:r>
            <a:r>
              <a:rPr lang="en-US" sz="1400" b="1" dirty="0">
                <a:solidFill>
                  <a:schemeClr val="accent4"/>
                </a:solidFill>
              </a:rPr>
              <a:t> (PATEN)</a:t>
            </a:r>
            <a:endParaRPr lang="id-ID" sz="1400" b="1" dirty="0">
              <a:solidFill>
                <a:schemeClr val="accent4"/>
              </a:solidFill>
            </a:endParaRPr>
          </a:p>
        </p:txBody>
      </p:sp>
      <p:sp>
        <p:nvSpPr>
          <p:cNvPr id="54" name="TextBox 53">
            <a:extLst>
              <a:ext uri="{FF2B5EF4-FFF2-40B4-BE49-F238E27FC236}">
                <a16:creationId xmlns:a16="http://schemas.microsoft.com/office/drawing/2014/main" id="{162BD038-6A48-4153-A80A-CA0DF205A643}"/>
              </a:ext>
            </a:extLst>
          </p:cNvPr>
          <p:cNvSpPr txBox="1"/>
          <p:nvPr/>
        </p:nvSpPr>
        <p:spPr>
          <a:xfrm>
            <a:off x="11012062" y="2754275"/>
            <a:ext cx="794959" cy="313035"/>
          </a:xfrm>
          <a:prstGeom prst="rect">
            <a:avLst/>
          </a:prstGeom>
          <a:noFill/>
        </p:spPr>
        <p:txBody>
          <a:bodyPr wrap="square" rtlCol="0">
            <a:spAutoFit/>
          </a:bodyPr>
          <a:lstStyle/>
          <a:p>
            <a:pPr algn="r"/>
            <a:r>
              <a:rPr lang="en-US" sz="1400" b="1" dirty="0">
                <a:solidFill>
                  <a:schemeClr val="bg1"/>
                </a:solidFill>
                <a:latin typeface="Century Gothic" panose="020B0502020202020204" pitchFamily="34" charset="0"/>
              </a:rPr>
              <a:t>514</a:t>
            </a:r>
          </a:p>
        </p:txBody>
      </p:sp>
      <p:sp>
        <p:nvSpPr>
          <p:cNvPr id="55" name="TextBox 54">
            <a:extLst>
              <a:ext uri="{FF2B5EF4-FFF2-40B4-BE49-F238E27FC236}">
                <a16:creationId xmlns:a16="http://schemas.microsoft.com/office/drawing/2014/main" id="{603D8B75-E643-40C8-A195-1F828658F9F9}"/>
              </a:ext>
            </a:extLst>
          </p:cNvPr>
          <p:cNvSpPr txBox="1"/>
          <p:nvPr/>
        </p:nvSpPr>
        <p:spPr>
          <a:xfrm>
            <a:off x="9037758" y="3184066"/>
            <a:ext cx="794959" cy="313035"/>
          </a:xfrm>
          <a:prstGeom prst="rect">
            <a:avLst/>
          </a:prstGeom>
          <a:noFill/>
        </p:spPr>
        <p:txBody>
          <a:bodyPr wrap="square" rtlCol="0">
            <a:spAutoFit/>
          </a:bodyPr>
          <a:lstStyle/>
          <a:p>
            <a:pPr algn="r"/>
            <a:r>
              <a:rPr lang="en-US" sz="1400" b="1" dirty="0">
                <a:solidFill>
                  <a:schemeClr val="bg1"/>
                </a:solidFill>
                <a:latin typeface="Century Gothic" panose="020B0502020202020204" pitchFamily="34" charset="0"/>
              </a:rPr>
              <a:t>231</a:t>
            </a:r>
          </a:p>
        </p:txBody>
      </p:sp>
      <p:sp>
        <p:nvSpPr>
          <p:cNvPr id="56" name="Arrow: Right 55">
            <a:extLst>
              <a:ext uri="{FF2B5EF4-FFF2-40B4-BE49-F238E27FC236}">
                <a16:creationId xmlns:a16="http://schemas.microsoft.com/office/drawing/2014/main" id="{605DA8EB-D8D4-4FCD-B8E4-3568BCCE8B23}"/>
              </a:ext>
            </a:extLst>
          </p:cNvPr>
          <p:cNvSpPr/>
          <p:nvPr/>
        </p:nvSpPr>
        <p:spPr>
          <a:xfrm rot="18510841">
            <a:off x="6319089" y="1654030"/>
            <a:ext cx="275553" cy="245226"/>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56">
            <a:extLst>
              <a:ext uri="{FF2B5EF4-FFF2-40B4-BE49-F238E27FC236}">
                <a16:creationId xmlns:a16="http://schemas.microsoft.com/office/drawing/2014/main" id="{551F2F02-6754-46B2-B6FE-CDE26418821F}"/>
              </a:ext>
            </a:extLst>
          </p:cNvPr>
          <p:cNvSpPr/>
          <p:nvPr/>
        </p:nvSpPr>
        <p:spPr>
          <a:xfrm rot="3562483">
            <a:off x="6863884" y="1677093"/>
            <a:ext cx="268964" cy="245226"/>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62943F1-D1AF-472B-A626-3E81F9AE4481}"/>
              </a:ext>
            </a:extLst>
          </p:cNvPr>
          <p:cNvSpPr txBox="1"/>
          <p:nvPr/>
        </p:nvSpPr>
        <p:spPr>
          <a:xfrm>
            <a:off x="7498985" y="1966007"/>
            <a:ext cx="4308036" cy="523220"/>
          </a:xfrm>
          <a:prstGeom prst="rect">
            <a:avLst/>
          </a:prstGeom>
          <a:noFill/>
        </p:spPr>
        <p:txBody>
          <a:bodyPr wrap="square" rtlCol="0">
            <a:spAutoFit/>
          </a:bodyPr>
          <a:lstStyle/>
          <a:p>
            <a:pPr algn="ctr"/>
            <a:r>
              <a:rPr lang="en-US" sz="1400" b="1" i="1" dirty="0" err="1">
                <a:solidFill>
                  <a:srgbClr val="C00000"/>
                </a:solidFill>
                <a:latin typeface="Century Gothic" panose="020B0502020202020204" pitchFamily="34" charset="0"/>
              </a:rPr>
              <a:t>Jumlah</a:t>
            </a:r>
            <a:r>
              <a:rPr lang="en-US" sz="1400" b="1" i="1" dirty="0">
                <a:solidFill>
                  <a:srgbClr val="C00000"/>
                </a:solidFill>
                <a:latin typeface="Century Gothic" panose="020B0502020202020204" pitchFamily="34" charset="0"/>
              </a:rPr>
              <a:t> </a:t>
            </a:r>
            <a:r>
              <a:rPr lang="en-US" sz="1400" b="1" i="1" dirty="0" err="1">
                <a:solidFill>
                  <a:srgbClr val="C00000"/>
                </a:solidFill>
                <a:latin typeface="Century Gothic" panose="020B0502020202020204" pitchFamily="34" charset="0"/>
              </a:rPr>
              <a:t>Kab</a:t>
            </a:r>
            <a:r>
              <a:rPr lang="en-US" sz="1400" b="1" i="1" dirty="0">
                <a:solidFill>
                  <a:srgbClr val="C00000"/>
                </a:solidFill>
                <a:latin typeface="Century Gothic" panose="020B0502020202020204" pitchFamily="34" charset="0"/>
              </a:rPr>
              <a:t>/Kota </a:t>
            </a:r>
          </a:p>
          <a:p>
            <a:pPr algn="ctr"/>
            <a:r>
              <a:rPr lang="en-US" sz="1400" b="1" i="1" dirty="0">
                <a:solidFill>
                  <a:srgbClr val="C00000"/>
                </a:solidFill>
                <a:latin typeface="Century Gothic" panose="020B0502020202020204" pitchFamily="34" charset="0"/>
              </a:rPr>
              <a:t>Yang </a:t>
            </a:r>
            <a:r>
              <a:rPr lang="en-US" sz="1400" b="1" i="1" dirty="0" err="1">
                <a:solidFill>
                  <a:srgbClr val="C00000"/>
                </a:solidFill>
                <a:latin typeface="Century Gothic" panose="020B0502020202020204" pitchFamily="34" charset="0"/>
              </a:rPr>
              <a:t>menerapkan</a:t>
            </a:r>
            <a:r>
              <a:rPr lang="en-US" sz="1400" b="1" i="1" dirty="0">
                <a:solidFill>
                  <a:srgbClr val="C00000"/>
                </a:solidFill>
                <a:latin typeface="Century Gothic" panose="020B0502020202020204" pitchFamily="34" charset="0"/>
              </a:rPr>
              <a:t> PATEN</a:t>
            </a:r>
          </a:p>
        </p:txBody>
      </p:sp>
      <p:pic>
        <p:nvPicPr>
          <p:cNvPr id="61" name="Picture 5">
            <a:extLst>
              <a:ext uri="{FF2B5EF4-FFF2-40B4-BE49-F238E27FC236}">
                <a16:creationId xmlns:a16="http://schemas.microsoft.com/office/drawing/2014/main" id="{61195B47-68F4-4BB6-9404-614FF36997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6417"/>
          <a:stretch/>
        </p:blipFill>
        <p:spPr bwMode="auto">
          <a:xfrm>
            <a:off x="6284537" y="1040418"/>
            <a:ext cx="813684" cy="56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a:extLst>
              <a:ext uri="{FF2B5EF4-FFF2-40B4-BE49-F238E27FC236}">
                <a16:creationId xmlns:a16="http://schemas.microsoft.com/office/drawing/2014/main" id="{9CE52044-91F8-4944-8D3D-40F9F44FF074}"/>
              </a:ext>
            </a:extLst>
          </p:cNvPr>
          <p:cNvPicPr>
            <a:picLocks noChangeAspect="1" noChangeArrowheads="1"/>
          </p:cNvPicPr>
          <p:nvPr/>
        </p:nvPicPr>
        <p:blipFill rotWithShape="1">
          <a:blip r:embed="rId9">
            <a:clrChange>
              <a:clrFrom>
                <a:srgbClr val="FFF4D2"/>
              </a:clrFrom>
              <a:clrTo>
                <a:srgbClr val="FFF4D2">
                  <a:alpha val="0"/>
                </a:srgbClr>
              </a:clrTo>
            </a:clrChange>
            <a:extLst>
              <a:ext uri="{28A0092B-C50C-407E-A947-70E740481C1C}">
                <a14:useLocalDpi xmlns:a14="http://schemas.microsoft.com/office/drawing/2010/main" val="0"/>
              </a:ext>
            </a:extLst>
          </a:blip>
          <a:srcRect l="4241" t="57813" r="76674" b="32052"/>
          <a:stretch/>
        </p:blipFill>
        <p:spPr bwMode="auto">
          <a:xfrm>
            <a:off x="6200538" y="1932519"/>
            <a:ext cx="12654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BCD816D6-C7F4-446A-893E-AC077B07193E}"/>
              </a:ext>
            </a:extLst>
          </p:cNvPr>
          <p:cNvGrpSpPr/>
          <p:nvPr/>
        </p:nvGrpSpPr>
        <p:grpSpPr>
          <a:xfrm>
            <a:off x="7410687" y="2124896"/>
            <a:ext cx="4571998" cy="2626213"/>
            <a:chOff x="7467249" y="2501971"/>
            <a:chExt cx="4571998" cy="2628341"/>
          </a:xfrm>
        </p:grpSpPr>
        <p:graphicFrame>
          <p:nvGraphicFramePr>
            <p:cNvPr id="60" name="Chart 59">
              <a:extLst>
                <a:ext uri="{FF2B5EF4-FFF2-40B4-BE49-F238E27FC236}">
                  <a16:creationId xmlns:a16="http://schemas.microsoft.com/office/drawing/2014/main" id="{458CA3DE-10A3-4B1B-8E1C-30B9D6CEF51B}"/>
                </a:ext>
              </a:extLst>
            </p:cNvPr>
            <p:cNvGraphicFramePr>
              <a:graphicFrameLocks/>
            </p:cNvGraphicFramePr>
            <p:nvPr>
              <p:extLst>
                <p:ext uri="{D42A27DB-BD31-4B8C-83A1-F6EECF244321}">
                  <p14:modId xmlns:p14="http://schemas.microsoft.com/office/powerpoint/2010/main" val="4177261732"/>
                </p:ext>
              </p:extLst>
            </p:nvPr>
          </p:nvGraphicFramePr>
          <p:xfrm>
            <a:off x="7467249" y="2501971"/>
            <a:ext cx="4571998" cy="2628341"/>
          </p:xfrm>
          <a:graphic>
            <a:graphicData uri="http://schemas.openxmlformats.org/drawingml/2006/chart">
              <c:chart xmlns:c="http://schemas.openxmlformats.org/drawingml/2006/chart" xmlns:r="http://schemas.openxmlformats.org/officeDocument/2006/relationships" r:id="rId10"/>
            </a:graphicData>
          </a:graphic>
        </p:graphicFrame>
        <p:sp>
          <p:nvSpPr>
            <p:cNvPr id="7" name="TextBox 6">
              <a:extLst>
                <a:ext uri="{FF2B5EF4-FFF2-40B4-BE49-F238E27FC236}">
                  <a16:creationId xmlns:a16="http://schemas.microsoft.com/office/drawing/2014/main" id="{B89876CD-8788-434E-BC73-B8643AEF4D21}"/>
                </a:ext>
              </a:extLst>
            </p:cNvPr>
            <p:cNvSpPr txBox="1"/>
            <p:nvPr/>
          </p:nvSpPr>
          <p:spPr>
            <a:xfrm>
              <a:off x="10407193" y="4006391"/>
              <a:ext cx="603315" cy="338554"/>
            </a:xfrm>
            <a:prstGeom prst="rect">
              <a:avLst/>
            </a:prstGeom>
            <a:noFill/>
          </p:spPr>
          <p:txBody>
            <a:bodyPr wrap="square" rtlCol="0">
              <a:spAutoFit/>
            </a:bodyPr>
            <a:lstStyle/>
            <a:p>
              <a:pPr algn="ctr"/>
              <a:r>
                <a:rPr lang="en-US" sz="1600" b="1" i="1" dirty="0">
                  <a:solidFill>
                    <a:srgbClr val="C00000"/>
                  </a:solidFill>
                  <a:latin typeface="Century Gothic" panose="020B0502020202020204" pitchFamily="34" charset="0"/>
                </a:rPr>
                <a:t>61%</a:t>
              </a:r>
            </a:p>
          </p:txBody>
        </p:sp>
      </p:grpSp>
    </p:spTree>
    <p:extLst>
      <p:ext uri="{BB962C8B-B14F-4D97-AF65-F5344CB8AC3E}">
        <p14:creationId xmlns:p14="http://schemas.microsoft.com/office/powerpoint/2010/main" val="253017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50B21A-D484-46AE-B162-DE38F7007780}"/>
              </a:ext>
            </a:extLst>
          </p:cNvPr>
          <p:cNvSpPr/>
          <p:nvPr/>
        </p:nvSpPr>
        <p:spPr>
          <a:xfrm>
            <a:off x="10416619" y="127942"/>
            <a:ext cx="173620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sz="900" dirty="0" err="1">
                <a:solidFill>
                  <a:srgbClr val="0070C0"/>
                </a:solidFill>
                <a:latin typeface="Aharoni" panose="02010803020104030203" pitchFamily="2" charset="-79"/>
                <a:cs typeface="Aharoni" panose="02010803020104030203" pitchFamily="2" charset="-79"/>
              </a:rPr>
              <a:t>Ditjen</a:t>
            </a:r>
            <a:r>
              <a:rPr lang="en-US" sz="900" dirty="0">
                <a:solidFill>
                  <a:srgbClr val="0070C0"/>
                </a:solidFill>
                <a:latin typeface="Aharoni" panose="02010803020104030203" pitchFamily="2" charset="-79"/>
                <a:cs typeface="Aharoni" panose="02010803020104030203" pitchFamily="2" charset="-79"/>
              </a:rPr>
              <a:t> Bina </a:t>
            </a:r>
          </a:p>
          <a:p>
            <a:pPr algn="just"/>
            <a:r>
              <a:rPr lang="en-US" sz="900" dirty="0" err="1">
                <a:solidFill>
                  <a:srgbClr val="0070C0"/>
                </a:solidFill>
                <a:latin typeface="Aharoni" panose="02010803020104030203" pitchFamily="2" charset="-79"/>
                <a:cs typeface="Aharoni" panose="02010803020104030203" pitchFamily="2" charset="-79"/>
              </a:rPr>
              <a:t>Administrasi</a:t>
            </a:r>
            <a:r>
              <a:rPr lang="en-US" sz="900" dirty="0">
                <a:solidFill>
                  <a:srgbClr val="0070C0"/>
                </a:solidFill>
                <a:latin typeface="Aharoni" panose="02010803020104030203" pitchFamily="2" charset="-79"/>
                <a:cs typeface="Aharoni" panose="02010803020104030203" pitchFamily="2" charset="-79"/>
              </a:rPr>
              <a:t> </a:t>
            </a:r>
            <a:r>
              <a:rPr lang="en-US" sz="900" dirty="0" err="1">
                <a:solidFill>
                  <a:srgbClr val="0070C0"/>
                </a:solidFill>
                <a:latin typeface="Aharoni" panose="02010803020104030203" pitchFamily="2" charset="-79"/>
                <a:cs typeface="Aharoni" panose="02010803020104030203" pitchFamily="2" charset="-79"/>
              </a:rPr>
              <a:t>Kewilayahan</a:t>
            </a:r>
            <a:endParaRPr lang="en-US" sz="900" dirty="0">
              <a:solidFill>
                <a:srgbClr val="0070C0"/>
              </a:solidFill>
              <a:latin typeface="Aharoni" panose="02010803020104030203" pitchFamily="2" charset="-79"/>
              <a:cs typeface="Aharoni" panose="02010803020104030203" pitchFamily="2" charset="-79"/>
            </a:endParaRPr>
          </a:p>
        </p:txBody>
      </p:sp>
      <p:cxnSp>
        <p:nvCxnSpPr>
          <p:cNvPr id="33" name="Straight Connector 32">
            <a:extLst>
              <a:ext uri="{FF2B5EF4-FFF2-40B4-BE49-F238E27FC236}">
                <a16:creationId xmlns:a16="http://schemas.microsoft.com/office/drawing/2014/main" id="{203CFFB0-89EA-4F66-BF8F-93CFFB8EBDCB}"/>
              </a:ext>
            </a:extLst>
          </p:cNvPr>
          <p:cNvCxnSpPr>
            <a:cxnSpLocks/>
          </p:cNvCxnSpPr>
          <p:nvPr/>
        </p:nvCxnSpPr>
        <p:spPr>
          <a:xfrm>
            <a:off x="12011489" y="109088"/>
            <a:ext cx="0" cy="32211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5608585-6667-4B4E-AC6F-CEC21DA5194C}"/>
              </a:ext>
            </a:extLst>
          </p:cNvPr>
          <p:cNvGrpSpPr/>
          <p:nvPr/>
        </p:nvGrpSpPr>
        <p:grpSpPr>
          <a:xfrm>
            <a:off x="141401" y="84841"/>
            <a:ext cx="1970202" cy="546755"/>
            <a:chOff x="141401" y="84841"/>
            <a:chExt cx="1970202" cy="546755"/>
          </a:xfrm>
        </p:grpSpPr>
        <p:pic>
          <p:nvPicPr>
            <p:cNvPr id="31" name="Picture 30">
              <a:extLst>
                <a:ext uri="{FF2B5EF4-FFF2-40B4-BE49-F238E27FC236}">
                  <a16:creationId xmlns:a16="http://schemas.microsoft.com/office/drawing/2014/main" id="{10ED3BDE-FA17-41A0-A739-D6ABD24C1000}"/>
                </a:ext>
              </a:extLst>
            </p:cNvPr>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9795" r="69512" b="16653"/>
            <a:stretch/>
          </p:blipFill>
          <p:spPr bwMode="auto">
            <a:xfrm>
              <a:off x="141401" y="113121"/>
              <a:ext cx="471341" cy="518475"/>
            </a:xfrm>
            <a:prstGeom prst="rect">
              <a:avLst/>
            </a:prstGeom>
            <a:noFill/>
            <a:ln w="9525">
              <a:noFill/>
              <a:miter lim="800000"/>
              <a:headEnd/>
              <a:tailEnd/>
            </a:ln>
          </p:spPr>
        </p:pic>
        <p:sp>
          <p:nvSpPr>
            <p:cNvPr id="2" name="TextBox 1">
              <a:extLst>
                <a:ext uri="{FF2B5EF4-FFF2-40B4-BE49-F238E27FC236}">
                  <a16:creationId xmlns:a16="http://schemas.microsoft.com/office/drawing/2014/main" id="{611780F1-7B9B-47C2-94B5-C4EA3E72299E}"/>
                </a:ext>
              </a:extLst>
            </p:cNvPr>
            <p:cNvSpPr txBox="1"/>
            <p:nvPr/>
          </p:nvSpPr>
          <p:spPr>
            <a:xfrm>
              <a:off x="584461" y="84841"/>
              <a:ext cx="1527142" cy="338554"/>
            </a:xfrm>
            <a:prstGeom prst="rect">
              <a:avLst/>
            </a:prstGeom>
            <a:noFill/>
          </p:spPr>
          <p:txBody>
            <a:bodyPr wrap="square" rtlCol="0">
              <a:spAutoFit/>
            </a:bodyPr>
            <a:lstStyle/>
            <a:p>
              <a:r>
                <a:rPr lang="en-US" sz="800" b="1" dirty="0"/>
                <a:t>KEMENTERIAN DALAM NEGERI </a:t>
              </a:r>
            </a:p>
            <a:p>
              <a:r>
                <a:rPr lang="en-US" sz="800" b="1" dirty="0"/>
                <a:t>REPUBLIK INDONESIA</a:t>
              </a:r>
            </a:p>
          </p:txBody>
        </p:sp>
      </p:grpSp>
      <p:cxnSp>
        <p:nvCxnSpPr>
          <p:cNvPr id="5" name="Straight Connector 4">
            <a:extLst>
              <a:ext uri="{FF2B5EF4-FFF2-40B4-BE49-F238E27FC236}">
                <a16:creationId xmlns:a16="http://schemas.microsoft.com/office/drawing/2014/main" id="{A4B67E5B-A055-4031-AA18-E267A34DE7F4}"/>
              </a:ext>
            </a:extLst>
          </p:cNvPr>
          <p:cNvCxnSpPr>
            <a:cxnSpLocks/>
          </p:cNvCxnSpPr>
          <p:nvPr/>
        </p:nvCxnSpPr>
        <p:spPr>
          <a:xfrm>
            <a:off x="0" y="669300"/>
            <a:ext cx="1219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0872AFA-322B-44C4-B8A2-FEF2B87B4A4C}"/>
              </a:ext>
            </a:extLst>
          </p:cNvPr>
          <p:cNvCxnSpPr/>
          <p:nvPr/>
        </p:nvCxnSpPr>
        <p:spPr>
          <a:xfrm>
            <a:off x="4942521" y="669303"/>
            <a:ext cx="0" cy="6188697"/>
          </a:xfrm>
          <a:prstGeom prst="line">
            <a:avLst/>
          </a:prstGeom>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60E5E8CA-1C06-4690-9154-12583466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971" y="741016"/>
            <a:ext cx="663435" cy="663435"/>
          </a:xfrm>
          <a:prstGeom prst="rect">
            <a:avLst/>
          </a:prstGeom>
        </p:spPr>
      </p:pic>
      <p:sp>
        <p:nvSpPr>
          <p:cNvPr id="16" name="Rectangle 15">
            <a:extLst>
              <a:ext uri="{FF2B5EF4-FFF2-40B4-BE49-F238E27FC236}">
                <a16:creationId xmlns:a16="http://schemas.microsoft.com/office/drawing/2014/main" id="{A1F35AA9-AC66-470D-A227-6E1A9F2B9A2F}"/>
              </a:ext>
            </a:extLst>
          </p:cNvPr>
          <p:cNvSpPr/>
          <p:nvPr/>
        </p:nvSpPr>
        <p:spPr>
          <a:xfrm>
            <a:off x="867267" y="722675"/>
            <a:ext cx="4003116" cy="1712517"/>
          </a:xfrm>
          <a:prstGeom prst="rect">
            <a:avLst/>
          </a:prstGeom>
          <a:solidFill>
            <a:schemeClr val="accent4">
              <a:lumMod val="40000"/>
              <a:lumOff val="60000"/>
            </a:scheme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lgn="just">
              <a:buFont typeface="Arial" panose="020B0604020202020204" pitchFamily="34" charset="0"/>
              <a:buChar char="•"/>
            </a:pPr>
            <a:r>
              <a:rPr lang="en-US" sz="1000" dirty="0">
                <a:solidFill>
                  <a:schemeClr val="tx1"/>
                </a:solidFill>
                <a:latin typeface="Century Gothic" panose="020B0502020202020204" pitchFamily="34" charset="0"/>
              </a:rPr>
              <a:t>UU No. 23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2014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Pemerintahan</a:t>
            </a:r>
            <a:r>
              <a:rPr lang="en-US" sz="1000" dirty="0">
                <a:solidFill>
                  <a:schemeClr val="tx1"/>
                </a:solidFill>
                <a:latin typeface="Century Gothic" panose="020B0502020202020204" pitchFamily="34" charset="0"/>
              </a:rPr>
              <a:t> Daerah</a:t>
            </a:r>
          </a:p>
          <a:p>
            <a:pPr marL="169881" indent="-169881" algn="just">
              <a:buFont typeface="Arial" panose="020B0604020202020204" pitchFamily="34" charset="0"/>
              <a:buChar char="•"/>
            </a:pPr>
            <a:r>
              <a:rPr lang="en-US" sz="1000" dirty="0">
                <a:solidFill>
                  <a:schemeClr val="tx1"/>
                </a:solidFill>
                <a:latin typeface="Century Gothic" panose="020B0502020202020204" pitchFamily="34" charset="0"/>
              </a:rPr>
              <a:t>UU No. 4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2011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Informasi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Geospasial</a:t>
            </a:r>
            <a:endParaRPr lang="en-US" sz="1000" dirty="0">
              <a:solidFill>
                <a:schemeClr val="tx1"/>
              </a:solidFill>
              <a:latin typeface="Century Gothic" panose="020B0502020202020204" pitchFamily="34" charset="0"/>
            </a:endParaRPr>
          </a:p>
          <a:p>
            <a:pPr marL="169881" indent="-169881" algn="just">
              <a:buFont typeface="Arial" panose="020B0604020202020204" pitchFamily="34" charset="0"/>
              <a:buChar char="•"/>
            </a:pPr>
            <a:r>
              <a:rPr lang="en-US" sz="1000" dirty="0">
                <a:solidFill>
                  <a:schemeClr val="tx1"/>
                </a:solidFill>
                <a:latin typeface="Century Gothic" panose="020B0502020202020204" pitchFamily="34" charset="0"/>
              </a:rPr>
              <a:t>UU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Pembentukan</a:t>
            </a:r>
            <a:r>
              <a:rPr lang="en-US" sz="1000" dirty="0">
                <a:solidFill>
                  <a:schemeClr val="tx1"/>
                </a:solidFill>
                <a:latin typeface="Century Gothic" panose="020B0502020202020204" pitchFamily="34" charset="0"/>
              </a:rPr>
              <a:t> Daerah</a:t>
            </a:r>
          </a:p>
          <a:p>
            <a:pPr marL="169881" indent="-169881" algn="just">
              <a:buFont typeface="Arial" panose="020B0604020202020204" pitchFamily="34" charset="0"/>
              <a:buChar char="•"/>
            </a:pPr>
            <a:r>
              <a:rPr lang="en-US" sz="1000" dirty="0">
                <a:solidFill>
                  <a:schemeClr val="tx1"/>
                </a:solidFill>
                <a:latin typeface="Century Gothic" panose="020B0502020202020204" pitchFamily="34" charset="0"/>
              </a:rPr>
              <a:t>PP No. 78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2007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Pembentukan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Penggabungan</a:t>
            </a:r>
            <a:r>
              <a:rPr lang="en-US" sz="1000" dirty="0">
                <a:solidFill>
                  <a:schemeClr val="tx1"/>
                </a:solidFill>
                <a:latin typeface="Century Gothic" panose="020B0502020202020204" pitchFamily="34" charset="0"/>
              </a:rPr>
              <a:t> dan </a:t>
            </a:r>
            <a:r>
              <a:rPr lang="en-US" sz="1000" dirty="0" err="1">
                <a:solidFill>
                  <a:schemeClr val="tx1"/>
                </a:solidFill>
                <a:latin typeface="Century Gothic" panose="020B0502020202020204" pitchFamily="34" charset="0"/>
              </a:rPr>
              <a:t>Penghapusan</a:t>
            </a:r>
            <a:r>
              <a:rPr lang="en-US" sz="1000" dirty="0">
                <a:solidFill>
                  <a:schemeClr val="tx1"/>
                </a:solidFill>
                <a:latin typeface="Century Gothic" panose="020B0502020202020204" pitchFamily="34" charset="0"/>
              </a:rPr>
              <a:t> Daerah</a:t>
            </a:r>
          </a:p>
          <a:p>
            <a:pPr marL="169881" indent="-169881" algn="just">
              <a:buFont typeface="Arial" panose="020B0604020202020204" pitchFamily="34" charset="0"/>
              <a:buChar char="•"/>
            </a:pPr>
            <a:r>
              <a:rPr lang="en-US" sz="1000" dirty="0" err="1">
                <a:solidFill>
                  <a:schemeClr val="tx1"/>
                </a:solidFill>
                <a:latin typeface="Century Gothic" panose="020B0502020202020204" pitchFamily="34" charset="0"/>
              </a:rPr>
              <a:t>Perpres</a:t>
            </a:r>
            <a:r>
              <a:rPr lang="en-US" sz="1000" dirty="0">
                <a:solidFill>
                  <a:schemeClr val="tx1"/>
                </a:solidFill>
                <a:latin typeface="Century Gothic" panose="020B0502020202020204" pitchFamily="34" charset="0"/>
              </a:rPr>
              <a:t> No. 9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2016 </a:t>
            </a:r>
            <a:r>
              <a:rPr lang="en-US" sz="1000" dirty="0" err="1">
                <a:solidFill>
                  <a:schemeClr val="tx1"/>
                </a:solidFill>
                <a:latin typeface="Century Gothic" panose="020B0502020202020204" pitchFamily="34" charset="0"/>
              </a:rPr>
              <a:t>ttg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Percepatan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Pelaksanaan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Kebijakan</a:t>
            </a:r>
            <a:r>
              <a:rPr lang="en-US" sz="1000" dirty="0">
                <a:solidFill>
                  <a:schemeClr val="tx1"/>
                </a:solidFill>
                <a:latin typeface="Century Gothic" panose="020B0502020202020204" pitchFamily="34" charset="0"/>
              </a:rPr>
              <a:t> Satu Peta Pada Tingkat </a:t>
            </a:r>
            <a:r>
              <a:rPr lang="en-US" sz="1000" dirty="0" err="1">
                <a:solidFill>
                  <a:schemeClr val="tx1"/>
                </a:solidFill>
                <a:latin typeface="Century Gothic" panose="020B0502020202020204" pitchFamily="34" charset="0"/>
              </a:rPr>
              <a:t>Ketelitian</a:t>
            </a:r>
            <a:r>
              <a:rPr lang="en-US" sz="1000" dirty="0">
                <a:solidFill>
                  <a:schemeClr val="tx1"/>
                </a:solidFill>
                <a:latin typeface="Century Gothic" panose="020B0502020202020204" pitchFamily="34" charset="0"/>
              </a:rPr>
              <a:t> Peta Skala 1:50.000</a:t>
            </a:r>
          </a:p>
          <a:p>
            <a:pPr marL="169881" indent="-169881" algn="just">
              <a:buFont typeface="Arial" panose="020B0604020202020204" pitchFamily="34" charset="0"/>
              <a:buChar char="•"/>
            </a:pP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141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2017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Penegasan</a:t>
            </a:r>
            <a:r>
              <a:rPr lang="en-US" sz="1000" dirty="0">
                <a:solidFill>
                  <a:schemeClr val="tx1"/>
                </a:solidFill>
                <a:latin typeface="Century Gothic" panose="020B0502020202020204" pitchFamily="34" charset="0"/>
              </a:rPr>
              <a:t> Batas Daerah </a:t>
            </a:r>
            <a:r>
              <a:rPr lang="en-US" sz="1000" dirty="0" err="1">
                <a:solidFill>
                  <a:schemeClr val="tx1"/>
                </a:solidFill>
                <a:latin typeface="Century Gothic" panose="020B0502020202020204" pitchFamily="34" charset="0"/>
              </a:rPr>
              <a:t>sebagai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revisi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Permendagri</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Nomor</a:t>
            </a:r>
            <a:r>
              <a:rPr lang="en-US" sz="1000" dirty="0">
                <a:solidFill>
                  <a:schemeClr val="tx1"/>
                </a:solidFill>
                <a:latin typeface="Century Gothic" panose="020B0502020202020204" pitchFamily="34" charset="0"/>
              </a:rPr>
              <a:t> 76 </a:t>
            </a:r>
            <a:r>
              <a:rPr lang="en-US" sz="1000" dirty="0" err="1">
                <a:solidFill>
                  <a:schemeClr val="tx1"/>
                </a:solidFill>
                <a:latin typeface="Century Gothic" panose="020B0502020202020204" pitchFamily="34" charset="0"/>
              </a:rPr>
              <a:t>Tahun</a:t>
            </a:r>
            <a:r>
              <a:rPr lang="en-US" sz="1000" dirty="0">
                <a:solidFill>
                  <a:schemeClr val="tx1"/>
                </a:solidFill>
                <a:latin typeface="Century Gothic" panose="020B0502020202020204" pitchFamily="34" charset="0"/>
              </a:rPr>
              <a:t> 2012 </a:t>
            </a:r>
            <a:r>
              <a:rPr lang="en-US" sz="1000" dirty="0" err="1">
                <a:solidFill>
                  <a:schemeClr val="tx1"/>
                </a:solidFill>
                <a:latin typeface="Century Gothic" panose="020B0502020202020204" pitchFamily="34" charset="0"/>
              </a:rPr>
              <a:t>tentang</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Pedoman</a:t>
            </a:r>
            <a:r>
              <a:rPr lang="en-US" sz="1000" dirty="0">
                <a:solidFill>
                  <a:schemeClr val="tx1"/>
                </a:solidFill>
                <a:latin typeface="Century Gothic" panose="020B0502020202020204" pitchFamily="34" charset="0"/>
              </a:rPr>
              <a:t> </a:t>
            </a:r>
            <a:r>
              <a:rPr lang="en-US" sz="1000" dirty="0" err="1">
                <a:solidFill>
                  <a:schemeClr val="tx1"/>
                </a:solidFill>
                <a:latin typeface="Century Gothic" panose="020B0502020202020204" pitchFamily="34" charset="0"/>
              </a:rPr>
              <a:t>Penegasan</a:t>
            </a:r>
            <a:r>
              <a:rPr lang="en-US" sz="1000" dirty="0">
                <a:solidFill>
                  <a:schemeClr val="tx1"/>
                </a:solidFill>
                <a:latin typeface="Century Gothic" panose="020B0502020202020204" pitchFamily="34" charset="0"/>
              </a:rPr>
              <a:t> Batas Daerah</a:t>
            </a:r>
          </a:p>
        </p:txBody>
      </p:sp>
      <p:sp>
        <p:nvSpPr>
          <p:cNvPr id="17" name="TextBox 16">
            <a:extLst>
              <a:ext uri="{FF2B5EF4-FFF2-40B4-BE49-F238E27FC236}">
                <a16:creationId xmlns:a16="http://schemas.microsoft.com/office/drawing/2014/main" id="{78842E8D-E529-4608-B36F-8A23703F62F7}"/>
              </a:ext>
            </a:extLst>
          </p:cNvPr>
          <p:cNvSpPr txBox="1"/>
          <p:nvPr/>
        </p:nvSpPr>
        <p:spPr>
          <a:xfrm>
            <a:off x="79206" y="1464824"/>
            <a:ext cx="753872" cy="422596"/>
          </a:xfrm>
          <a:prstGeom prst="rect">
            <a:avLst/>
          </a:prstGeom>
          <a:noFill/>
        </p:spPr>
        <p:txBody>
          <a:bodyPr wrap="square" rtlCol="0">
            <a:spAutoFit/>
          </a:bodyPr>
          <a:lstStyle/>
          <a:p>
            <a:pPr algn="ctr"/>
            <a:r>
              <a:rPr lang="en-US" sz="1050" b="1" dirty="0" err="1">
                <a:solidFill>
                  <a:schemeClr val="accent1"/>
                </a:solidFill>
                <a:latin typeface="Century Gothic" panose="020B0502020202020204" pitchFamily="34" charset="0"/>
              </a:rPr>
              <a:t>Dasar</a:t>
            </a:r>
            <a:r>
              <a:rPr lang="en-US" sz="1050" b="1" dirty="0">
                <a:solidFill>
                  <a:schemeClr val="accent1"/>
                </a:solidFill>
                <a:latin typeface="Century Gothic" panose="020B0502020202020204" pitchFamily="34" charset="0"/>
              </a:rPr>
              <a:t> </a:t>
            </a:r>
            <a:r>
              <a:rPr lang="en-US" sz="1050" b="1" dirty="0" err="1">
                <a:solidFill>
                  <a:schemeClr val="accent1"/>
                </a:solidFill>
                <a:latin typeface="Century Gothic" panose="020B0502020202020204" pitchFamily="34" charset="0"/>
              </a:rPr>
              <a:t>Hukum</a:t>
            </a:r>
            <a:endParaRPr lang="en-US" sz="1050" b="1" dirty="0">
              <a:solidFill>
                <a:schemeClr val="accent1"/>
              </a:solidFill>
              <a:latin typeface="Century Gothic" panose="020B0502020202020204" pitchFamily="34" charset="0"/>
            </a:endParaRPr>
          </a:p>
        </p:txBody>
      </p:sp>
      <p:grpSp>
        <p:nvGrpSpPr>
          <p:cNvPr id="4" name="Group 3">
            <a:extLst>
              <a:ext uri="{FF2B5EF4-FFF2-40B4-BE49-F238E27FC236}">
                <a16:creationId xmlns:a16="http://schemas.microsoft.com/office/drawing/2014/main" id="{C09298AC-7D35-4520-B5E4-2EC8B643063E}"/>
              </a:ext>
            </a:extLst>
          </p:cNvPr>
          <p:cNvGrpSpPr/>
          <p:nvPr/>
        </p:nvGrpSpPr>
        <p:grpSpPr>
          <a:xfrm>
            <a:off x="0" y="2498103"/>
            <a:ext cx="4889634" cy="2218276"/>
            <a:chOff x="0" y="2809187"/>
            <a:chExt cx="4793382" cy="2218276"/>
          </a:xfrm>
        </p:grpSpPr>
        <p:pic>
          <p:nvPicPr>
            <p:cNvPr id="24" name="Picture 1">
              <a:extLst>
                <a:ext uri="{FF2B5EF4-FFF2-40B4-BE49-F238E27FC236}">
                  <a16:creationId xmlns:a16="http://schemas.microsoft.com/office/drawing/2014/main" id="{4174036A-6C69-49FA-86A4-2E19E7EFE1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16" y="2841937"/>
              <a:ext cx="753872" cy="54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BD3897C5-9CFD-4C94-80A9-A314F54CB075}"/>
                </a:ext>
              </a:extLst>
            </p:cNvPr>
            <p:cNvSpPr/>
            <p:nvPr/>
          </p:nvSpPr>
          <p:spPr>
            <a:xfrm>
              <a:off x="861306" y="2809187"/>
              <a:ext cx="3932076" cy="2218276"/>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spcBef>
                  <a:spcPts val="600"/>
                </a:spcBef>
                <a:spcAft>
                  <a:spcPts val="600"/>
                </a:spcAft>
              </a:pP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percepatan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penegasan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batas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 Kementerian </a:t>
              </a: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Negeri </a:t>
              </a:r>
              <a:r>
                <a:rPr lang="en-US" sz="1000" dirty="0" err="1">
                  <a:solidFill>
                    <a:schemeClr val="tx1"/>
                  </a:solidFill>
                  <a:latin typeface="Century Gothic" panose="020B0502020202020204" pitchFamily="34" charset="0"/>
                  <a:cs typeface="Arial" pitchFamily="34" charset="0"/>
                </a:rPr>
                <a:t>mendapatkan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penugasan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Peraturan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Presiden</a:t>
              </a:r>
              <a:r>
                <a:rPr lang="en-US" sz="1000" dirty="0">
                  <a:solidFill>
                    <a:schemeClr val="tx1"/>
                  </a:solidFill>
                  <a:latin typeface="Century Gothic" panose="020B0502020202020204" pitchFamily="34" charset="0"/>
                  <a:cs typeface="Arial" pitchFamily="34" charset="0"/>
                </a:rPr>
                <a:t> No. 9 </a:t>
              </a:r>
              <a:r>
                <a:rPr lang="en-US" sz="1000" dirty="0" err="1">
                  <a:solidFill>
                    <a:schemeClr val="tx1"/>
                  </a:solidFill>
                  <a:latin typeface="Century Gothic" panose="020B0502020202020204" pitchFamily="34" charset="0"/>
                  <a:cs typeface="Arial" pitchFamily="34" charset="0"/>
                </a:rPr>
                <a:t>Tahun</a:t>
              </a:r>
              <a:r>
                <a:rPr lang="en-US" sz="1000" dirty="0">
                  <a:solidFill>
                    <a:schemeClr val="tx1"/>
                  </a:solidFill>
                  <a:latin typeface="Century Gothic" panose="020B0502020202020204" pitchFamily="34" charset="0"/>
                  <a:cs typeface="Arial" pitchFamily="34" charset="0"/>
                </a:rPr>
                <a:t> 2016 </a:t>
              </a:r>
              <a:r>
                <a:rPr lang="en-US" sz="1000" dirty="0" err="1">
                  <a:solidFill>
                    <a:schemeClr val="tx1"/>
                  </a:solidFill>
                  <a:latin typeface="Century Gothic" panose="020B0502020202020204" pitchFamily="34" charset="0"/>
                  <a:cs typeface="Arial" pitchFamily="34" charset="0"/>
                </a:rPr>
                <a:t>tentang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Percepatan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Pelaksanaan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Kebijakan</a:t>
              </a:r>
              <a:r>
                <a:rPr lang="en-US" sz="1000" dirty="0">
                  <a:solidFill>
                    <a:schemeClr val="tx1"/>
                  </a:solidFill>
                  <a:latin typeface="Century Gothic" panose="020B0502020202020204" pitchFamily="34" charset="0"/>
                  <a:cs typeface="Arial" pitchFamily="34" charset="0"/>
                </a:rPr>
                <a:t> Satu Peta (KSP) pada Tingkat </a:t>
              </a:r>
              <a:r>
                <a:rPr lang="en-US" sz="1000" dirty="0" err="1">
                  <a:solidFill>
                    <a:schemeClr val="tx1"/>
                  </a:solidFill>
                  <a:latin typeface="Century Gothic" panose="020B0502020202020204" pitchFamily="34" charset="0"/>
                  <a:cs typeface="Arial" pitchFamily="34" charset="0"/>
                </a:rPr>
                <a:t>Ketelitian</a:t>
              </a:r>
              <a:r>
                <a:rPr lang="en-US" sz="1000" dirty="0">
                  <a:solidFill>
                    <a:schemeClr val="tx1"/>
                  </a:solidFill>
                  <a:latin typeface="Century Gothic" panose="020B0502020202020204" pitchFamily="34" charset="0"/>
                  <a:cs typeface="Arial" pitchFamily="34" charset="0"/>
                </a:rPr>
                <a:t> Peta Skala 1:50.000, </a:t>
              </a:r>
              <a:r>
                <a:rPr lang="en-US" sz="1000" dirty="0" err="1">
                  <a:solidFill>
                    <a:schemeClr val="tx1"/>
                  </a:solidFill>
                  <a:latin typeface="Century Gothic" panose="020B0502020202020204" pitchFamily="34" charset="0"/>
                  <a:cs typeface="Arial" pitchFamily="34" charset="0"/>
                </a:rPr>
                <a:t>berupa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arahan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percepatan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penegasan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batas</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antar</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sebagai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upaya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dalam</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menciptakan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tertibnya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wilayah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administrasi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suatu</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wilayahyang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berdampak</a:t>
              </a:r>
              <a:r>
                <a:rPr lang="en-US" sz="1000" dirty="0">
                  <a:solidFill>
                    <a:schemeClr val="tx1"/>
                  </a:solidFill>
                  <a:latin typeface="Century Gothic" panose="020B0502020202020204" pitchFamily="34" charset="0"/>
                  <a:cs typeface="Arial" pitchFamily="34" charset="0"/>
                </a:rPr>
                <a:t> pada </a:t>
              </a:r>
              <a:r>
                <a:rPr lang="en-US" sz="1000" dirty="0" err="1">
                  <a:solidFill>
                    <a:schemeClr val="tx1"/>
                  </a:solidFill>
                  <a:latin typeface="Century Gothic" panose="020B0502020202020204" pitchFamily="34" charset="0"/>
                  <a:cs typeface="Arial" pitchFamily="34" charset="0"/>
                </a:rPr>
                <a:t>pentingnya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kejelasan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cakupan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wilayah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administrasi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pemerintahan,kejelasan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administrasi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kependudukan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kejelasan</a:t>
              </a:r>
              <a:r>
                <a:rPr lang="en-US" sz="1000" dirty="0">
                  <a:solidFill>
                    <a:schemeClr val="tx1"/>
                  </a:solidFill>
                  <a:latin typeface="Century Gothic" panose="020B0502020202020204" pitchFamily="34" charset="0"/>
                  <a:cs typeface="Arial" pitchFamily="34" charset="0"/>
                </a:rPr>
                <a:t> daftar </a:t>
              </a:r>
              <a:r>
                <a:rPr lang="en-US" sz="1000" dirty="0" err="1">
                  <a:solidFill>
                    <a:schemeClr val="tx1"/>
                  </a:solidFill>
                  <a:latin typeface="Century Gothic" panose="020B0502020202020204" pitchFamily="34" charset="0"/>
                  <a:cs typeface="Arial" pitchFamily="34" charset="0"/>
                </a:rPr>
                <a:t>pemilih</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Pemilu</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Pilkada</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kejelasan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administrasi</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pertanahan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kejelasan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perizinan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pengelolaan</a:t>
              </a:r>
              <a:r>
                <a:rPr lang="en-US" sz="1000" dirty="0">
                  <a:solidFill>
                    <a:schemeClr val="tx1"/>
                  </a:solidFill>
                  <a:latin typeface="Century Gothic" panose="020B0502020202020204" pitchFamily="34" charset="0"/>
                  <a:cs typeface="Arial" pitchFamily="34" charset="0"/>
                </a:rPr>
                <a:t> SDA, dan </a:t>
              </a:r>
              <a:r>
                <a:rPr lang="en-US" sz="1000" dirty="0" err="1">
                  <a:solidFill>
                    <a:schemeClr val="tx1"/>
                  </a:solidFill>
                  <a:latin typeface="Century Gothic" panose="020B0502020202020204" pitchFamily="34" charset="0"/>
                  <a:cs typeface="Arial" pitchFamily="34" charset="0"/>
                </a:rPr>
                <a:t>kejelasan</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pengaturan</a:t>
              </a:r>
              <a:r>
                <a:rPr lang="en-US" sz="1000" dirty="0">
                  <a:solidFill>
                    <a:schemeClr val="tx1"/>
                  </a:solidFill>
                  <a:latin typeface="Century Gothic" panose="020B0502020202020204" pitchFamily="34" charset="0"/>
                  <a:cs typeface="Arial" pitchFamily="34" charset="0"/>
                </a:rPr>
                <a:t> tata </a:t>
              </a:r>
              <a:r>
                <a:rPr lang="en-US" sz="1000" dirty="0" err="1">
                  <a:solidFill>
                    <a:schemeClr val="tx1"/>
                  </a:solidFill>
                  <a:latin typeface="Century Gothic" panose="020B0502020202020204" pitchFamily="34" charset="0"/>
                  <a:cs typeface="Arial" pitchFamily="34" charset="0"/>
                </a:rPr>
                <a:t>ruang</a:t>
              </a:r>
              <a:r>
                <a:rPr lang="en-US" sz="1000" dirty="0">
                  <a:solidFill>
                    <a:schemeClr val="tx1"/>
                  </a:solidFill>
                  <a:latin typeface="Century Gothic" panose="020B0502020202020204" pitchFamily="34" charset="0"/>
                  <a:cs typeface="Arial" pitchFamily="34" charset="0"/>
                </a:rPr>
                <a:t> </a:t>
              </a:r>
              <a:r>
                <a:rPr lang="en-US" sz="1000" dirty="0" err="1">
                  <a:solidFill>
                    <a:schemeClr val="tx1"/>
                  </a:solidFill>
                  <a:latin typeface="Century Gothic" panose="020B0502020202020204" pitchFamily="34" charset="0"/>
                  <a:cs typeface="Arial" pitchFamily="34" charset="0"/>
                </a:rPr>
                <a:t>daerah</a:t>
              </a:r>
              <a:r>
                <a:rPr lang="en-US" sz="1000" dirty="0">
                  <a:solidFill>
                    <a:schemeClr val="tx1"/>
                  </a:solidFill>
                  <a:latin typeface="Century Gothic" panose="020B0502020202020204" pitchFamily="34" charset="0"/>
                  <a:cs typeface="Arial" pitchFamily="34" charset="0"/>
                </a:rPr>
                <a:t>.</a:t>
              </a:r>
            </a:p>
          </p:txBody>
        </p:sp>
        <p:sp>
          <p:nvSpPr>
            <p:cNvPr id="26" name="TextBox 25">
              <a:extLst>
                <a:ext uri="{FF2B5EF4-FFF2-40B4-BE49-F238E27FC236}">
                  <a16:creationId xmlns:a16="http://schemas.microsoft.com/office/drawing/2014/main" id="{056F1DA7-ED01-4151-8A2F-B2C48CCBDAF4}"/>
                </a:ext>
              </a:extLst>
            </p:cNvPr>
            <p:cNvSpPr txBox="1"/>
            <p:nvPr/>
          </p:nvSpPr>
          <p:spPr>
            <a:xfrm>
              <a:off x="0" y="3429405"/>
              <a:ext cx="842505" cy="415498"/>
            </a:xfrm>
            <a:prstGeom prst="rect">
              <a:avLst/>
            </a:prstGeom>
            <a:noFill/>
          </p:spPr>
          <p:txBody>
            <a:bodyPr wrap="square" rtlCol="0">
              <a:spAutoFit/>
            </a:bodyPr>
            <a:lstStyle/>
            <a:p>
              <a:pPr algn="ctr"/>
              <a:r>
                <a:rPr lang="en-US" sz="1050" b="1" dirty="0" err="1">
                  <a:solidFill>
                    <a:srgbClr val="00B050"/>
                  </a:solidFill>
                  <a:latin typeface="Century Gothic" panose="020B0502020202020204" pitchFamily="34" charset="0"/>
                </a:rPr>
                <a:t>Arah</a:t>
              </a:r>
              <a:r>
                <a:rPr lang="en-US" sz="1050" b="1" dirty="0">
                  <a:solidFill>
                    <a:srgbClr val="00B050"/>
                  </a:solidFill>
                  <a:latin typeface="Century Gothic" panose="020B0502020202020204" pitchFamily="34" charset="0"/>
                </a:rPr>
                <a:t> </a:t>
              </a:r>
              <a:r>
                <a:rPr lang="en-US" sz="1050" b="1" dirty="0" err="1">
                  <a:solidFill>
                    <a:srgbClr val="00B050"/>
                  </a:solidFill>
                  <a:latin typeface="Century Gothic" panose="020B0502020202020204" pitchFamily="34" charset="0"/>
                </a:rPr>
                <a:t>Kebijakan</a:t>
              </a:r>
              <a:endParaRPr lang="en-US" sz="1050" b="1" dirty="0">
                <a:solidFill>
                  <a:srgbClr val="00B050"/>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9187BE2D-20E4-4159-82BC-C91A7740AEB4}"/>
              </a:ext>
            </a:extLst>
          </p:cNvPr>
          <p:cNvGrpSpPr/>
          <p:nvPr/>
        </p:nvGrpSpPr>
        <p:grpSpPr>
          <a:xfrm>
            <a:off x="-207390" y="4358096"/>
            <a:ext cx="5097024" cy="2408462"/>
            <a:chOff x="-207390" y="4403904"/>
            <a:chExt cx="4912917" cy="2226241"/>
          </a:xfrm>
        </p:grpSpPr>
        <p:pic>
          <p:nvPicPr>
            <p:cNvPr id="27" name="Picture 1">
              <a:extLst>
                <a:ext uri="{FF2B5EF4-FFF2-40B4-BE49-F238E27FC236}">
                  <a16:creationId xmlns:a16="http://schemas.microsoft.com/office/drawing/2014/main" id="{44FE255A-D942-4E24-A7AB-528BFB68E5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3264" y="4403904"/>
              <a:ext cx="750389" cy="587469"/>
            </a:xfrm>
            <a:prstGeom prst="rect">
              <a:avLst/>
            </a:prstGeom>
            <a:noFill/>
            <a:ln>
              <a:noFill/>
            </a:ln>
            <a:extLst/>
          </p:spPr>
        </p:pic>
        <p:sp>
          <p:nvSpPr>
            <p:cNvPr id="28" name="Rectangle 27">
              <a:extLst>
                <a:ext uri="{FF2B5EF4-FFF2-40B4-BE49-F238E27FC236}">
                  <a16:creationId xmlns:a16="http://schemas.microsoft.com/office/drawing/2014/main" id="{FAF9C814-C59B-41F7-B48C-5DB5E1E6F177}"/>
                </a:ext>
              </a:extLst>
            </p:cNvPr>
            <p:cNvSpPr/>
            <p:nvPr/>
          </p:nvSpPr>
          <p:spPr>
            <a:xfrm>
              <a:off x="838988" y="4761771"/>
              <a:ext cx="3866539" cy="1868374"/>
            </a:xfrm>
            <a:prstGeom prst="rect">
              <a:avLst/>
            </a:prstGeom>
            <a:solidFill>
              <a:schemeClr val="accent5">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Perebutan</a:t>
              </a:r>
              <a:r>
                <a:rPr lang="en-US" sz="1050" dirty="0">
                  <a:solidFill>
                    <a:schemeClr val="tx1"/>
                  </a:solidFill>
                  <a:latin typeface="Century Gothic" panose="020B0502020202020204" pitchFamily="34" charset="0"/>
                  <a:cs typeface="Arial" pitchFamily="34" charset="0"/>
                </a:rPr>
                <a:t> SDA</a:t>
              </a:r>
            </a:p>
            <a:p>
              <a:pPr marL="169881" indent="-169881" algn="just">
                <a:buFont typeface="+mj-lt"/>
                <a:buAutoNum type="arabicPeriod"/>
              </a:pPr>
              <a:r>
                <a:rPr lang="en-US" sz="1050" dirty="0">
                  <a:solidFill>
                    <a:schemeClr val="tx1"/>
                  </a:solidFill>
                  <a:latin typeface="Century Gothic" panose="020B0502020202020204" pitchFamily="34" charset="0"/>
                  <a:cs typeface="Arial" pitchFamily="34" charset="0"/>
                </a:rPr>
                <a:t>Overlapping </a:t>
              </a:r>
              <a:r>
                <a:rPr lang="en-US" sz="1050" dirty="0" err="1">
                  <a:solidFill>
                    <a:schemeClr val="tx1"/>
                  </a:solidFill>
                  <a:latin typeface="Century Gothic" panose="020B0502020202020204" pitchFamily="34" charset="0"/>
                  <a:cs typeface="Arial" pitchFamily="34" charset="0"/>
                </a:rPr>
                <a:t>wilayah</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perijinan</a:t>
              </a:r>
              <a:r>
                <a:rPr lang="en-US" sz="1050" dirty="0">
                  <a:solidFill>
                    <a:schemeClr val="tx1"/>
                  </a:solidFill>
                  <a:latin typeface="Century Gothic" panose="020B0502020202020204" pitchFamily="34" charset="0"/>
                  <a:cs typeface="Arial" pitchFamily="34" charset="0"/>
                </a:rPr>
                <a:t>.</a:t>
              </a:r>
            </a:p>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Duplikasi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pelayanan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administrasi</a:t>
              </a:r>
              <a:r>
                <a:rPr lang="en-US" sz="1050" dirty="0">
                  <a:solidFill>
                    <a:schemeClr val="tx1"/>
                  </a:solidFill>
                  <a:latin typeface="Century Gothic" panose="020B0502020202020204" pitchFamily="34" charset="0"/>
                  <a:cs typeface="Arial" pitchFamily="34" charset="0"/>
                </a:rPr>
                <a:t>/</a:t>
              </a:r>
              <a:r>
                <a:rPr lang="en-US" sz="1050" dirty="0" err="1">
                  <a:solidFill>
                    <a:schemeClr val="tx1"/>
                  </a:solidFill>
                  <a:latin typeface="Century Gothic" panose="020B0502020202020204" pitchFamily="34" charset="0"/>
                  <a:cs typeface="Arial" pitchFamily="34" charset="0"/>
                </a:rPr>
                <a:t>tidak</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ada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pelayanan</a:t>
              </a:r>
              <a:r>
                <a:rPr lang="en-US" sz="1050" dirty="0">
                  <a:solidFill>
                    <a:schemeClr val="tx1"/>
                  </a:solidFill>
                  <a:latin typeface="Century Gothic" panose="020B0502020202020204" pitchFamily="34" charset="0"/>
                  <a:cs typeface="Arial" pitchFamily="34" charset="0"/>
                </a:rPr>
                <a:t>.</a:t>
              </a:r>
            </a:p>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Rentang</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kendali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penyelenggaraan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pemerintahan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pembangunan</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pelayanan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publik</a:t>
              </a:r>
              <a:r>
                <a:rPr lang="en-US" sz="1050" dirty="0">
                  <a:solidFill>
                    <a:schemeClr val="tx1"/>
                  </a:solidFill>
                  <a:latin typeface="Century Gothic" panose="020B0502020202020204" pitchFamily="34" charset="0"/>
                  <a:cs typeface="Arial" pitchFamily="34" charset="0"/>
                </a:rPr>
                <a:t>.</a:t>
              </a:r>
            </a:p>
            <a:p>
              <a:pPr marL="169881" indent="-169881" algn="just">
                <a:buFont typeface="+mj-lt"/>
                <a:buAutoNum type="arabicPeriod"/>
              </a:pPr>
              <a:r>
                <a:rPr lang="en-US" sz="1050" dirty="0">
                  <a:solidFill>
                    <a:schemeClr val="tx1"/>
                  </a:solidFill>
                  <a:latin typeface="Century Gothic" panose="020B0502020202020204" pitchFamily="34" charset="0"/>
                  <a:cs typeface="Arial" pitchFamily="34" charset="0"/>
                </a:rPr>
                <a:t>Overlapping </a:t>
              </a:r>
              <a:r>
                <a:rPr lang="en-US" sz="1050" dirty="0" err="1">
                  <a:solidFill>
                    <a:schemeClr val="tx1"/>
                  </a:solidFill>
                  <a:latin typeface="Century Gothic" panose="020B0502020202020204" pitchFamily="34" charset="0"/>
                  <a:cs typeface="Arial" pitchFamily="34" charset="0"/>
                </a:rPr>
                <a:t>cakupan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wilayah</a:t>
              </a:r>
              <a:r>
                <a:rPr lang="en-US" sz="1050" dirty="0">
                  <a:solidFill>
                    <a:schemeClr val="tx1"/>
                  </a:solidFill>
                  <a:latin typeface="Century Gothic" panose="020B0502020202020204" pitchFamily="34" charset="0"/>
                  <a:cs typeface="Arial" pitchFamily="34" charset="0"/>
                </a:rPr>
                <a:t> di </a:t>
              </a:r>
              <a:r>
                <a:rPr lang="en-US" sz="1050" dirty="0" err="1">
                  <a:solidFill>
                    <a:schemeClr val="tx1"/>
                  </a:solidFill>
                  <a:latin typeface="Century Gothic" panose="020B0502020202020204" pitchFamily="34" charset="0"/>
                  <a:cs typeface="Arial" pitchFamily="34" charset="0"/>
                </a:rPr>
                <a:t>dalam</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produk</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perundang-undangan</a:t>
              </a:r>
              <a:r>
                <a:rPr lang="en-US" sz="1050" dirty="0">
                  <a:solidFill>
                    <a:schemeClr val="tx1"/>
                  </a:solidFill>
                  <a:latin typeface="Century Gothic" panose="020B0502020202020204" pitchFamily="34" charset="0"/>
                  <a:cs typeface="Arial" pitchFamily="34" charset="0"/>
                </a:rPr>
                <a:t>.</a:t>
              </a:r>
            </a:p>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Insinkronisasi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antara</a:t>
              </a:r>
              <a:r>
                <a:rPr lang="en-US" sz="1050" dirty="0">
                  <a:solidFill>
                    <a:schemeClr val="tx1"/>
                  </a:solidFill>
                  <a:latin typeface="Century Gothic" panose="020B0502020202020204" pitchFamily="34" charset="0"/>
                  <a:cs typeface="Arial" pitchFamily="34" charset="0"/>
                </a:rPr>
                <a:t> UU </a:t>
              </a:r>
              <a:r>
                <a:rPr lang="en-US" sz="1050" dirty="0" err="1">
                  <a:solidFill>
                    <a:schemeClr val="tx1"/>
                  </a:solidFill>
                  <a:latin typeface="Century Gothic" panose="020B0502020202020204" pitchFamily="34" charset="0"/>
                  <a:cs typeface="Arial" pitchFamily="34" charset="0"/>
                </a:rPr>
                <a:t>pembentukan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daerah</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batang</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tubuh</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dengan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lampiran</a:t>
              </a:r>
              <a:r>
                <a:rPr lang="en-US" sz="1050" dirty="0">
                  <a:solidFill>
                    <a:schemeClr val="tx1"/>
                  </a:solidFill>
                  <a:latin typeface="Century Gothic" panose="020B0502020202020204" pitchFamily="34" charset="0"/>
                  <a:cs typeface="Arial" pitchFamily="34" charset="0"/>
                </a:rPr>
                <a:t> peta.</a:t>
              </a:r>
            </a:p>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Pelacakan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batas</a:t>
              </a:r>
              <a:r>
                <a:rPr lang="en-US" sz="1050" dirty="0">
                  <a:solidFill>
                    <a:schemeClr val="tx1"/>
                  </a:solidFill>
                  <a:latin typeface="Century Gothic" panose="020B0502020202020204" pitchFamily="34" charset="0"/>
                  <a:cs typeface="Arial" pitchFamily="34" charset="0"/>
                </a:rPr>
                <a:t> dan </a:t>
              </a:r>
              <a:r>
                <a:rPr lang="en-US" sz="1050" dirty="0" err="1">
                  <a:solidFill>
                    <a:schemeClr val="tx1"/>
                  </a:solidFill>
                  <a:latin typeface="Century Gothic" panose="020B0502020202020204" pitchFamily="34" charset="0"/>
                  <a:cs typeface="Arial" pitchFamily="34" charset="0"/>
                </a:rPr>
                <a:t>pemasangan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pilar</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sepihak</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tanpa</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berkoordinasi</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dengan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daerah</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perbatasan</a:t>
              </a:r>
              <a:r>
                <a:rPr lang="en-US" sz="1050" dirty="0">
                  <a:solidFill>
                    <a:schemeClr val="tx1"/>
                  </a:solidFill>
                  <a:latin typeface="Century Gothic" panose="020B0502020202020204" pitchFamily="34" charset="0"/>
                  <a:cs typeface="Arial" pitchFamily="34" charset="0"/>
                </a:rPr>
                <a:t>.</a:t>
              </a:r>
            </a:p>
            <a:p>
              <a:pPr marL="169881" indent="-169881" algn="just">
                <a:buFont typeface="+mj-lt"/>
                <a:buAutoNum type="arabicPeriod"/>
              </a:pPr>
              <a:r>
                <a:rPr lang="en-US" sz="1050" dirty="0" err="1">
                  <a:solidFill>
                    <a:schemeClr val="tx1"/>
                  </a:solidFill>
                  <a:latin typeface="Century Gothic" panose="020B0502020202020204" pitchFamily="34" charset="0"/>
                  <a:cs typeface="Arial" pitchFamily="34" charset="0"/>
                </a:rPr>
                <a:t>Penempatan</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Letak</a:t>
              </a:r>
              <a:r>
                <a:rPr lang="en-US" sz="1050" dirty="0">
                  <a:solidFill>
                    <a:schemeClr val="tx1"/>
                  </a:solidFill>
                  <a:latin typeface="Century Gothic" panose="020B0502020202020204" pitchFamily="34" charset="0"/>
                  <a:cs typeface="Arial" pitchFamily="34" charset="0"/>
                </a:rPr>
                <a:t> Pilar Yang </a:t>
              </a:r>
              <a:r>
                <a:rPr lang="en-US" sz="1050" dirty="0" err="1">
                  <a:solidFill>
                    <a:schemeClr val="tx1"/>
                  </a:solidFill>
                  <a:latin typeface="Century Gothic" panose="020B0502020202020204" pitchFamily="34" charset="0"/>
                  <a:cs typeface="Arial" pitchFamily="34" charset="0"/>
                </a:rPr>
                <a:t>Tidak</a:t>
              </a:r>
              <a:r>
                <a:rPr lang="en-US" sz="1050" dirty="0">
                  <a:solidFill>
                    <a:schemeClr val="tx1"/>
                  </a:solidFill>
                  <a:latin typeface="Century Gothic" panose="020B0502020202020204" pitchFamily="34" charset="0"/>
                  <a:cs typeface="Arial" pitchFamily="34" charset="0"/>
                </a:rPr>
                <a:t> </a:t>
              </a:r>
              <a:r>
                <a:rPr lang="en-US" sz="1050" dirty="0" err="1">
                  <a:solidFill>
                    <a:schemeClr val="tx1"/>
                  </a:solidFill>
                  <a:latin typeface="Century Gothic" panose="020B0502020202020204" pitchFamily="34" charset="0"/>
                  <a:cs typeface="Arial" pitchFamily="34" charset="0"/>
                </a:rPr>
                <a:t>Tepat</a:t>
              </a:r>
              <a:r>
                <a:rPr lang="en-US" sz="1050" dirty="0">
                  <a:solidFill>
                    <a:schemeClr val="tx1"/>
                  </a:solidFill>
                  <a:latin typeface="Century Gothic" panose="020B0502020202020204" pitchFamily="34" charset="0"/>
                  <a:cs typeface="Arial" pitchFamily="34" charset="0"/>
                </a:rPr>
                <a:t>.</a:t>
              </a:r>
              <a:endParaRPr lang="en-US" sz="1000" dirty="0">
                <a:solidFill>
                  <a:schemeClr val="tx1"/>
                </a:solidFill>
                <a:latin typeface="Century Gothic" panose="020B0502020202020204" pitchFamily="34" charset="0"/>
                <a:cs typeface="Arial" pitchFamily="34" charset="0"/>
              </a:endParaRPr>
            </a:p>
          </p:txBody>
        </p:sp>
        <p:sp>
          <p:nvSpPr>
            <p:cNvPr id="29" name="TextBox 28">
              <a:extLst>
                <a:ext uri="{FF2B5EF4-FFF2-40B4-BE49-F238E27FC236}">
                  <a16:creationId xmlns:a16="http://schemas.microsoft.com/office/drawing/2014/main" id="{B240C67F-525A-4A8C-B3DA-5223A7A92177}"/>
                </a:ext>
              </a:extLst>
            </p:cNvPr>
            <p:cNvSpPr txBox="1"/>
            <p:nvPr/>
          </p:nvSpPr>
          <p:spPr>
            <a:xfrm>
              <a:off x="-207390" y="4991373"/>
              <a:ext cx="1282045" cy="215444"/>
            </a:xfrm>
            <a:prstGeom prst="rect">
              <a:avLst/>
            </a:prstGeom>
            <a:noFill/>
          </p:spPr>
          <p:txBody>
            <a:bodyPr wrap="square" rtlCol="0">
              <a:spAutoFit/>
            </a:bodyPr>
            <a:lstStyle/>
            <a:p>
              <a:pPr algn="ctr"/>
              <a:r>
                <a:rPr lang="en-US" sz="800" b="1" dirty="0" err="1">
                  <a:solidFill>
                    <a:srgbClr val="FF0000"/>
                  </a:solidFill>
                  <a:latin typeface="Century Gothic" panose="020B0502020202020204" pitchFamily="34" charset="0"/>
                </a:rPr>
                <a:t>Permasalahan</a:t>
              </a:r>
              <a:endParaRPr lang="en-US" sz="800" b="1" dirty="0">
                <a:solidFill>
                  <a:srgbClr val="FF0000"/>
                </a:solidFill>
                <a:latin typeface="Century Gothic" panose="020B0502020202020204" pitchFamily="34" charset="0"/>
              </a:endParaRPr>
            </a:p>
          </p:txBody>
        </p:sp>
      </p:grpSp>
      <p:sp>
        <p:nvSpPr>
          <p:cNvPr id="34" name="Rectangle 33">
            <a:extLst>
              <a:ext uri="{FF2B5EF4-FFF2-40B4-BE49-F238E27FC236}">
                <a16:creationId xmlns:a16="http://schemas.microsoft.com/office/drawing/2014/main" id="{A8AF161B-DBEA-49AC-B8FA-BE3F7A525B05}"/>
              </a:ext>
            </a:extLst>
          </p:cNvPr>
          <p:cNvSpPr/>
          <p:nvPr/>
        </p:nvSpPr>
        <p:spPr>
          <a:xfrm>
            <a:off x="4985887" y="4985886"/>
            <a:ext cx="7132320" cy="1764301"/>
          </a:xfrm>
          <a:prstGeom prst="rect">
            <a:avLst/>
          </a:prstGeom>
          <a:solidFill>
            <a:schemeClr val="bg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i="1" dirty="0">
                <a:solidFill>
                  <a:srgbClr val="C00000"/>
                </a:solidFill>
                <a:latin typeface="Century Gothic" panose="020B0502020202020204" pitchFamily="34" charset="0"/>
              </a:rPr>
              <a:t>TINDAK LANJUT 2019:</a:t>
            </a:r>
          </a:p>
          <a:p>
            <a:pPr marL="228600" lvl="0" indent="-228600">
              <a:buFont typeface="+mj-lt"/>
              <a:buAutoNum type="arabicPeriod"/>
            </a:pPr>
            <a:r>
              <a:rPr lang="id-ID" sz="900" dirty="0">
                <a:solidFill>
                  <a:schemeClr val="tx1"/>
                </a:solidFill>
                <a:latin typeface="Century Gothic" panose="020B0502020202020204" pitchFamily="34" charset="0"/>
              </a:rPr>
              <a:t>Percepatan penyelesaian perselisihan batas daerah antar Kabupaten/Kota yang difasilitasi oleh Gubernur dengan waktu penyelesainnya semula 6 (enam) bulan menjadi 30 hari kerja</a:t>
            </a:r>
            <a:endParaRPr lang="en-US" sz="900" dirty="0">
              <a:solidFill>
                <a:schemeClr val="tx1"/>
              </a:solidFill>
              <a:latin typeface="Century Gothic" panose="020B0502020202020204" pitchFamily="34" charset="0"/>
            </a:endParaRPr>
          </a:p>
          <a:p>
            <a:pPr marL="228600" lvl="0" indent="-228600">
              <a:buFont typeface="+mj-lt"/>
              <a:buAutoNum type="arabicPeriod"/>
            </a:pPr>
            <a:r>
              <a:rPr lang="en-US" sz="900" dirty="0" err="1">
                <a:solidFill>
                  <a:schemeClr val="tx1"/>
                </a:solidFill>
                <a:latin typeface="Century Gothic" panose="020B0502020202020204" pitchFamily="34" charset="0"/>
              </a:rPr>
              <a:t>Mendorong</a:t>
            </a:r>
            <a:r>
              <a:rPr lang="en-US" sz="900" dirty="0">
                <a:solidFill>
                  <a:schemeClr val="tx1"/>
                </a:solidFill>
                <a:latin typeface="Century Gothic" panose="020B0502020202020204" pitchFamily="34" charset="0"/>
              </a:rPr>
              <a:t> Tim PBD </a:t>
            </a:r>
            <a:r>
              <a:rPr lang="en-US" sz="900" dirty="0" err="1">
                <a:solidFill>
                  <a:schemeClr val="tx1"/>
                </a:solidFill>
                <a:latin typeface="Century Gothic" panose="020B0502020202020204" pitchFamily="34" charset="0"/>
              </a:rPr>
              <a:t>Provinsi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dengan</a:t>
            </a:r>
            <a:r>
              <a:rPr lang="en-US" sz="900" dirty="0">
                <a:solidFill>
                  <a:schemeClr val="tx1"/>
                </a:solidFill>
                <a:latin typeface="Century Gothic" panose="020B0502020202020204" pitchFamily="34" charset="0"/>
              </a:rPr>
              <a:t> Tim PBD </a:t>
            </a:r>
            <a:r>
              <a:rPr lang="en-US" sz="900" dirty="0" err="1">
                <a:solidFill>
                  <a:schemeClr val="tx1"/>
                </a:solidFill>
                <a:latin typeface="Century Gothic" panose="020B0502020202020204" pitchFamily="34" charset="0"/>
              </a:rPr>
              <a:t>Kabupaten</a:t>
            </a:r>
            <a:r>
              <a:rPr lang="en-US" sz="900" dirty="0">
                <a:solidFill>
                  <a:schemeClr val="tx1"/>
                </a:solidFill>
                <a:latin typeface="Century Gothic" panose="020B0502020202020204" pitchFamily="34" charset="0"/>
              </a:rPr>
              <a:t>/Kota </a:t>
            </a:r>
            <a:r>
              <a:rPr lang="en-US" sz="900" dirty="0" err="1">
                <a:solidFill>
                  <a:schemeClr val="tx1"/>
                </a:solidFill>
                <a:latin typeface="Century Gothic" panose="020B0502020202020204" pitchFamily="34" charset="0"/>
              </a:rPr>
              <a:t>untuk</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bersinergi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dalam</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rangka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percepatan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penegasan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batas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daerah</a:t>
            </a:r>
            <a:r>
              <a:rPr lang="en-US" sz="900" dirty="0">
                <a:solidFill>
                  <a:schemeClr val="tx1"/>
                </a:solidFill>
                <a:latin typeface="Century Gothic" panose="020B0502020202020204" pitchFamily="34" charset="0"/>
              </a:rPr>
              <a:t>;</a:t>
            </a:r>
          </a:p>
          <a:p>
            <a:pPr marL="228600" lvl="0" indent="-228600">
              <a:buFont typeface="+mj-lt"/>
              <a:buAutoNum type="arabicPeriod"/>
            </a:pPr>
            <a:r>
              <a:rPr lang="en-US" sz="900" dirty="0" err="1">
                <a:solidFill>
                  <a:schemeClr val="tx1"/>
                </a:solidFill>
                <a:latin typeface="Century Gothic" panose="020B0502020202020204" pitchFamily="34" charset="0"/>
              </a:rPr>
              <a:t>Penerapan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metode</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kartometris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berbasis</a:t>
            </a:r>
            <a:r>
              <a:rPr lang="en-US" sz="900" dirty="0">
                <a:solidFill>
                  <a:schemeClr val="tx1"/>
                </a:solidFill>
                <a:latin typeface="Century Gothic" panose="020B0502020202020204" pitchFamily="34" charset="0"/>
              </a:rPr>
              <a:t> Peta RBI dan </a:t>
            </a:r>
            <a:r>
              <a:rPr lang="en-US" sz="900" dirty="0" err="1">
                <a:solidFill>
                  <a:schemeClr val="tx1"/>
                </a:solidFill>
                <a:latin typeface="Century Gothic" panose="020B0502020202020204" pitchFamily="34" charset="0"/>
              </a:rPr>
              <a:t>citra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satelit</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resolusi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tinggi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bagi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daerah</a:t>
            </a:r>
            <a:r>
              <a:rPr lang="en-US" sz="900" dirty="0">
                <a:solidFill>
                  <a:schemeClr val="tx1"/>
                </a:solidFill>
                <a:latin typeface="Century Gothic" panose="020B0502020202020204" pitchFamily="34" charset="0"/>
              </a:rPr>
              <a:t> yang </a:t>
            </a:r>
            <a:r>
              <a:rPr lang="en-US" sz="900" dirty="0" err="1">
                <a:solidFill>
                  <a:schemeClr val="tx1"/>
                </a:solidFill>
                <a:latin typeface="Century Gothic" panose="020B0502020202020204" pitchFamily="34" charset="0"/>
              </a:rPr>
              <a:t>kondisi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geografisnya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sangat</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sulit</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dijangkau</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untuk</a:t>
            </a:r>
            <a:r>
              <a:rPr lang="en-US" sz="900" dirty="0">
                <a:solidFill>
                  <a:schemeClr val="tx1"/>
                </a:solidFill>
                <a:latin typeface="Century Gothic" panose="020B0502020202020204" pitchFamily="34" charset="0"/>
              </a:rPr>
              <a:t> survey </a:t>
            </a:r>
            <a:r>
              <a:rPr lang="en-US" sz="900" dirty="0" err="1">
                <a:solidFill>
                  <a:schemeClr val="tx1"/>
                </a:solidFill>
                <a:latin typeface="Century Gothic" panose="020B0502020202020204" pitchFamily="34" charset="0"/>
              </a:rPr>
              <a:t>lapangan</a:t>
            </a:r>
            <a:endParaRPr lang="en-US" sz="900" dirty="0">
              <a:solidFill>
                <a:schemeClr val="tx1"/>
              </a:solidFill>
              <a:latin typeface="Century Gothic" panose="020B0502020202020204" pitchFamily="34" charset="0"/>
            </a:endParaRPr>
          </a:p>
          <a:p>
            <a:pPr marL="228600" lvl="0" indent="-228600">
              <a:buFont typeface="+mj-lt"/>
              <a:buAutoNum type="arabicPeriod"/>
            </a:pPr>
            <a:r>
              <a:rPr lang="en-US" sz="900" dirty="0" err="1">
                <a:solidFill>
                  <a:schemeClr val="tx1"/>
                </a:solidFill>
                <a:latin typeface="Century Gothic" panose="020B0502020202020204" pitchFamily="34" charset="0"/>
              </a:rPr>
              <a:t>Percepatan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penyelesaian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batas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antar</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daerah</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sebagai</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tindak</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lanjut</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Perpres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Nomor</a:t>
            </a:r>
            <a:r>
              <a:rPr lang="en-US" sz="900" dirty="0">
                <a:solidFill>
                  <a:schemeClr val="tx1"/>
                </a:solidFill>
                <a:latin typeface="Century Gothic" panose="020B0502020202020204" pitchFamily="34" charset="0"/>
              </a:rPr>
              <a:t> 9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2016 </a:t>
            </a:r>
            <a:r>
              <a:rPr lang="en-US" sz="900" dirty="0" err="1">
                <a:solidFill>
                  <a:schemeClr val="tx1"/>
                </a:solidFill>
                <a:latin typeface="Century Gothic" panose="020B0502020202020204" pitchFamily="34" charset="0"/>
              </a:rPr>
              <a:t>Tentang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Percepatan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Pelaksanaan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Kebijakan</a:t>
            </a:r>
            <a:r>
              <a:rPr lang="en-US" sz="900" dirty="0">
                <a:solidFill>
                  <a:schemeClr val="tx1"/>
                </a:solidFill>
                <a:latin typeface="Century Gothic" panose="020B0502020202020204" pitchFamily="34" charset="0"/>
              </a:rPr>
              <a:t> Satu Peta Pada Tingkat </a:t>
            </a:r>
            <a:r>
              <a:rPr lang="en-US" sz="900" dirty="0" err="1">
                <a:solidFill>
                  <a:schemeClr val="tx1"/>
                </a:solidFill>
                <a:latin typeface="Century Gothic" panose="020B0502020202020204" pitchFamily="34" charset="0"/>
              </a:rPr>
              <a:t>Ketelitian</a:t>
            </a:r>
            <a:r>
              <a:rPr lang="en-US" sz="900" dirty="0">
                <a:solidFill>
                  <a:schemeClr val="tx1"/>
                </a:solidFill>
                <a:latin typeface="Century Gothic" panose="020B0502020202020204" pitchFamily="34" charset="0"/>
              </a:rPr>
              <a:t> Peta Skala 1:50.000</a:t>
            </a:r>
          </a:p>
          <a:p>
            <a:pPr marL="228600" lvl="0" indent="-228600">
              <a:buFont typeface="+mj-lt"/>
              <a:buAutoNum type="arabicPeriod"/>
            </a:pPr>
            <a:r>
              <a:rPr lang="en-US" sz="900" dirty="0" err="1">
                <a:solidFill>
                  <a:schemeClr val="tx1"/>
                </a:solidFill>
                <a:latin typeface="Century Gothic" panose="020B0502020202020204" pitchFamily="34" charset="0"/>
              </a:rPr>
              <a:t>Peningkatan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kapasitas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aparatur</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Pemda</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provinsi</a:t>
            </a:r>
            <a:r>
              <a:rPr lang="en-US" sz="900" dirty="0">
                <a:solidFill>
                  <a:schemeClr val="tx1"/>
                </a:solidFill>
                <a:latin typeface="Century Gothic" panose="020B0502020202020204" pitchFamily="34" charset="0"/>
              </a:rPr>
              <a:t> dan </a:t>
            </a:r>
            <a:r>
              <a:rPr lang="en-US" sz="900" dirty="0" err="1">
                <a:solidFill>
                  <a:schemeClr val="tx1"/>
                </a:solidFill>
                <a:latin typeface="Century Gothic" panose="020B0502020202020204" pitchFamily="34" charset="0"/>
              </a:rPr>
              <a:t>kab</a:t>
            </a:r>
            <a:r>
              <a:rPr lang="en-US" sz="900" dirty="0">
                <a:solidFill>
                  <a:schemeClr val="tx1"/>
                </a:solidFill>
                <a:latin typeface="Century Gothic" panose="020B0502020202020204" pitchFamily="34" charset="0"/>
              </a:rPr>
              <a:t>./</a:t>
            </a:r>
            <a:r>
              <a:rPr lang="en-US" sz="900" dirty="0" err="1">
                <a:solidFill>
                  <a:schemeClr val="tx1"/>
                </a:solidFill>
                <a:latin typeface="Century Gothic" panose="020B0502020202020204" pitchFamily="34" charset="0"/>
              </a:rPr>
              <a:t>kota</a:t>
            </a:r>
            <a:r>
              <a:rPr lang="en-US" sz="900" dirty="0">
                <a:solidFill>
                  <a:schemeClr val="tx1"/>
                </a:solidFill>
                <a:latin typeface="Century Gothic" panose="020B0502020202020204" pitchFamily="34" charset="0"/>
              </a:rPr>
              <a:t>) di </a:t>
            </a:r>
            <a:r>
              <a:rPr lang="en-US" sz="900" dirty="0" err="1">
                <a:solidFill>
                  <a:schemeClr val="tx1"/>
                </a:solidFill>
                <a:latin typeface="Century Gothic" panose="020B0502020202020204" pitchFamily="34" charset="0"/>
              </a:rPr>
              <a:t>bidang</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penegasan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batas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daerah</a:t>
            </a:r>
            <a:r>
              <a:rPr lang="en-US" sz="900" dirty="0">
                <a:solidFill>
                  <a:schemeClr val="tx1"/>
                </a:solidFill>
                <a:latin typeface="Century Gothic" panose="020B0502020202020204" pitchFamily="34" charset="0"/>
              </a:rPr>
              <a:t>;</a:t>
            </a:r>
          </a:p>
          <a:p>
            <a:pPr marL="228600" indent="-228600">
              <a:buFont typeface="+mj-lt"/>
              <a:buAutoNum type="arabicPeriod"/>
            </a:pPr>
            <a:r>
              <a:rPr lang="en-US" sz="900" dirty="0">
                <a:solidFill>
                  <a:schemeClr val="tx1"/>
                </a:solidFill>
                <a:latin typeface="Century Gothic" panose="020B0502020202020204" pitchFamily="34" charset="0"/>
              </a:rPr>
              <a:t>Target </a:t>
            </a:r>
            <a:r>
              <a:rPr lang="en-US" sz="900" dirty="0" err="1">
                <a:solidFill>
                  <a:schemeClr val="tx1"/>
                </a:solidFill>
                <a:latin typeface="Century Gothic" panose="020B0502020202020204" pitchFamily="34" charset="0"/>
              </a:rPr>
              <a:t>penegasan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batas</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daerah</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Tahun</a:t>
            </a:r>
            <a:r>
              <a:rPr lang="en-US" sz="900" dirty="0">
                <a:solidFill>
                  <a:schemeClr val="tx1"/>
                </a:solidFill>
                <a:latin typeface="Century Gothic" panose="020B0502020202020204" pitchFamily="34" charset="0"/>
              </a:rPr>
              <a:t> 2019, </a:t>
            </a:r>
            <a:r>
              <a:rPr lang="en-US" sz="900" dirty="0" err="1">
                <a:solidFill>
                  <a:schemeClr val="tx1"/>
                </a:solidFill>
                <a:latin typeface="Century Gothic" panose="020B0502020202020204" pitchFamily="34" charset="0"/>
              </a:rPr>
              <a:t>sebanyak</a:t>
            </a:r>
            <a:r>
              <a:rPr lang="en-US" sz="900" dirty="0">
                <a:solidFill>
                  <a:schemeClr val="tx1"/>
                </a:solidFill>
                <a:latin typeface="Century Gothic" panose="020B0502020202020204" pitchFamily="34" charset="0"/>
              </a:rPr>
              <a:t> 70 </a:t>
            </a:r>
            <a:r>
              <a:rPr lang="en-US" sz="900" dirty="0" err="1">
                <a:solidFill>
                  <a:schemeClr val="tx1"/>
                </a:solidFill>
                <a:latin typeface="Century Gothic" panose="020B0502020202020204" pitchFamily="34" charset="0"/>
              </a:rPr>
              <a:t>segmen</a:t>
            </a:r>
            <a:r>
              <a:rPr lang="en-US" sz="900" dirty="0">
                <a:solidFill>
                  <a:schemeClr val="tx1"/>
                </a:solidFill>
                <a:latin typeface="Century Gothic" panose="020B0502020202020204" pitchFamily="34" charset="0"/>
              </a:rPr>
              <a:t> </a:t>
            </a:r>
            <a:r>
              <a:rPr lang="en-US" sz="900" dirty="0" err="1">
                <a:solidFill>
                  <a:schemeClr val="tx1"/>
                </a:solidFill>
                <a:latin typeface="Century Gothic" panose="020B0502020202020204" pitchFamily="34" charset="0"/>
              </a:rPr>
              <a:t>batas</a:t>
            </a:r>
            <a:r>
              <a:rPr lang="en-US" sz="900" dirty="0">
                <a:solidFill>
                  <a:schemeClr val="tx1"/>
                </a:solidFill>
                <a:latin typeface="Century Gothic" panose="020B0502020202020204" pitchFamily="34" charset="0"/>
              </a:rPr>
              <a:t>.</a:t>
            </a:r>
            <a:endParaRPr lang="en-US" sz="900" b="1" i="1" dirty="0">
              <a:solidFill>
                <a:schemeClr val="tx1"/>
              </a:solidFill>
              <a:latin typeface="Century Gothic" panose="020B0502020202020204" pitchFamily="34" charset="0"/>
            </a:endParaRPr>
          </a:p>
        </p:txBody>
      </p:sp>
      <p:sp>
        <p:nvSpPr>
          <p:cNvPr id="13" name="Rectangle 12">
            <a:extLst>
              <a:ext uri="{FF2B5EF4-FFF2-40B4-BE49-F238E27FC236}">
                <a16:creationId xmlns:a16="http://schemas.microsoft.com/office/drawing/2014/main" id="{DC9F3F57-E0FE-42D2-89E0-4A4FE95732E0}"/>
              </a:ext>
            </a:extLst>
          </p:cNvPr>
          <p:cNvSpPr/>
          <p:nvPr/>
        </p:nvSpPr>
        <p:spPr>
          <a:xfrm>
            <a:off x="5024244" y="689471"/>
            <a:ext cx="1184940" cy="338554"/>
          </a:xfrm>
          <a:prstGeom prst="rect">
            <a:avLst/>
          </a:prstGeom>
        </p:spPr>
        <p:txBody>
          <a:bodyPr wrap="none">
            <a:spAutoFit/>
          </a:bodyPr>
          <a:lstStyle/>
          <a:p>
            <a:pPr algn="just"/>
            <a:r>
              <a:rPr lang="en-US" sz="1600" b="1" i="1" dirty="0">
                <a:solidFill>
                  <a:srgbClr val="C00000"/>
                </a:solidFill>
                <a:latin typeface="Century Gothic" panose="020B0502020202020204" pitchFamily="34" charset="0"/>
              </a:rPr>
              <a:t>CAPAIAN:</a:t>
            </a:r>
          </a:p>
        </p:txBody>
      </p:sp>
      <p:sp>
        <p:nvSpPr>
          <p:cNvPr id="43" name="TextBox 42">
            <a:extLst>
              <a:ext uri="{FF2B5EF4-FFF2-40B4-BE49-F238E27FC236}">
                <a16:creationId xmlns:a16="http://schemas.microsoft.com/office/drawing/2014/main" id="{8CEB82F1-D9C9-4914-8C75-2DF29767F4A4}"/>
              </a:ext>
            </a:extLst>
          </p:cNvPr>
          <p:cNvSpPr txBox="1"/>
          <p:nvPr/>
        </p:nvSpPr>
        <p:spPr>
          <a:xfrm>
            <a:off x="2771479" y="65989"/>
            <a:ext cx="6975834" cy="461665"/>
          </a:xfrm>
          <a:prstGeom prst="rect">
            <a:avLst/>
          </a:prstGeom>
          <a:noFill/>
        </p:spPr>
        <p:txBody>
          <a:bodyPr wrap="square" rtlCol="0">
            <a:spAutoFit/>
          </a:bodyPr>
          <a:lstStyle/>
          <a:p>
            <a:pPr algn="ctr"/>
            <a:r>
              <a:rPr lang="it-IT" sz="2400" b="1" dirty="0">
                <a:latin typeface="Century Gothic" panose="020B0502020202020204" pitchFamily="34" charset="0"/>
                <a:ea typeface="Arial Unicode MS" panose="020B0604020202020204" pitchFamily="34" charset="-128"/>
                <a:cs typeface="Arial Unicode MS" panose="020B0604020202020204" pitchFamily="34" charset="-128"/>
              </a:rPr>
              <a:t>PENYELESAIAN SEGMEN BATAS DAERAH</a:t>
            </a:r>
            <a:endParaRPr lang="id-ID" altLang="en-US" sz="2400" b="1" dirty="0">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52" name="Picture 5">
            <a:extLst>
              <a:ext uri="{FF2B5EF4-FFF2-40B4-BE49-F238E27FC236}">
                <a16:creationId xmlns:a16="http://schemas.microsoft.com/office/drawing/2014/main" id="{01B54432-9968-4801-B8C5-0231C2CD168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20654" y="1007792"/>
            <a:ext cx="1000454" cy="14294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a:extLst>
              <a:ext uri="{FF2B5EF4-FFF2-40B4-BE49-F238E27FC236}">
                <a16:creationId xmlns:a16="http://schemas.microsoft.com/office/drawing/2014/main" id="{F8A320A8-317A-4D70-A484-919ECD8D2951}"/>
              </a:ext>
            </a:extLst>
          </p:cNvPr>
          <p:cNvSpPr txBox="1"/>
          <p:nvPr/>
        </p:nvSpPr>
        <p:spPr>
          <a:xfrm>
            <a:off x="6063916" y="962120"/>
            <a:ext cx="6059946" cy="1708288"/>
          </a:xfrm>
          <a:prstGeom prst="rect">
            <a:avLst/>
          </a:prstGeom>
          <a:noFill/>
        </p:spPr>
        <p:txBody>
          <a:bodyPr wrap="square" tIns="0" rtlCol="0">
            <a:spAutoFit/>
          </a:bodyPr>
          <a:lstStyle/>
          <a:p>
            <a:pPr lvl="0" algn="just"/>
            <a:r>
              <a:rPr lang="en-US" sz="1600" b="1" i="1" dirty="0">
                <a:solidFill>
                  <a:schemeClr val="accent1"/>
                </a:solidFill>
                <a:latin typeface="Century Gothic" panose="020B0502020202020204" pitchFamily="34" charset="0"/>
              </a:rPr>
              <a:t>Dari </a:t>
            </a:r>
            <a:r>
              <a:rPr lang="en-US" sz="1600" b="1" i="1" dirty="0" err="1">
                <a:solidFill>
                  <a:schemeClr val="accent1"/>
                </a:solidFill>
                <a:latin typeface="Century Gothic" panose="020B0502020202020204" pitchFamily="34" charset="0"/>
              </a:rPr>
              <a:t>keseluruhan</a:t>
            </a:r>
            <a:r>
              <a:rPr lang="en-US" sz="1600" b="1" i="1" dirty="0">
                <a:solidFill>
                  <a:schemeClr val="accent1"/>
                </a:solidFill>
                <a:latin typeface="Century Gothic" panose="020B0502020202020204" pitchFamily="34" charset="0"/>
              </a:rPr>
              <a:t> 979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antar</a:t>
            </a:r>
            <a:r>
              <a:rPr lang="en-US" sz="1201" b="1" i="1" dirty="0">
                <a:latin typeface="Century Gothic" panose="020B0502020202020204" pitchFamily="34" charset="0"/>
              </a:rPr>
              <a:t> </a:t>
            </a:r>
            <a:r>
              <a:rPr lang="en-US" sz="1201" b="1" i="1" dirty="0" err="1">
                <a:latin typeface="Century Gothic" panose="020B0502020202020204" pitchFamily="34" charset="0"/>
              </a:rPr>
              <a:t>daerah</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165</a:t>
            </a:r>
            <a:r>
              <a:rPr lang="en-US" sz="1201" b="1" i="1" dirty="0">
                <a:latin typeface="Century Gothic" panose="020B0502020202020204" pitchFamily="34" charset="0"/>
              </a:rPr>
              <a:t>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antar</a:t>
            </a:r>
            <a:r>
              <a:rPr lang="en-US" sz="1201" b="1" i="1" dirty="0">
                <a:latin typeface="Century Gothic" panose="020B0502020202020204" pitchFamily="34" charset="0"/>
              </a:rPr>
              <a:t> </a:t>
            </a:r>
            <a:r>
              <a:rPr lang="en-US" sz="1201" b="1" i="1" dirty="0" err="1">
                <a:latin typeface="Century Gothic" panose="020B0502020202020204" pitchFamily="34" charset="0"/>
              </a:rPr>
              <a:t>Provinsi</a:t>
            </a:r>
            <a:r>
              <a:rPr lang="en-US" sz="1201" b="1" i="1" dirty="0">
                <a:latin typeface="Century Gothic" panose="020B0502020202020204" pitchFamily="34" charset="0"/>
              </a:rPr>
              <a:t> dan </a:t>
            </a:r>
            <a:r>
              <a:rPr lang="en-US" sz="1600" b="1" i="1" dirty="0">
                <a:solidFill>
                  <a:srgbClr val="C00000"/>
                </a:solidFill>
                <a:latin typeface="Century Gothic" panose="020B0502020202020204" pitchFamily="34" charset="0"/>
              </a:rPr>
              <a:t>814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antar</a:t>
            </a:r>
            <a:r>
              <a:rPr lang="en-US" sz="1201" b="1" i="1" dirty="0">
                <a:latin typeface="Century Gothic" panose="020B0502020202020204" pitchFamily="34" charset="0"/>
              </a:rPr>
              <a:t> </a:t>
            </a:r>
            <a:r>
              <a:rPr lang="en-US" sz="1201" b="1" i="1" dirty="0" err="1">
                <a:latin typeface="Century Gothic" panose="020B0502020202020204" pitchFamily="34" charset="0"/>
              </a:rPr>
              <a:t>Kabupaten</a:t>
            </a:r>
            <a:r>
              <a:rPr lang="en-US" sz="1201" b="1" i="1" dirty="0">
                <a:latin typeface="Century Gothic" panose="020B0502020202020204" pitchFamily="34" charset="0"/>
              </a:rPr>
              <a:t>/Kota), </a:t>
            </a:r>
            <a:r>
              <a:rPr lang="en-US" sz="1201" b="1" i="1" dirty="0" err="1">
                <a:latin typeface="Century Gothic" panose="020B0502020202020204" pitchFamily="34" charset="0"/>
              </a:rPr>
              <a:t>telah</a:t>
            </a:r>
            <a:r>
              <a:rPr lang="en-US" sz="1201" b="1" i="1" dirty="0">
                <a:latin typeface="Century Gothic" panose="020B0502020202020204" pitchFamily="34" charset="0"/>
              </a:rPr>
              <a:t> </a:t>
            </a:r>
            <a:r>
              <a:rPr lang="en-US" sz="1201" b="1" i="1" dirty="0" err="1">
                <a:latin typeface="Century Gothic" panose="020B0502020202020204" pitchFamily="34" charset="0"/>
              </a:rPr>
              <a:t>selesai</a:t>
            </a:r>
            <a:r>
              <a:rPr lang="en-US" sz="1201" b="1" i="1" dirty="0">
                <a:latin typeface="Century Gothic" panose="020B0502020202020204" pitchFamily="34" charset="0"/>
              </a:rPr>
              <a:t> </a:t>
            </a:r>
            <a:r>
              <a:rPr lang="en-US" sz="1201" b="1" i="1" dirty="0" err="1">
                <a:latin typeface="Century Gothic" panose="020B0502020202020204" pitchFamily="34" charset="0"/>
              </a:rPr>
              <a:t>ditegaskan</a:t>
            </a:r>
            <a:r>
              <a:rPr lang="en-US" sz="1201" b="1" i="1" dirty="0">
                <a:latin typeface="Century Gothic" panose="020B0502020202020204" pitchFamily="34" charset="0"/>
              </a:rPr>
              <a:t>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540</a:t>
            </a:r>
            <a:r>
              <a:rPr lang="en-US" sz="1201" b="1" i="1" dirty="0">
                <a:latin typeface="Century Gothic" panose="020B0502020202020204" pitchFamily="34" charset="0"/>
              </a:rPr>
              <a:t>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118</a:t>
            </a:r>
            <a:r>
              <a:rPr lang="en-US" sz="1201" b="1" i="1" dirty="0">
                <a:latin typeface="Century Gothic" panose="020B0502020202020204" pitchFamily="34" charset="0"/>
              </a:rPr>
              <a:t>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antar</a:t>
            </a:r>
            <a:r>
              <a:rPr lang="en-US" sz="1201" b="1" i="1" dirty="0">
                <a:latin typeface="Century Gothic" panose="020B0502020202020204" pitchFamily="34" charset="0"/>
              </a:rPr>
              <a:t> </a:t>
            </a:r>
            <a:r>
              <a:rPr lang="en-US" sz="1201" b="1" i="1" dirty="0" err="1">
                <a:latin typeface="Century Gothic" panose="020B0502020202020204" pitchFamily="34" charset="0"/>
              </a:rPr>
              <a:t>Provinsi</a:t>
            </a:r>
            <a:r>
              <a:rPr lang="en-US" sz="1201" b="1" i="1" dirty="0">
                <a:latin typeface="Century Gothic" panose="020B0502020202020204" pitchFamily="34" charset="0"/>
              </a:rPr>
              <a:t> dan </a:t>
            </a:r>
            <a:r>
              <a:rPr lang="en-US" sz="1600" b="1" i="1" dirty="0">
                <a:solidFill>
                  <a:srgbClr val="C00000"/>
                </a:solidFill>
                <a:latin typeface="Century Gothic" panose="020B0502020202020204" pitchFamily="34" charset="0"/>
              </a:rPr>
              <a:t>422</a:t>
            </a:r>
            <a:r>
              <a:rPr lang="en-US" sz="1201" b="1" i="1" dirty="0">
                <a:latin typeface="Century Gothic" panose="020B0502020202020204" pitchFamily="34" charset="0"/>
              </a:rPr>
              <a:t>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antar</a:t>
            </a:r>
            <a:r>
              <a:rPr lang="en-US" sz="1201" b="1" i="1" dirty="0">
                <a:latin typeface="Century Gothic" panose="020B0502020202020204" pitchFamily="34" charset="0"/>
              </a:rPr>
              <a:t> </a:t>
            </a:r>
            <a:r>
              <a:rPr lang="en-US" sz="1201" b="1" i="1" dirty="0" err="1">
                <a:latin typeface="Century Gothic" panose="020B0502020202020204" pitchFamily="34" charset="0"/>
              </a:rPr>
              <a:t>Kabupaten</a:t>
            </a:r>
            <a:r>
              <a:rPr lang="en-US" sz="1201" b="1" i="1" dirty="0">
                <a:latin typeface="Century Gothic" panose="020B0502020202020204" pitchFamily="34" charset="0"/>
              </a:rPr>
              <a:t>/Kota) yang </a:t>
            </a:r>
            <a:r>
              <a:rPr lang="en-US" sz="1201" b="1" i="1" dirty="0" err="1">
                <a:latin typeface="Century Gothic" panose="020B0502020202020204" pitchFamily="34" charset="0"/>
              </a:rPr>
              <a:t>ditetapkan</a:t>
            </a:r>
            <a:r>
              <a:rPr lang="en-US" sz="1201" b="1" i="1" dirty="0">
                <a:latin typeface="Century Gothic" panose="020B0502020202020204" pitchFamily="34" charset="0"/>
              </a:rPr>
              <a:t> </a:t>
            </a:r>
            <a:r>
              <a:rPr lang="en-US" sz="1201" b="1" i="1" dirty="0" err="1">
                <a:latin typeface="Century Gothic" panose="020B0502020202020204" pitchFamily="34" charset="0"/>
              </a:rPr>
              <a:t>dengan</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443</a:t>
            </a:r>
            <a:r>
              <a:rPr lang="en-US" sz="1201" b="1" i="1" dirty="0">
                <a:latin typeface="Century Gothic" panose="020B0502020202020204" pitchFamily="34" charset="0"/>
              </a:rPr>
              <a:t> </a:t>
            </a:r>
            <a:r>
              <a:rPr lang="en-US" sz="1201" b="1" i="1" dirty="0" err="1">
                <a:latin typeface="Century Gothic" panose="020B0502020202020204" pitchFamily="34" charset="0"/>
              </a:rPr>
              <a:t>Permendagri</a:t>
            </a:r>
            <a:r>
              <a:rPr lang="en-US" sz="1201" b="1" i="1" dirty="0">
                <a:latin typeface="Century Gothic" panose="020B0502020202020204" pitchFamily="34" charset="0"/>
              </a:rPr>
              <a:t>;</a:t>
            </a:r>
          </a:p>
          <a:p>
            <a:pPr algn="just"/>
            <a:r>
              <a:rPr lang="en-US" sz="1600" b="1" i="1" dirty="0" err="1">
                <a:solidFill>
                  <a:schemeClr val="accent1"/>
                </a:solidFill>
                <a:latin typeface="Century Gothic" panose="020B0502020202020204" pitchFamily="34" charset="0"/>
              </a:rPr>
              <a:t>Disamping</a:t>
            </a:r>
            <a:r>
              <a:rPr lang="en-US" sz="1600" b="1" i="1" dirty="0">
                <a:solidFill>
                  <a:schemeClr val="accent1"/>
                </a:solidFill>
                <a:latin typeface="Century Gothic" panose="020B0502020202020204" pitchFamily="34" charset="0"/>
              </a:rPr>
              <a:t> </a:t>
            </a:r>
            <a:r>
              <a:rPr lang="en-US" sz="1600" b="1" i="1" dirty="0" err="1">
                <a:solidFill>
                  <a:schemeClr val="accent1"/>
                </a:solidFill>
                <a:latin typeface="Century Gothic" panose="020B0502020202020204" pitchFamily="34" charset="0"/>
              </a:rPr>
              <a:t>itu</a:t>
            </a:r>
            <a:r>
              <a:rPr lang="en-US" sz="1600" b="1" i="1" dirty="0">
                <a:solidFill>
                  <a:schemeClr val="accent1"/>
                </a:solidFill>
                <a:latin typeface="Century Gothic" panose="020B0502020202020204" pitchFamily="34" charset="0"/>
              </a:rPr>
              <a:t>, </a:t>
            </a:r>
            <a:r>
              <a:rPr lang="en-US" sz="1201" b="1" i="1" dirty="0" err="1">
                <a:latin typeface="Century Gothic" panose="020B0502020202020204" pitchFamily="34" charset="0"/>
              </a:rPr>
              <a:t>sebanyak</a:t>
            </a:r>
            <a:r>
              <a:rPr lang="en-US" sz="1201" b="1" i="1" dirty="0">
                <a:latin typeface="Century Gothic" panose="020B0502020202020204" pitchFamily="34" charset="0"/>
              </a:rPr>
              <a:t> </a:t>
            </a:r>
            <a:r>
              <a:rPr lang="en-US" sz="1600" b="1" i="1" dirty="0">
                <a:solidFill>
                  <a:srgbClr val="C00000"/>
                </a:solidFill>
                <a:latin typeface="Century Gothic" panose="020B0502020202020204" pitchFamily="34" charset="0"/>
              </a:rPr>
              <a:t>331</a:t>
            </a:r>
            <a:r>
              <a:rPr lang="en-US" sz="1201" b="1" i="1" dirty="0">
                <a:latin typeface="Century Gothic" panose="020B0502020202020204" pitchFamily="34" charset="0"/>
              </a:rPr>
              <a:t>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sudah</a:t>
            </a:r>
            <a:r>
              <a:rPr lang="en-US" sz="1201" b="1" i="1" dirty="0">
                <a:latin typeface="Century Gothic" panose="020B0502020202020204" pitchFamily="34" charset="0"/>
              </a:rPr>
              <a:t> </a:t>
            </a:r>
            <a:r>
              <a:rPr lang="en-US" sz="1201" b="1" i="1" dirty="0" err="1">
                <a:latin typeface="Century Gothic" panose="020B0502020202020204" pitchFamily="34" charset="0"/>
              </a:rPr>
              <a:t>dilakukan</a:t>
            </a:r>
            <a:r>
              <a:rPr lang="en-US" sz="1201" b="1" i="1" dirty="0">
                <a:latin typeface="Century Gothic" panose="020B0502020202020204" pitchFamily="34" charset="0"/>
              </a:rPr>
              <a:t> </a:t>
            </a:r>
            <a:r>
              <a:rPr lang="en-US" sz="1201" b="1" i="1" dirty="0" err="1">
                <a:latin typeface="Century Gothic" panose="020B0502020202020204" pitchFamily="34" charset="0"/>
              </a:rPr>
              <a:t>penegasan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daerah</a:t>
            </a:r>
            <a:r>
              <a:rPr lang="en-US" sz="1201" b="1" i="1" dirty="0">
                <a:latin typeface="Century Gothic" panose="020B0502020202020204" pitchFamily="34" charset="0"/>
              </a:rPr>
              <a:t> dan </a:t>
            </a:r>
            <a:r>
              <a:rPr lang="en-US" sz="1600" b="1" i="1" dirty="0">
                <a:solidFill>
                  <a:srgbClr val="C00000"/>
                </a:solidFill>
                <a:latin typeface="Century Gothic" panose="020B0502020202020204" pitchFamily="34" charset="0"/>
              </a:rPr>
              <a:t>108 </a:t>
            </a:r>
            <a:r>
              <a:rPr lang="en-US" sz="1201" b="1" i="1" dirty="0" err="1">
                <a:latin typeface="Century Gothic" panose="020B0502020202020204" pitchFamily="34" charset="0"/>
              </a:rPr>
              <a:t>segmen</a:t>
            </a:r>
            <a:r>
              <a:rPr lang="en-US" sz="1201" b="1" i="1" dirty="0">
                <a:latin typeface="Century Gothic" panose="020B0502020202020204" pitchFamily="34" charset="0"/>
              </a:rPr>
              <a:t> </a:t>
            </a:r>
            <a:r>
              <a:rPr lang="en-US" sz="1201" b="1" i="1" dirty="0" err="1">
                <a:latin typeface="Century Gothic" panose="020B0502020202020204" pitchFamily="34" charset="0"/>
              </a:rPr>
              <a:t>belum</a:t>
            </a:r>
            <a:r>
              <a:rPr lang="en-US" sz="1201" b="1" i="1" dirty="0">
                <a:latin typeface="Century Gothic" panose="020B0502020202020204" pitchFamily="34" charset="0"/>
              </a:rPr>
              <a:t> </a:t>
            </a:r>
            <a:r>
              <a:rPr lang="en-US" sz="1201" b="1" i="1" dirty="0" err="1">
                <a:latin typeface="Century Gothic" panose="020B0502020202020204" pitchFamily="34" charset="0"/>
              </a:rPr>
              <a:t>dilakukan</a:t>
            </a:r>
            <a:r>
              <a:rPr lang="en-US" sz="1201" b="1" i="1" dirty="0">
                <a:latin typeface="Century Gothic" panose="020B0502020202020204" pitchFamily="34" charset="0"/>
              </a:rPr>
              <a:t> </a:t>
            </a:r>
            <a:r>
              <a:rPr lang="en-US" sz="1201" b="1" i="1" dirty="0" err="1">
                <a:latin typeface="Century Gothic" panose="020B0502020202020204" pitchFamily="34" charset="0"/>
              </a:rPr>
              <a:t>penegasan</a:t>
            </a:r>
            <a:r>
              <a:rPr lang="en-US" sz="1201" b="1" i="1" dirty="0">
                <a:latin typeface="Century Gothic" panose="020B0502020202020204" pitchFamily="34" charset="0"/>
              </a:rPr>
              <a:t> </a:t>
            </a:r>
            <a:r>
              <a:rPr lang="en-US" sz="1201" b="1" i="1" dirty="0" err="1">
                <a:latin typeface="Century Gothic" panose="020B0502020202020204" pitchFamily="34" charset="0"/>
              </a:rPr>
              <a:t>batas</a:t>
            </a:r>
            <a:r>
              <a:rPr lang="en-US" sz="1201" b="1" i="1" dirty="0">
                <a:latin typeface="Century Gothic" panose="020B0502020202020204" pitchFamily="34" charset="0"/>
              </a:rPr>
              <a:t> </a:t>
            </a:r>
            <a:r>
              <a:rPr lang="en-US" sz="1201" b="1" i="1" dirty="0" err="1">
                <a:latin typeface="Century Gothic" panose="020B0502020202020204" pitchFamily="34" charset="0"/>
              </a:rPr>
              <a:t>daerah</a:t>
            </a:r>
            <a:r>
              <a:rPr lang="en-US" sz="1201" b="1" i="1" dirty="0">
                <a:latin typeface="Century Gothic" panose="020B0502020202020204" pitchFamily="34" charset="0"/>
              </a:rPr>
              <a:t>.</a:t>
            </a:r>
          </a:p>
        </p:txBody>
      </p:sp>
      <p:graphicFrame>
        <p:nvGraphicFramePr>
          <p:cNvPr id="54" name="Chart 53">
            <a:extLst>
              <a:ext uri="{FF2B5EF4-FFF2-40B4-BE49-F238E27FC236}">
                <a16:creationId xmlns:a16="http://schemas.microsoft.com/office/drawing/2014/main" id="{E32DE852-4B82-44FE-AE19-C8EB6987E2A5}"/>
              </a:ext>
            </a:extLst>
          </p:cNvPr>
          <p:cNvGraphicFramePr>
            <a:graphicFrameLocks/>
          </p:cNvGraphicFramePr>
          <p:nvPr>
            <p:extLst>
              <p:ext uri="{D42A27DB-BD31-4B8C-83A1-F6EECF244321}">
                <p14:modId xmlns:p14="http://schemas.microsoft.com/office/powerpoint/2010/main" val="3996377635"/>
              </p:ext>
            </p:extLst>
          </p:nvPr>
        </p:nvGraphicFramePr>
        <p:xfrm>
          <a:off x="6169794" y="2630201"/>
          <a:ext cx="5861785" cy="2192056"/>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a:extLst>
              <a:ext uri="{FF2B5EF4-FFF2-40B4-BE49-F238E27FC236}">
                <a16:creationId xmlns:a16="http://schemas.microsoft.com/office/drawing/2014/main" id="{4C94005E-BCAB-4C70-8593-BC0D4F566EED}"/>
              </a:ext>
            </a:extLst>
          </p:cNvPr>
          <p:cNvSpPr txBox="1"/>
          <p:nvPr/>
        </p:nvSpPr>
        <p:spPr>
          <a:xfrm>
            <a:off x="9289271" y="3983241"/>
            <a:ext cx="603315" cy="338280"/>
          </a:xfrm>
          <a:prstGeom prst="rect">
            <a:avLst/>
          </a:prstGeom>
          <a:noFill/>
        </p:spPr>
        <p:txBody>
          <a:bodyPr wrap="square" rtlCol="0">
            <a:spAutoFit/>
          </a:bodyPr>
          <a:lstStyle/>
          <a:p>
            <a:pPr algn="ctr"/>
            <a:r>
              <a:rPr lang="en-US" sz="1600" b="1" i="1" dirty="0">
                <a:solidFill>
                  <a:srgbClr val="C00000"/>
                </a:solidFill>
                <a:latin typeface="Century Gothic" panose="020B0502020202020204" pitchFamily="34" charset="0"/>
              </a:rPr>
              <a:t>55%</a:t>
            </a:r>
          </a:p>
        </p:txBody>
      </p:sp>
    </p:spTree>
    <p:extLst>
      <p:ext uri="{BB962C8B-B14F-4D97-AF65-F5344CB8AC3E}">
        <p14:creationId xmlns:p14="http://schemas.microsoft.com/office/powerpoint/2010/main" val="198993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22282</TotalTime>
  <Words>3999</Words>
  <Application>Microsoft Office PowerPoint</Application>
  <PresentationFormat>Widescreen</PresentationFormat>
  <Paragraphs>418</Paragraphs>
  <Slides>17</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17</vt:i4>
      </vt:variant>
    </vt:vector>
  </HeadingPairs>
  <TitlesOfParts>
    <vt:vector size="35" baseType="lpstr">
      <vt:lpstr>Arial Unicode MS</vt:lpstr>
      <vt:lpstr>Aharoni</vt:lpstr>
      <vt:lpstr>AR CHRISTY</vt:lpstr>
      <vt:lpstr>Arial</vt:lpstr>
      <vt:lpstr>Calibri</vt:lpstr>
      <vt:lpstr>Calibri Light</vt:lpstr>
      <vt:lpstr>Cambria</vt:lpstr>
      <vt:lpstr>Century Gothic</vt:lpstr>
      <vt:lpstr>Gill Sans MT</vt:lpstr>
      <vt:lpstr>Gotham</vt:lpstr>
      <vt:lpstr>Rod</vt:lpstr>
      <vt:lpstr>Tahoma</vt:lpstr>
      <vt:lpstr>Times New Roman</vt:lpstr>
      <vt:lpstr>Trebuchet MS</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2010-0567</dc:creator>
  <cp:lastModifiedBy>BPSDM KEMENDAGRI</cp:lastModifiedBy>
  <cp:revision>1311</cp:revision>
  <cp:lastPrinted>2018-11-12T02:06:55Z</cp:lastPrinted>
  <dcterms:created xsi:type="dcterms:W3CDTF">2017-03-21T12:22:50Z</dcterms:created>
  <dcterms:modified xsi:type="dcterms:W3CDTF">2018-11-12T08:51:40Z</dcterms:modified>
</cp:coreProperties>
</file>