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7" r:id="rId2"/>
    <p:sldId id="259" r:id="rId3"/>
    <p:sldId id="261" r:id="rId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35AF9B6-4C13-42CC-A99C-6E63FD7ADDCD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A0CC8CA-5575-4DA8-8F39-61F87078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6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4024094" y="8921938"/>
            <a:ext cx="3078383" cy="46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00" tIns="45551" rIns="91100" bIns="45551" anchor="b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6B9FBD99-6BDB-4158-A629-37827F76A7A3}" type="slidenum"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747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0150" y="700088"/>
            <a:ext cx="4702175" cy="35258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320" y="4461771"/>
            <a:ext cx="5207837" cy="4222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id-ID" altLang="id-ID" smtClean="0">
                <a:latin typeface="Arial" pitchFamily="34" charset="0"/>
                <a:cs typeface="Arial" pitchFamily="34" charset="0"/>
              </a:rPr>
              <a:t>Terbaru</a:t>
            </a:r>
            <a:endParaRPr lang="en-US" altLang="id-ID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1" name="Rectangle 7"/>
          <p:cNvSpPr txBox="1">
            <a:spLocks noGrp="1" noChangeArrowheads="1"/>
          </p:cNvSpPr>
          <p:nvPr/>
        </p:nvSpPr>
        <p:spPr bwMode="auto">
          <a:xfrm>
            <a:off x="4023965" y="8921531"/>
            <a:ext cx="3078513" cy="466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822" tIns="65412" rIns="130822" bIns="65412" anchor="b"/>
          <a:lstStyle>
            <a:lvl1pPr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fld id="{E8A87630-0419-DA4F-8AF4-5183660F89F4}" type="slidenum">
              <a:rPr lang="en-US" sz="1600" b="0" i="0">
                <a:solidFill>
                  <a:prstClr val="black"/>
                </a:solidFill>
              </a:rPr>
              <a:pPr algn="r"/>
              <a:t>3</a:t>
            </a:fld>
            <a:endParaRPr lang="en-US" sz="1600" b="0" i="0">
              <a:solidFill>
                <a:prstClr val="black"/>
              </a:solidFill>
            </a:endParaRPr>
          </a:p>
        </p:txBody>
      </p:sp>
      <p:sp>
        <p:nvSpPr>
          <p:cNvPr id="44032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4913" y="704850"/>
            <a:ext cx="4694237" cy="3519488"/>
          </a:xfrm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23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110" y="4460768"/>
            <a:ext cx="5208260" cy="42235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9A3CD1-AF34-47D8-8D45-3A1F9DA09E97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CBD265-BBFB-4714-B3E0-F241A44C89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591980"/>
              </p:ext>
            </p:extLst>
          </p:nvPr>
        </p:nvGraphicFramePr>
        <p:xfrm>
          <a:off x="102890" y="2438400"/>
          <a:ext cx="8922342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orelDRAW" r:id="rId4" imgW="6748272" imgH="2941320" progId="">
                  <p:embed/>
                </p:oleObj>
              </mc:Choice>
              <mc:Fallback>
                <p:oleObj name="CorelDRAW" r:id="rId4" imgW="6748272" imgH="29413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" contrast="1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90" y="2438400"/>
                        <a:ext cx="8922342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-14273" y="42251"/>
            <a:ext cx="9158289" cy="1889125"/>
            <a:chOff x="-14288" y="96838"/>
            <a:chExt cx="9158288" cy="1889125"/>
          </a:xfrm>
          <a:effectLst>
            <a:outerShdw blurRad="50800" dist="38100" dir="2700000" algn="tl" rotWithShape="0">
              <a:srgbClr val="FF0000">
                <a:alpha val="40000"/>
              </a:srgbClr>
            </a:outerShdw>
          </a:effectLst>
        </p:grpSpPr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-14288" y="96838"/>
              <a:ext cx="9158288" cy="1889124"/>
              <a:chOff x="-14256" y="200002"/>
              <a:chExt cx="9158256" cy="1889463"/>
            </a:xfrm>
          </p:grpSpPr>
          <p:grpSp>
            <p:nvGrpSpPr>
              <p:cNvPr id="4" name="Group 22"/>
              <p:cNvGrpSpPr>
                <a:grpSpLocks/>
              </p:cNvGrpSpPr>
              <p:nvPr/>
            </p:nvGrpSpPr>
            <p:grpSpPr bwMode="auto">
              <a:xfrm>
                <a:off x="-14256" y="285728"/>
                <a:ext cx="9158256" cy="831568"/>
                <a:chOff x="-14256" y="285728"/>
                <a:chExt cx="9158256" cy="831568"/>
              </a:xfrm>
            </p:grpSpPr>
            <p:grpSp>
              <p:nvGrpSpPr>
                <p:cNvPr id="5" name="Group 15"/>
                <p:cNvGrpSpPr>
                  <a:grpSpLocks/>
                </p:cNvGrpSpPr>
                <p:nvPr/>
              </p:nvGrpSpPr>
              <p:grpSpPr bwMode="auto">
                <a:xfrm>
                  <a:off x="-14256" y="500090"/>
                  <a:ext cx="9158256" cy="376306"/>
                  <a:chOff x="0" y="1828839"/>
                  <a:chExt cx="9144000" cy="304855"/>
                </a:xfrm>
              </p:grpSpPr>
              <p:sp>
                <p:nvSpPr>
                  <p:cNvPr id="26" name="Rectangle 25"/>
                  <p:cNvSpPr/>
                  <p:nvPr/>
                </p:nvSpPr>
                <p:spPr>
                  <a:xfrm>
                    <a:off x="0" y="1828839"/>
                    <a:ext cx="9144000" cy="153070"/>
                  </a:xfrm>
                  <a:prstGeom prst="rect">
                    <a:avLst/>
                  </a:prstGeom>
                  <a:solidFill>
                    <a:srgbClr val="FF0000"/>
                  </a:solidFill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th-TH" sz="3200" b="1" i="1">
                      <a:solidFill>
                        <a:srgbClr val="FFFFFF"/>
                      </a:solidFill>
                      <a:latin typeface="Candara" pitchFamily="34" charset="0"/>
                    </a:endParaRPr>
                  </a:p>
                </p:txBody>
              </p:sp>
              <p:sp>
                <p:nvSpPr>
                  <p:cNvPr id="27" name="Rectangle 26"/>
                  <p:cNvSpPr/>
                  <p:nvPr/>
                </p:nvSpPr>
                <p:spPr>
                  <a:xfrm>
                    <a:off x="0" y="1981910"/>
                    <a:ext cx="9144000" cy="151784"/>
                  </a:xfrm>
                  <a:prstGeom prst="rect">
                    <a:avLst/>
                  </a:prstGeom>
                  <a:solidFill>
                    <a:schemeClr val="bg1"/>
                  </a:solidFill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th-TH" sz="3200" b="1" i="1">
                      <a:solidFill>
                        <a:srgbClr val="FFFFFF"/>
                      </a:solidFill>
                      <a:latin typeface="Candara" pitchFamily="34" charset="0"/>
                    </a:endParaRPr>
                  </a:p>
                </p:txBody>
              </p:sp>
            </p:grpSp>
            <p:pic>
              <p:nvPicPr>
                <p:cNvPr id="25" name="Picture 1" descr="logo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7786710" y="285728"/>
                  <a:ext cx="742563" cy="8315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reflection blurRad="6350" stA="52000" endA="300" endPos="35000" dir="5400000" sy="-100000" algn="bl" rotWithShape="0"/>
                </a:effectLst>
              </p:spPr>
            </p:pic>
          </p:grpSp>
          <p:pic>
            <p:nvPicPr>
              <p:cNvPr id="23" name="Picture 12" descr="garuda gud.png"/>
              <p:cNvPicPr>
                <a:picLocks noChangeAspect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00034" y="200002"/>
                <a:ext cx="857256" cy="1889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1" name="Rectangle 2"/>
            <p:cNvSpPr txBox="1">
              <a:spLocks noChangeArrowheads="1"/>
            </p:cNvSpPr>
            <p:nvPr/>
          </p:nvSpPr>
          <p:spPr bwMode="auto">
            <a:xfrm>
              <a:off x="2214563" y="539750"/>
              <a:ext cx="4643437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 eaLnBrk="1" hangingPunct="1">
                <a:lnSpc>
                  <a:spcPct val="90000"/>
                </a:lnSpc>
                <a:spcBef>
                  <a:spcPct val="20000"/>
                </a:spcBef>
                <a:buFont typeface="Wingdings" pitchFamily="2" charset="2"/>
                <a:buNone/>
                <a:defRPr/>
              </a:pPr>
              <a:r>
                <a:rPr lang="id-ID" sz="1550" dirty="0">
                  <a:solidFill>
                    <a:srgbClr val="000000"/>
                  </a:solidFill>
                  <a:latin typeface="Candara" pitchFamily="34" charset="0"/>
                  <a:ea typeface="Verdana" pitchFamily="34" charset="0"/>
                  <a:cs typeface="Verdana" pitchFamily="34" charset="0"/>
                </a:rPr>
                <a:t>KEMENTERIAN DALAM NEGERI</a:t>
              </a:r>
              <a:endParaRPr lang="en-US" i="1" dirty="0">
                <a:solidFill>
                  <a:srgbClr val="000000"/>
                </a:solidFill>
                <a:latin typeface="Candar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pic>
        <p:nvPicPr>
          <p:cNvPr id="30724" name="Picture 4" descr="C:\Users\Public\Documents\2011\SOSIALISASI-PERMENDAGRI-54\SOSIALISASI-UNDIP\BAHAN-BAHAN\LOGO\LOGO KMDN.bm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938" y="158750"/>
            <a:ext cx="792162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Rectangle 7"/>
          <p:cNvSpPr txBox="1">
            <a:spLocks noChangeArrowheads="1"/>
          </p:cNvSpPr>
          <p:nvPr/>
        </p:nvSpPr>
        <p:spPr bwMode="white">
          <a:xfrm>
            <a:off x="6943" y="957072"/>
            <a:ext cx="9144000" cy="157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6" name="Rectangle 3"/>
          <p:cNvSpPr txBox="1">
            <a:spLocks noChangeArrowheads="1"/>
          </p:cNvSpPr>
          <p:nvPr/>
        </p:nvSpPr>
        <p:spPr bwMode="auto">
          <a:xfrm>
            <a:off x="-35704" y="1059873"/>
            <a:ext cx="9144001" cy="102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KEBIJAKAN KEMENTRIAN DALAM NEGERI </a:t>
            </a:r>
            <a:endParaRPr lang="en-US" altLang="en-US" sz="2000" b="1" dirty="0" smtClean="0">
              <a:solidFill>
                <a:srgbClr val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BIDANG  </a:t>
            </a:r>
            <a:r>
              <a:rPr lang="en-US" altLang="en-US" sz="2000" b="1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KEUANGAN </a:t>
            </a: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DAERAH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PADA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PEMBEKALAN KEPEMIMPINAN PEMERINTAHAN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DALAM NEGERI</a:t>
            </a:r>
            <a:endParaRPr lang="en-US" altLang="en-US" sz="2000" b="1" dirty="0">
              <a:solidFill>
                <a:srgbClr val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0727" name="Rectangle 3"/>
          <p:cNvSpPr txBox="1">
            <a:spLocks noChangeArrowheads="1"/>
          </p:cNvSpPr>
          <p:nvPr/>
        </p:nvSpPr>
        <p:spPr bwMode="auto">
          <a:xfrm>
            <a:off x="-409187" y="5029200"/>
            <a:ext cx="994649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6E71F0"/>
              </a:buClr>
              <a:buFontTx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DITJEN BINA KEUANGAN DAERAH</a:t>
            </a:r>
            <a:endParaRPr lang="en-US" altLang="en-US" sz="1400" b="1" dirty="0">
              <a:solidFill>
                <a:srgbClr val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Clr>
                <a:srgbClr val="6E71F0"/>
              </a:buClr>
              <a:buNone/>
              <a:defRPr/>
            </a:pPr>
            <a:r>
              <a:rPr lang="en-US" sz="1400" kern="0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Disampaikan</a:t>
            </a:r>
            <a:r>
              <a:rPr lang="en-US" sz="1400" kern="0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1400" kern="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Oleh</a:t>
            </a: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:</a:t>
            </a:r>
          </a:p>
          <a:p>
            <a:pPr marL="0" indent="0" algn="ctr">
              <a:buClr>
                <a:srgbClr val="6E71F0"/>
              </a:buClr>
              <a:buNone/>
              <a:defRPr/>
            </a:pPr>
            <a:r>
              <a:rPr lang="en-US" sz="1400" b="1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Drs. SYARIFUDDIN, MM</a:t>
            </a:r>
          </a:p>
          <a:p>
            <a:pPr marL="0" indent="0" algn="ctr">
              <a:buClr>
                <a:srgbClr val="6E71F0"/>
              </a:buClr>
              <a:buNone/>
              <a:defRPr/>
            </a:pP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(</a:t>
            </a:r>
            <a:r>
              <a:rPr lang="en-US" sz="1400" kern="0" dirty="0" err="1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Direktur</a:t>
            </a: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1400" kern="0" dirty="0" err="1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Jenderal</a:t>
            </a: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Bina </a:t>
            </a:r>
            <a:r>
              <a:rPr lang="en-US" sz="1400" kern="0" dirty="0" err="1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Keuangan</a:t>
            </a: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Daerah, </a:t>
            </a:r>
          </a:p>
          <a:p>
            <a:pPr marL="0" indent="0" algn="ctr">
              <a:buClr>
                <a:srgbClr val="6E71F0"/>
              </a:buClr>
              <a:buNone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Kementerian</a:t>
            </a: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1400" kern="0" dirty="0" err="1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Dalam</a:t>
            </a:r>
            <a:r>
              <a:rPr lang="en-US" sz="1400" kern="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1400" kern="0" dirty="0" err="1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Negeri</a:t>
            </a:r>
            <a:r>
              <a:rPr lang="en-US" sz="1400" kern="0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)</a:t>
            </a:r>
          </a:p>
          <a:p>
            <a:pPr marL="0" indent="0" algn="ctr">
              <a:buClr>
                <a:srgbClr val="6E71F0"/>
              </a:buClr>
              <a:buNone/>
              <a:defRPr/>
            </a:pPr>
            <a:r>
              <a:rPr lang="en-US" altLang="en-US" sz="14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Jakarta</a:t>
            </a:r>
            <a:r>
              <a:rPr lang="en-US" altLang="en-US" sz="1400" b="1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 </a:t>
            </a:r>
            <a:r>
              <a:rPr lang="en-US" altLang="en-US" sz="1400" b="1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12 November 2018</a:t>
            </a:r>
            <a:endParaRPr lang="en-US" altLang="en-US" sz="1400" b="1" dirty="0">
              <a:solidFill>
                <a:srgbClr val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Clr>
                <a:srgbClr val="6E71F0"/>
              </a:buClr>
            </a:pPr>
            <a:endParaRPr lang="en-US" altLang="en-US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19113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6"/>
          <p:cNvSpPr>
            <a:spLocks noGrp="1"/>
          </p:cNvSpPr>
          <p:nvPr>
            <p:ph type="sldNum" sz="quarter" idx="15"/>
          </p:nvPr>
        </p:nvSpPr>
        <p:spPr>
          <a:xfrm>
            <a:off x="7010400" y="6537325"/>
            <a:ext cx="21336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14730B8F-181B-4411-9033-430C9CAC8F3E}" type="slidenum">
              <a:rPr lang="en-US" altLang="en-US" sz="1800">
                <a:solidFill>
                  <a:srgbClr val="000000"/>
                </a:solidFill>
                <a:ea typeface="MS PGothic" pitchFamily="34" charset="-128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3" name="Rectangle 8">
            <a:extLst/>
          </p:cNvPr>
          <p:cNvSpPr>
            <a:spLocks noChangeArrowheads="1"/>
          </p:cNvSpPr>
          <p:nvPr/>
        </p:nvSpPr>
        <p:spPr bwMode="auto">
          <a:xfrm>
            <a:off x="4478338" y="-63500"/>
            <a:ext cx="187325" cy="584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>
              <a:defRPr/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77132" y="1213495"/>
            <a:ext cx="5410201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KEUANGAN DAERAH 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23" name="Group 1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929" y="73963"/>
            <a:ext cx="9204325" cy="197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1877132" y="1818655"/>
            <a:ext cx="5410201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KEKUASAAN KEPALA DAERAH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1877132" y="2385347"/>
            <a:ext cx="5410202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PARA PEJABAT PENGELOLA KEUANGAN DAERAH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1894830" y="2966095"/>
            <a:ext cx="5410203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ANGGARAN PENDAPATAN DAN BELANJA DAERAH (APBD) </a:t>
            </a:r>
            <a:r>
              <a:rPr lang="en-US" sz="1600" dirty="0" smtClean="0"/>
              <a:t>?</a:t>
            </a:r>
            <a:endParaRPr lang="en-US" sz="1600" dirty="0"/>
          </a:p>
        </p:txBody>
      </p:sp>
      <p:sp>
        <p:nvSpPr>
          <p:cNvPr id="32" name="Rounded Rectangle 31"/>
          <p:cNvSpPr/>
          <p:nvPr/>
        </p:nvSpPr>
        <p:spPr>
          <a:xfrm>
            <a:off x="1877131" y="3499495"/>
            <a:ext cx="5410203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SIKLUS PENGELOLAAN KEUANGAN DAERAH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894830" y="4088638"/>
            <a:ext cx="5410203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JADWAL PENYUSUNAN APBD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1877131" y="4642495"/>
            <a:ext cx="5410204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PEMBAHASAN KUA-PPAS DAN RAPBD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1877131" y="5252095"/>
            <a:ext cx="5410204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POKIR DPRD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1877131" y="5861695"/>
            <a:ext cx="5410204" cy="452761"/>
          </a:xfrm>
          <a:prstGeom prst="roundRect">
            <a:avLst/>
          </a:prstGeom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rtDeco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TRANSPARANSI DAN AKUNTABILITAS PENGELOLAAN KEUANGAN DAERAH </a:t>
            </a:r>
            <a:r>
              <a:rPr lang="en-US" sz="1600" dirty="0" smtClean="0"/>
              <a:t>?</a:t>
            </a:r>
            <a:endParaRPr lang="en-US" sz="1600" dirty="0"/>
          </a:p>
        </p:txBody>
      </p:sp>
      <p:sp>
        <p:nvSpPr>
          <p:cNvPr id="46" name="AutoShape 11">
            <a:extLst/>
          </p:cNvPr>
          <p:cNvSpPr>
            <a:spLocks noChangeArrowheads="1"/>
          </p:cNvSpPr>
          <p:nvPr/>
        </p:nvSpPr>
        <p:spPr bwMode="auto">
          <a:xfrm rot="16655867" flipH="1">
            <a:off x="1016696" y="1549517"/>
            <a:ext cx="963154" cy="356412"/>
          </a:xfrm>
          <a:prstGeom prst="curvedDownArrow">
            <a:avLst>
              <a:gd name="adj1" fmla="val 48418"/>
              <a:gd name="adj2" fmla="val 73622"/>
              <a:gd name="adj3" fmla="val 33333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02" tIns="45703" rIns="91402" bIns="45703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defRPr/>
            </a:pPr>
            <a:endParaRPr lang="en-US" altLang="x-none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7" name="AutoShape 11">
            <a:extLst/>
          </p:cNvPr>
          <p:cNvSpPr>
            <a:spLocks noChangeArrowheads="1"/>
          </p:cNvSpPr>
          <p:nvPr/>
        </p:nvSpPr>
        <p:spPr bwMode="auto">
          <a:xfrm rot="16200000" flipH="1">
            <a:off x="1200679" y="4901710"/>
            <a:ext cx="797119" cy="356412"/>
          </a:xfrm>
          <a:prstGeom prst="curvedDownArrow">
            <a:avLst>
              <a:gd name="adj1" fmla="val 48418"/>
              <a:gd name="adj2" fmla="val 73622"/>
              <a:gd name="adj3" fmla="val 33333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02" tIns="45703" rIns="91402" bIns="45703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defRPr/>
            </a:pPr>
            <a:endParaRPr lang="en-US" altLang="x-none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8" name="AutoShape 11">
            <a:extLst/>
          </p:cNvPr>
          <p:cNvSpPr>
            <a:spLocks noChangeArrowheads="1"/>
          </p:cNvSpPr>
          <p:nvPr/>
        </p:nvSpPr>
        <p:spPr bwMode="auto">
          <a:xfrm rot="16655867" flipH="1">
            <a:off x="1106013" y="2676923"/>
            <a:ext cx="861963" cy="356412"/>
          </a:xfrm>
          <a:prstGeom prst="curvedDownArrow">
            <a:avLst>
              <a:gd name="adj1" fmla="val 48418"/>
              <a:gd name="adj2" fmla="val 73622"/>
              <a:gd name="adj3" fmla="val 33333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02" tIns="45703" rIns="91402" bIns="45703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defRPr/>
            </a:pPr>
            <a:endParaRPr lang="en-US" altLang="x-none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9" name="AutoShape 11">
            <a:extLst/>
          </p:cNvPr>
          <p:cNvSpPr>
            <a:spLocks noChangeArrowheads="1"/>
          </p:cNvSpPr>
          <p:nvPr/>
        </p:nvSpPr>
        <p:spPr bwMode="auto">
          <a:xfrm rot="16655867" flipH="1">
            <a:off x="1146031" y="3852662"/>
            <a:ext cx="808214" cy="356412"/>
          </a:xfrm>
          <a:prstGeom prst="curvedDownArrow">
            <a:avLst>
              <a:gd name="adj1" fmla="val 48418"/>
              <a:gd name="adj2" fmla="val 73622"/>
              <a:gd name="adj3" fmla="val 33333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02" tIns="45703" rIns="91402" bIns="45703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defRPr/>
            </a:pPr>
            <a:endParaRPr lang="en-US" altLang="x-none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0" name="AutoShape 11">
            <a:extLst/>
          </p:cNvPr>
          <p:cNvSpPr>
            <a:spLocks noChangeArrowheads="1"/>
          </p:cNvSpPr>
          <p:nvPr/>
        </p:nvSpPr>
        <p:spPr bwMode="auto">
          <a:xfrm rot="16200000" flipH="1">
            <a:off x="1191149" y="5782954"/>
            <a:ext cx="797119" cy="356412"/>
          </a:xfrm>
          <a:prstGeom prst="curvedDownArrow">
            <a:avLst>
              <a:gd name="adj1" fmla="val 48418"/>
              <a:gd name="adj2" fmla="val 73622"/>
              <a:gd name="adj3" fmla="val 33333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02" tIns="45703" rIns="91402" bIns="45703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defRPr/>
            </a:pPr>
            <a:endParaRPr lang="en-US" altLang="x-none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237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05426" y="2210289"/>
            <a:ext cx="8224472" cy="156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89471" tIns="44832" rIns="89471" bIns="44832">
            <a:spAutoFit/>
          </a:bodyPr>
          <a:lstStyle/>
          <a:p>
            <a:pPr algn="ctr">
              <a:defRPr/>
            </a:pPr>
            <a:r>
              <a:rPr lang="en-US" sz="9600" b="1" i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Edwardian Script ITC" charset="0"/>
                <a:ea typeface="ＭＳ Ｐゴシック" charset="0"/>
                <a:cs typeface="Arial" charset="0"/>
              </a:rPr>
              <a:t>Terima Kasih</a:t>
            </a:r>
          </a:p>
        </p:txBody>
      </p:sp>
      <p:pic>
        <p:nvPicPr>
          <p:cNvPr id="439298" name="Picture 9" descr="G:\MY DATA\fallingy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598" y="1857375"/>
            <a:ext cx="405545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400666" y="3658195"/>
          <a:ext cx="6286500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orelDRAW" r:id="rId5" imgW="6748272" imgH="2941320" progId="">
                  <p:embed/>
                </p:oleObj>
              </mc:Choice>
              <mc:Fallback>
                <p:oleObj name="CorelDRAW" r:id="rId5" imgW="6748272" imgH="29413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10000" contrast="1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666" y="3658195"/>
                        <a:ext cx="6286500" cy="214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9300" name="Picture 9" descr="earthrotate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4800" y="1294805"/>
            <a:ext cx="111002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839154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96</Words>
  <Application>Microsoft Office PowerPoint</Application>
  <PresentationFormat>On-screen Show (4:3)</PresentationFormat>
  <Paragraphs>26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MS PGothic</vt:lpstr>
      <vt:lpstr>MS PGothic</vt:lpstr>
      <vt:lpstr>Arial</vt:lpstr>
      <vt:lpstr>Arial Rounded MT Bold</vt:lpstr>
      <vt:lpstr>Calibri</vt:lpstr>
      <vt:lpstr>Candara</vt:lpstr>
      <vt:lpstr>Century Schoolbook</vt:lpstr>
      <vt:lpstr>Cordia New</vt:lpstr>
      <vt:lpstr>Edwardian Script ITC</vt:lpstr>
      <vt:lpstr>KodchiangUPC</vt:lpstr>
      <vt:lpstr>Tahoma</vt:lpstr>
      <vt:lpstr>Times New Roman</vt:lpstr>
      <vt:lpstr>Verdana</vt:lpstr>
      <vt:lpstr>Wingdings</vt:lpstr>
      <vt:lpstr>Wingdings 2</vt:lpstr>
      <vt:lpstr>Oriel</vt:lpstr>
      <vt:lpstr>CorelDRAW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BPSDM KEMENDAGRI</cp:lastModifiedBy>
  <cp:revision>3</cp:revision>
  <cp:lastPrinted>2018-11-12T06:08:26Z</cp:lastPrinted>
  <dcterms:created xsi:type="dcterms:W3CDTF">2018-11-12T05:42:34Z</dcterms:created>
  <dcterms:modified xsi:type="dcterms:W3CDTF">2018-11-12T09:14:33Z</dcterms:modified>
</cp:coreProperties>
</file>