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sldIdLst>
    <p:sldId id="256" r:id="rId2"/>
    <p:sldId id="536" r:id="rId3"/>
    <p:sldId id="526" r:id="rId4"/>
    <p:sldId id="261" r:id="rId5"/>
    <p:sldId id="537" r:id="rId6"/>
    <p:sldId id="259" r:id="rId7"/>
    <p:sldId id="538" r:id="rId8"/>
    <p:sldId id="264" r:id="rId9"/>
    <p:sldId id="265" r:id="rId10"/>
    <p:sldId id="539" r:id="rId11"/>
    <p:sldId id="287" r:id="rId12"/>
    <p:sldId id="299" r:id="rId13"/>
    <p:sldId id="535" r:id="rId14"/>
    <p:sldId id="527" r:id="rId15"/>
    <p:sldId id="528" r:id="rId16"/>
    <p:sldId id="529" r:id="rId17"/>
    <p:sldId id="285" r:id="rId18"/>
  </p:sldIdLst>
  <p:sldSz cx="9906000" cy="6858000" type="A4"/>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p15:clr>
            <a:srgbClr val="A4A3A4"/>
          </p15:clr>
        </p15:guide>
        <p15:guide id="2"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FF33"/>
    <a:srgbClr val="FFFF00"/>
    <a:srgbClr val="FF9900"/>
    <a:srgbClr val="66FF33"/>
    <a:srgbClr val="00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9" autoAdjust="0"/>
    <p:restoredTop sz="94660"/>
  </p:normalViewPr>
  <p:slideViewPr>
    <p:cSldViewPr snapToGrid="0">
      <p:cViewPr varScale="1">
        <p:scale>
          <a:sx n="111" d="100"/>
          <a:sy n="111" d="100"/>
        </p:scale>
        <p:origin x="1314" y="102"/>
      </p:cViewPr>
      <p:guideLst>
        <p:guide orient="horz" pos="2175"/>
        <p:guide pos="3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15811-0DD9-4E9E-84A4-B4B34EDF40F5}" type="doc">
      <dgm:prSet loTypeId="urn:microsoft.com/office/officeart/2008/layout/RadialCluster" loCatId="cycle" qsTypeId="urn:microsoft.com/office/officeart/2005/8/quickstyle/3d4" qsCatId="3D" csTypeId="urn:microsoft.com/office/officeart/2005/8/colors/accent1_2" csCatId="accent1" phldr="1"/>
      <dgm:spPr/>
      <dgm:t>
        <a:bodyPr/>
        <a:lstStyle/>
        <a:p>
          <a:endParaRPr lang="id-ID"/>
        </a:p>
      </dgm:t>
    </dgm:pt>
    <dgm:pt modelId="{959E85DE-DF5C-4F28-8A37-116F73506CE8}">
      <dgm:prSet phldrT="[Text]" custT="1"/>
      <dgm:spPr/>
      <dgm:t>
        <a:bodyPr/>
        <a:lstStyle/>
        <a:p>
          <a:r>
            <a:rPr lang="id-ID" sz="1500" b="1" dirty="0"/>
            <a:t>KEMENDAGRI</a:t>
          </a:r>
          <a:r>
            <a:rPr lang="id-ID" sz="1500" dirty="0"/>
            <a:t> </a:t>
          </a:r>
        </a:p>
        <a:p>
          <a:r>
            <a:rPr lang="id-ID" sz="1200" dirty="0"/>
            <a:t>YANG MEMBIDANGI URUSAN PEMERINTAHAN DALAM NEGERI</a:t>
          </a:r>
        </a:p>
      </dgm:t>
    </dgm:pt>
    <dgm:pt modelId="{8DF05FEB-4191-4F49-B55B-499F5B1177D4}" type="parTrans" cxnId="{EF948B9C-3F6C-40E1-96A3-05225C9C2A5E}">
      <dgm:prSet/>
      <dgm:spPr/>
      <dgm:t>
        <a:bodyPr/>
        <a:lstStyle/>
        <a:p>
          <a:endParaRPr lang="id-ID"/>
        </a:p>
      </dgm:t>
    </dgm:pt>
    <dgm:pt modelId="{C2B6EEE6-8FAD-430B-BBAD-FB4132061738}" type="sibTrans" cxnId="{EF948B9C-3F6C-40E1-96A3-05225C9C2A5E}">
      <dgm:prSet/>
      <dgm:spPr/>
      <dgm:t>
        <a:bodyPr/>
        <a:lstStyle/>
        <a:p>
          <a:endParaRPr lang="id-ID"/>
        </a:p>
      </dgm:t>
    </dgm:pt>
    <dgm:pt modelId="{DD22B2EF-1EC1-466C-9D0C-A7E55AEB3B94}">
      <dgm:prSet phldrT="[Text]" custT="1"/>
      <dgm:spPr>
        <a:solidFill>
          <a:schemeClr val="accent1">
            <a:lumMod val="50000"/>
          </a:schemeClr>
        </a:solidFill>
      </dgm:spPr>
      <dgm:t>
        <a:bodyPr/>
        <a:lstStyle/>
        <a:p>
          <a:r>
            <a:rPr lang="id-ID" sz="1800" b="1" dirty="0"/>
            <a:t>UUD 1945</a:t>
          </a:r>
        </a:p>
      </dgm:t>
    </dgm:pt>
    <dgm:pt modelId="{7E1573AA-150D-4552-A735-4446DB1CDB35}" type="parTrans" cxnId="{13404B5E-1E3D-4CFF-BE83-9D79F881C33E}">
      <dgm:prSet/>
      <dgm:spPr/>
      <dgm:t>
        <a:bodyPr/>
        <a:lstStyle/>
        <a:p>
          <a:endParaRPr lang="id-ID"/>
        </a:p>
      </dgm:t>
    </dgm:pt>
    <dgm:pt modelId="{D65FE717-19D3-4A43-BE0E-A35C8FC416E6}" type="sibTrans" cxnId="{13404B5E-1E3D-4CFF-BE83-9D79F881C33E}">
      <dgm:prSet/>
      <dgm:spPr/>
      <dgm:t>
        <a:bodyPr/>
        <a:lstStyle/>
        <a:p>
          <a:endParaRPr lang="id-ID"/>
        </a:p>
      </dgm:t>
    </dgm:pt>
    <dgm:pt modelId="{4DB36493-D936-46FC-8EC3-E258F21F6414}">
      <dgm:prSet phldrT="[Text]"/>
      <dgm:spPr>
        <a:solidFill>
          <a:srgbClr val="00B0F0"/>
        </a:solidFill>
      </dgm:spPr>
      <dgm:t>
        <a:bodyPr/>
        <a:lstStyle/>
        <a:p>
          <a:r>
            <a:rPr lang="id-ID" dirty="0"/>
            <a:t>BINWAS PENYELENGGARAAN PEMERINTAHAN DESA   (UU 6/2014)</a:t>
          </a:r>
        </a:p>
      </dgm:t>
    </dgm:pt>
    <dgm:pt modelId="{9810D5E7-37B7-4A04-A43C-1EDA4A105F69}" type="parTrans" cxnId="{0A79B8C5-F895-472A-88DB-039F0AB09AE8}">
      <dgm:prSet/>
      <dgm:spPr/>
      <dgm:t>
        <a:bodyPr/>
        <a:lstStyle/>
        <a:p>
          <a:endParaRPr lang="id-ID"/>
        </a:p>
      </dgm:t>
    </dgm:pt>
    <dgm:pt modelId="{0FC47021-2BCB-4F37-9DE9-37D862F922CD}" type="sibTrans" cxnId="{0A79B8C5-F895-472A-88DB-039F0AB09AE8}">
      <dgm:prSet/>
      <dgm:spPr/>
      <dgm:t>
        <a:bodyPr/>
        <a:lstStyle/>
        <a:p>
          <a:endParaRPr lang="id-ID"/>
        </a:p>
      </dgm:t>
    </dgm:pt>
    <dgm:pt modelId="{CB0E4B79-83C0-4782-92DC-03A9C2CBE6C4}">
      <dgm:prSet phldrT="[Text]" custT="1"/>
      <dgm:spPr>
        <a:solidFill>
          <a:srgbClr val="00B0F0"/>
        </a:solidFill>
      </dgm:spPr>
      <dgm:t>
        <a:bodyPr/>
        <a:lstStyle/>
        <a:p>
          <a:r>
            <a:rPr lang="id-ID" sz="1200" dirty="0"/>
            <a:t>BINWAS PENYELENGGARAAN PEMERINTAHAN DAERAH (UU 23/2014)</a:t>
          </a:r>
        </a:p>
      </dgm:t>
    </dgm:pt>
    <dgm:pt modelId="{4F07EE5F-8CAF-4A8C-9004-51802100578A}" type="parTrans" cxnId="{8C2150D8-DCB7-4827-93FA-CB7EC2CF7672}">
      <dgm:prSet/>
      <dgm:spPr/>
      <dgm:t>
        <a:bodyPr/>
        <a:lstStyle/>
        <a:p>
          <a:endParaRPr lang="id-ID"/>
        </a:p>
      </dgm:t>
    </dgm:pt>
    <dgm:pt modelId="{D36EB76F-DD3D-46F5-A6A4-1B8005176540}" type="sibTrans" cxnId="{8C2150D8-DCB7-4827-93FA-CB7EC2CF7672}">
      <dgm:prSet/>
      <dgm:spPr/>
      <dgm:t>
        <a:bodyPr/>
        <a:lstStyle/>
        <a:p>
          <a:endParaRPr lang="id-ID"/>
        </a:p>
      </dgm:t>
    </dgm:pt>
    <dgm:pt modelId="{DBC898A2-0272-4A53-9C64-FE48C31C3D46}" type="pres">
      <dgm:prSet presAssocID="{83415811-0DD9-4E9E-84A4-B4B34EDF40F5}" presName="Name0" presStyleCnt="0">
        <dgm:presLayoutVars>
          <dgm:chMax val="1"/>
          <dgm:chPref val="1"/>
          <dgm:dir/>
          <dgm:animOne val="branch"/>
          <dgm:animLvl val="lvl"/>
        </dgm:presLayoutVars>
      </dgm:prSet>
      <dgm:spPr/>
    </dgm:pt>
    <dgm:pt modelId="{7D695129-2D0A-4BFC-9D77-9405CF44F3F7}" type="pres">
      <dgm:prSet presAssocID="{959E85DE-DF5C-4F28-8A37-116F73506CE8}" presName="singleCycle" presStyleCnt="0"/>
      <dgm:spPr/>
    </dgm:pt>
    <dgm:pt modelId="{426AD313-E917-4598-BDDC-5F4CA80ABCD4}" type="pres">
      <dgm:prSet presAssocID="{959E85DE-DF5C-4F28-8A37-116F73506CE8}" presName="singleCenter" presStyleLbl="node1" presStyleIdx="0" presStyleCnt="4" custScaleX="168723" custScaleY="65327">
        <dgm:presLayoutVars>
          <dgm:chMax val="7"/>
          <dgm:chPref val="7"/>
        </dgm:presLayoutVars>
      </dgm:prSet>
      <dgm:spPr/>
    </dgm:pt>
    <dgm:pt modelId="{1A59831C-0D91-4D77-9AE8-6D070315E56D}" type="pres">
      <dgm:prSet presAssocID="{7E1573AA-150D-4552-A735-4446DB1CDB35}" presName="Name56" presStyleLbl="parChTrans1D2" presStyleIdx="0" presStyleCnt="3"/>
      <dgm:spPr/>
    </dgm:pt>
    <dgm:pt modelId="{E26BEF71-7A82-4AF9-81D8-A7A3A023CDD5}" type="pres">
      <dgm:prSet presAssocID="{DD22B2EF-1EC1-466C-9D0C-A7E55AEB3B94}" presName="text0" presStyleLbl="node1" presStyleIdx="1" presStyleCnt="4" custScaleX="247925" custScaleY="86839" custRadScaleRad="102155">
        <dgm:presLayoutVars>
          <dgm:bulletEnabled val="1"/>
        </dgm:presLayoutVars>
      </dgm:prSet>
      <dgm:spPr/>
    </dgm:pt>
    <dgm:pt modelId="{79FF156E-4751-4897-8D28-AB423B360ABB}" type="pres">
      <dgm:prSet presAssocID="{9810D5E7-37B7-4A04-A43C-1EDA4A105F69}" presName="Name56" presStyleLbl="parChTrans1D2" presStyleIdx="1" presStyleCnt="3"/>
      <dgm:spPr/>
    </dgm:pt>
    <dgm:pt modelId="{35990EA5-7F09-49F7-96C0-0977E65D0E46}" type="pres">
      <dgm:prSet presAssocID="{4DB36493-D936-46FC-8EC3-E258F21F6414}" presName="text0" presStyleLbl="node1" presStyleIdx="2" presStyleCnt="4" custScaleX="241584" custRadScaleRad="166587" custRadScaleInc="-14601">
        <dgm:presLayoutVars>
          <dgm:bulletEnabled val="1"/>
        </dgm:presLayoutVars>
      </dgm:prSet>
      <dgm:spPr/>
    </dgm:pt>
    <dgm:pt modelId="{26523EE6-351F-46E2-8CE9-D6070317FC9F}" type="pres">
      <dgm:prSet presAssocID="{4F07EE5F-8CAF-4A8C-9004-51802100578A}" presName="Name56" presStyleLbl="parChTrans1D2" presStyleIdx="2" presStyleCnt="3"/>
      <dgm:spPr/>
    </dgm:pt>
    <dgm:pt modelId="{A79423CB-88D1-4675-8342-231C7AE42071}" type="pres">
      <dgm:prSet presAssocID="{CB0E4B79-83C0-4782-92DC-03A9C2CBE6C4}" presName="text0" presStyleLbl="node1" presStyleIdx="3" presStyleCnt="4" custScaleX="245513" custRadScaleRad="165382" custRadScaleInc="14331">
        <dgm:presLayoutVars>
          <dgm:bulletEnabled val="1"/>
        </dgm:presLayoutVars>
      </dgm:prSet>
      <dgm:spPr/>
    </dgm:pt>
  </dgm:ptLst>
  <dgm:cxnLst>
    <dgm:cxn modelId="{FBCAE317-170A-48EA-A483-57FC9E663431}" type="presOf" srcId="{4DB36493-D936-46FC-8EC3-E258F21F6414}" destId="{35990EA5-7F09-49F7-96C0-0977E65D0E46}" srcOrd="0" destOrd="0" presId="urn:microsoft.com/office/officeart/2008/layout/RadialCluster"/>
    <dgm:cxn modelId="{6D59A11B-0944-4CD2-880A-972138BB49C4}" type="presOf" srcId="{9810D5E7-37B7-4A04-A43C-1EDA4A105F69}" destId="{79FF156E-4751-4897-8D28-AB423B360ABB}" srcOrd="0" destOrd="0" presId="urn:microsoft.com/office/officeart/2008/layout/RadialCluster"/>
    <dgm:cxn modelId="{09339135-E023-487F-845B-78775CC89074}" type="presOf" srcId="{4F07EE5F-8CAF-4A8C-9004-51802100578A}" destId="{26523EE6-351F-46E2-8CE9-D6070317FC9F}" srcOrd="0" destOrd="0" presId="urn:microsoft.com/office/officeart/2008/layout/RadialCluster"/>
    <dgm:cxn modelId="{5F53943E-4651-4857-A457-03B8144E66F0}" type="presOf" srcId="{DD22B2EF-1EC1-466C-9D0C-A7E55AEB3B94}" destId="{E26BEF71-7A82-4AF9-81D8-A7A3A023CDD5}" srcOrd="0" destOrd="0" presId="urn:microsoft.com/office/officeart/2008/layout/RadialCluster"/>
    <dgm:cxn modelId="{13404B5E-1E3D-4CFF-BE83-9D79F881C33E}" srcId="{959E85DE-DF5C-4F28-8A37-116F73506CE8}" destId="{DD22B2EF-1EC1-466C-9D0C-A7E55AEB3B94}" srcOrd="0" destOrd="0" parTransId="{7E1573AA-150D-4552-A735-4446DB1CDB35}" sibTransId="{D65FE717-19D3-4A43-BE0E-A35C8FC416E6}"/>
    <dgm:cxn modelId="{84AD5C55-663E-40C8-80D2-0EF368E013EE}" type="presOf" srcId="{959E85DE-DF5C-4F28-8A37-116F73506CE8}" destId="{426AD313-E917-4598-BDDC-5F4CA80ABCD4}" srcOrd="0" destOrd="0" presId="urn:microsoft.com/office/officeart/2008/layout/RadialCluster"/>
    <dgm:cxn modelId="{EF948B9C-3F6C-40E1-96A3-05225C9C2A5E}" srcId="{83415811-0DD9-4E9E-84A4-B4B34EDF40F5}" destId="{959E85DE-DF5C-4F28-8A37-116F73506CE8}" srcOrd="0" destOrd="0" parTransId="{8DF05FEB-4191-4F49-B55B-499F5B1177D4}" sibTransId="{C2B6EEE6-8FAD-430B-BBAD-FB4132061738}"/>
    <dgm:cxn modelId="{F072CCB6-8897-4664-8CBE-33A9E6D18B14}" type="presOf" srcId="{CB0E4B79-83C0-4782-92DC-03A9C2CBE6C4}" destId="{A79423CB-88D1-4675-8342-231C7AE42071}" srcOrd="0" destOrd="0" presId="urn:microsoft.com/office/officeart/2008/layout/RadialCluster"/>
    <dgm:cxn modelId="{0A79B8C5-F895-472A-88DB-039F0AB09AE8}" srcId="{959E85DE-DF5C-4F28-8A37-116F73506CE8}" destId="{4DB36493-D936-46FC-8EC3-E258F21F6414}" srcOrd="1" destOrd="0" parTransId="{9810D5E7-37B7-4A04-A43C-1EDA4A105F69}" sibTransId="{0FC47021-2BCB-4F37-9DE9-37D862F922CD}"/>
    <dgm:cxn modelId="{E34778D1-F614-4386-8447-FA7973B75A31}" type="presOf" srcId="{83415811-0DD9-4E9E-84A4-B4B34EDF40F5}" destId="{DBC898A2-0272-4A53-9C64-FE48C31C3D46}" srcOrd="0" destOrd="0" presId="urn:microsoft.com/office/officeart/2008/layout/RadialCluster"/>
    <dgm:cxn modelId="{8C2150D8-DCB7-4827-93FA-CB7EC2CF7672}" srcId="{959E85DE-DF5C-4F28-8A37-116F73506CE8}" destId="{CB0E4B79-83C0-4782-92DC-03A9C2CBE6C4}" srcOrd="2" destOrd="0" parTransId="{4F07EE5F-8CAF-4A8C-9004-51802100578A}" sibTransId="{D36EB76F-DD3D-46F5-A6A4-1B8005176540}"/>
    <dgm:cxn modelId="{0DA813E0-763C-45D1-B341-1B283DB64F2B}" type="presOf" srcId="{7E1573AA-150D-4552-A735-4446DB1CDB35}" destId="{1A59831C-0D91-4D77-9AE8-6D070315E56D}" srcOrd="0" destOrd="0" presId="urn:microsoft.com/office/officeart/2008/layout/RadialCluster"/>
    <dgm:cxn modelId="{CCA81702-D4F7-45F1-B5CD-6D92399B778F}" type="presParOf" srcId="{DBC898A2-0272-4A53-9C64-FE48C31C3D46}" destId="{7D695129-2D0A-4BFC-9D77-9405CF44F3F7}" srcOrd="0" destOrd="0" presId="urn:microsoft.com/office/officeart/2008/layout/RadialCluster"/>
    <dgm:cxn modelId="{309D56B2-D239-4348-A050-D92B394EB73E}" type="presParOf" srcId="{7D695129-2D0A-4BFC-9D77-9405CF44F3F7}" destId="{426AD313-E917-4598-BDDC-5F4CA80ABCD4}" srcOrd="0" destOrd="0" presId="urn:microsoft.com/office/officeart/2008/layout/RadialCluster"/>
    <dgm:cxn modelId="{322D500D-2CE0-4293-9D14-D7553091F648}" type="presParOf" srcId="{7D695129-2D0A-4BFC-9D77-9405CF44F3F7}" destId="{1A59831C-0D91-4D77-9AE8-6D070315E56D}" srcOrd="1" destOrd="0" presId="urn:microsoft.com/office/officeart/2008/layout/RadialCluster"/>
    <dgm:cxn modelId="{A5FDF6CD-3D93-42F7-A401-A404939503A8}" type="presParOf" srcId="{7D695129-2D0A-4BFC-9D77-9405CF44F3F7}" destId="{E26BEF71-7A82-4AF9-81D8-A7A3A023CDD5}" srcOrd="2" destOrd="0" presId="urn:microsoft.com/office/officeart/2008/layout/RadialCluster"/>
    <dgm:cxn modelId="{227A4C9F-51DB-4922-8D7C-832F5A785D2A}" type="presParOf" srcId="{7D695129-2D0A-4BFC-9D77-9405CF44F3F7}" destId="{79FF156E-4751-4897-8D28-AB423B360ABB}" srcOrd="3" destOrd="0" presId="urn:microsoft.com/office/officeart/2008/layout/RadialCluster"/>
    <dgm:cxn modelId="{5A1ACC98-7448-40DC-AD29-3646486DC5DD}" type="presParOf" srcId="{7D695129-2D0A-4BFC-9D77-9405CF44F3F7}" destId="{35990EA5-7F09-49F7-96C0-0977E65D0E46}" srcOrd="4" destOrd="0" presId="urn:microsoft.com/office/officeart/2008/layout/RadialCluster"/>
    <dgm:cxn modelId="{ED68AC3A-A93A-4BD7-A18F-D73439EE9E16}" type="presParOf" srcId="{7D695129-2D0A-4BFC-9D77-9405CF44F3F7}" destId="{26523EE6-351F-46E2-8CE9-D6070317FC9F}" srcOrd="5" destOrd="0" presId="urn:microsoft.com/office/officeart/2008/layout/RadialCluster"/>
    <dgm:cxn modelId="{BAE6E296-EB7D-49D6-9DD7-4A18E3C9304B}" type="presParOf" srcId="{7D695129-2D0A-4BFC-9D77-9405CF44F3F7}" destId="{A79423CB-88D1-4675-8342-231C7AE42071}"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F5D315-5999-421B-BB40-7BD5EEBCE866}" type="doc">
      <dgm:prSet loTypeId="urn:microsoft.com/office/officeart/2005/8/layout/hProcess6" loCatId="process" qsTypeId="urn:microsoft.com/office/officeart/2005/8/quickstyle/3d2#3" qsCatId="3D" csTypeId="urn:microsoft.com/office/officeart/2005/8/colors/colorful4#1" csCatId="colorful" phldr="1"/>
      <dgm:spPr/>
      <dgm:t>
        <a:bodyPr/>
        <a:lstStyle/>
        <a:p>
          <a:endParaRPr lang="id-ID"/>
        </a:p>
      </dgm:t>
    </dgm:pt>
    <dgm:pt modelId="{9B43613F-53E1-45E0-8810-E21CE3A1324E}">
      <dgm:prSet phldrT="[Text]" custT="1"/>
      <dgm:spPr/>
      <dgm:t>
        <a:bodyPr/>
        <a:lstStyle/>
        <a:p>
          <a:r>
            <a:rPr lang="id-ID" sz="1100" b="1" dirty="0">
              <a:solidFill>
                <a:schemeClr val="tx1"/>
              </a:solidFill>
              <a:latin typeface="+mn-lt"/>
            </a:rPr>
            <a:t>Perpres 11/2015</a:t>
          </a:r>
        </a:p>
      </dgm:t>
    </dgm:pt>
    <dgm:pt modelId="{691825C9-3F1B-4A34-A503-F1B0142443C8}" type="parTrans" cxnId="{35FB3316-2703-455E-97C9-2D78004A8768}">
      <dgm:prSet/>
      <dgm:spPr/>
      <dgm:t>
        <a:bodyPr/>
        <a:lstStyle/>
        <a:p>
          <a:endParaRPr lang="id-ID" sz="1000" b="1">
            <a:solidFill>
              <a:schemeClr val="bg1">
                <a:lumMod val="95000"/>
                <a:lumOff val="5000"/>
              </a:schemeClr>
            </a:solidFill>
            <a:latin typeface="+mn-lt"/>
          </a:endParaRPr>
        </a:p>
      </dgm:t>
    </dgm:pt>
    <dgm:pt modelId="{0E96BD76-4207-41FF-B641-E59D4C74658A}" type="sibTrans" cxnId="{35FB3316-2703-455E-97C9-2D78004A8768}">
      <dgm:prSet/>
      <dgm:spPr/>
      <dgm:t>
        <a:bodyPr/>
        <a:lstStyle/>
        <a:p>
          <a:endParaRPr lang="id-ID" sz="1000" b="1">
            <a:solidFill>
              <a:schemeClr val="bg1">
                <a:lumMod val="95000"/>
                <a:lumOff val="5000"/>
              </a:schemeClr>
            </a:solidFill>
            <a:latin typeface="+mn-lt"/>
          </a:endParaRPr>
        </a:p>
      </dgm:t>
    </dgm:pt>
    <dgm:pt modelId="{E057A62F-950D-4BBD-A204-0BDD4BFD0045}">
      <dgm:prSet phldrT="[Text]" custT="1"/>
      <dgm:spPr/>
      <dgm:t>
        <a:bodyPr/>
        <a:lstStyle/>
        <a:p>
          <a:r>
            <a:rPr lang="id-ID" sz="1100" b="1" dirty="0">
              <a:solidFill>
                <a:schemeClr val="tx1"/>
              </a:solidFill>
              <a:latin typeface="+mn-lt"/>
            </a:rPr>
            <a:t>Kemendagri menyelenggarakan fungsi  pembinaan Pemdes</a:t>
          </a:r>
        </a:p>
      </dgm:t>
    </dgm:pt>
    <dgm:pt modelId="{238EA189-EE10-4AD3-AF28-9F284B92FBC8}" type="parTrans" cxnId="{0661A3C4-3DB2-4E3A-B053-C0F4FC37428C}">
      <dgm:prSet/>
      <dgm:spPr/>
      <dgm:t>
        <a:bodyPr/>
        <a:lstStyle/>
        <a:p>
          <a:endParaRPr lang="id-ID" sz="1000" b="1">
            <a:solidFill>
              <a:schemeClr val="bg1">
                <a:lumMod val="95000"/>
                <a:lumOff val="5000"/>
              </a:schemeClr>
            </a:solidFill>
            <a:latin typeface="+mn-lt"/>
          </a:endParaRPr>
        </a:p>
      </dgm:t>
    </dgm:pt>
    <dgm:pt modelId="{8D5D3B36-6BFF-4455-A609-7C5E3DFC3A5A}" type="sibTrans" cxnId="{0661A3C4-3DB2-4E3A-B053-C0F4FC37428C}">
      <dgm:prSet/>
      <dgm:spPr/>
      <dgm:t>
        <a:bodyPr/>
        <a:lstStyle/>
        <a:p>
          <a:endParaRPr lang="id-ID" sz="1000" b="1">
            <a:solidFill>
              <a:schemeClr val="bg1">
                <a:lumMod val="95000"/>
                <a:lumOff val="5000"/>
              </a:schemeClr>
            </a:solidFill>
            <a:latin typeface="+mn-lt"/>
          </a:endParaRPr>
        </a:p>
      </dgm:t>
    </dgm:pt>
    <dgm:pt modelId="{1A845A04-2922-4011-AC24-FD43E103BDA3}">
      <dgm:prSet phldrT="[Text]" custT="1"/>
      <dgm:spPr/>
      <dgm:t>
        <a:bodyPr/>
        <a:lstStyle/>
        <a:p>
          <a:r>
            <a:rPr lang="id-ID" sz="1100" b="1" dirty="0">
              <a:solidFill>
                <a:schemeClr val="tx1"/>
              </a:solidFill>
              <a:latin typeface="+mn-lt"/>
            </a:rPr>
            <a:t>Perpres 11/2015</a:t>
          </a:r>
        </a:p>
      </dgm:t>
    </dgm:pt>
    <dgm:pt modelId="{BA1B168F-8039-4172-9A4D-8AC84DB945CD}" type="parTrans" cxnId="{5E2B6807-D902-4ADE-8FFE-462F97B45B2B}">
      <dgm:prSet/>
      <dgm:spPr/>
      <dgm:t>
        <a:bodyPr/>
        <a:lstStyle/>
        <a:p>
          <a:endParaRPr lang="id-ID" sz="1000" b="1">
            <a:solidFill>
              <a:schemeClr val="bg1">
                <a:lumMod val="95000"/>
                <a:lumOff val="5000"/>
              </a:schemeClr>
            </a:solidFill>
            <a:latin typeface="+mn-lt"/>
          </a:endParaRPr>
        </a:p>
      </dgm:t>
    </dgm:pt>
    <dgm:pt modelId="{8E65639D-4853-4536-94FD-E4F09BFD9E97}" type="sibTrans" cxnId="{5E2B6807-D902-4ADE-8FFE-462F97B45B2B}">
      <dgm:prSet/>
      <dgm:spPr/>
      <dgm:t>
        <a:bodyPr/>
        <a:lstStyle/>
        <a:p>
          <a:endParaRPr lang="id-ID" sz="1000" b="1">
            <a:solidFill>
              <a:schemeClr val="bg1">
                <a:lumMod val="95000"/>
                <a:lumOff val="5000"/>
              </a:schemeClr>
            </a:solidFill>
            <a:latin typeface="+mn-lt"/>
          </a:endParaRPr>
        </a:p>
      </dgm:t>
    </dgm:pt>
    <dgm:pt modelId="{6BC7A11A-DD55-4053-8DA4-BEED3A40340F}">
      <dgm:prSet phldrT="[Text]" custT="1"/>
      <dgm:spPr/>
      <dgm:t>
        <a:bodyPr/>
        <a:lstStyle/>
        <a:p>
          <a:r>
            <a:rPr lang="id-ID" sz="1100" b="1" dirty="0">
              <a:solidFill>
                <a:schemeClr val="tx1"/>
              </a:solidFill>
              <a:latin typeface="+mn-lt"/>
            </a:rPr>
            <a:t>Fungsi pembinaan Pemdes dilaksanakan oleh Ditjen Bina Pemdes</a:t>
          </a:r>
        </a:p>
      </dgm:t>
    </dgm:pt>
    <dgm:pt modelId="{F7ADECA1-801D-4896-BF72-1B30E8EF9910}" type="parTrans" cxnId="{42603153-2E42-474C-8D73-CFA50C9351FB}">
      <dgm:prSet/>
      <dgm:spPr/>
      <dgm:t>
        <a:bodyPr/>
        <a:lstStyle/>
        <a:p>
          <a:endParaRPr lang="id-ID" sz="1000" b="1">
            <a:solidFill>
              <a:schemeClr val="bg1">
                <a:lumMod val="95000"/>
                <a:lumOff val="5000"/>
              </a:schemeClr>
            </a:solidFill>
            <a:latin typeface="+mn-lt"/>
          </a:endParaRPr>
        </a:p>
      </dgm:t>
    </dgm:pt>
    <dgm:pt modelId="{001C6D7E-0F2A-494C-9877-69369459744F}" type="sibTrans" cxnId="{42603153-2E42-474C-8D73-CFA50C9351FB}">
      <dgm:prSet/>
      <dgm:spPr/>
      <dgm:t>
        <a:bodyPr/>
        <a:lstStyle/>
        <a:p>
          <a:endParaRPr lang="id-ID" sz="1000" b="1">
            <a:solidFill>
              <a:schemeClr val="bg1">
                <a:lumMod val="95000"/>
                <a:lumOff val="5000"/>
              </a:schemeClr>
            </a:solidFill>
            <a:latin typeface="+mn-lt"/>
          </a:endParaRPr>
        </a:p>
      </dgm:t>
    </dgm:pt>
    <dgm:pt modelId="{91EB5F57-4471-41EB-85FC-510AAB180C45}" type="pres">
      <dgm:prSet presAssocID="{CFF5D315-5999-421B-BB40-7BD5EEBCE866}" presName="theList" presStyleCnt="0">
        <dgm:presLayoutVars>
          <dgm:dir/>
          <dgm:animLvl val="lvl"/>
          <dgm:resizeHandles val="exact"/>
        </dgm:presLayoutVars>
      </dgm:prSet>
      <dgm:spPr/>
    </dgm:pt>
    <dgm:pt modelId="{3BE26179-A615-45AF-A804-0F4EB9BE757C}" type="pres">
      <dgm:prSet presAssocID="{9B43613F-53E1-45E0-8810-E21CE3A1324E}" presName="compNode" presStyleCnt="0"/>
      <dgm:spPr/>
    </dgm:pt>
    <dgm:pt modelId="{82F35D24-9FDE-444D-BC6D-608FC8A38051}" type="pres">
      <dgm:prSet presAssocID="{9B43613F-53E1-45E0-8810-E21CE3A1324E}" presName="noGeometry" presStyleCnt="0"/>
      <dgm:spPr/>
    </dgm:pt>
    <dgm:pt modelId="{D378B665-B22F-47FE-9A10-C15CABE7D372}" type="pres">
      <dgm:prSet presAssocID="{9B43613F-53E1-45E0-8810-E21CE3A1324E}" presName="childTextVisible" presStyleLbl="bgAccFollowNode1" presStyleIdx="0" presStyleCnt="2" custScaleX="86106" custLinFactNeighborX="8963">
        <dgm:presLayoutVars>
          <dgm:bulletEnabled val="1"/>
        </dgm:presLayoutVars>
      </dgm:prSet>
      <dgm:spPr/>
    </dgm:pt>
    <dgm:pt modelId="{C4831BA3-D40F-405A-9B0E-5DEDE67D139C}" type="pres">
      <dgm:prSet presAssocID="{9B43613F-53E1-45E0-8810-E21CE3A1324E}" presName="childTextHidden" presStyleLbl="bgAccFollowNode1" presStyleIdx="0" presStyleCnt="2"/>
      <dgm:spPr/>
    </dgm:pt>
    <dgm:pt modelId="{6BE37AFA-DB50-4970-99B4-64E2C43E0892}" type="pres">
      <dgm:prSet presAssocID="{9B43613F-53E1-45E0-8810-E21CE3A1324E}" presName="parentText" presStyleLbl="node1" presStyleIdx="0" presStyleCnt="2" custLinFactNeighborX="18821">
        <dgm:presLayoutVars>
          <dgm:chMax val="1"/>
          <dgm:bulletEnabled val="1"/>
        </dgm:presLayoutVars>
      </dgm:prSet>
      <dgm:spPr/>
    </dgm:pt>
    <dgm:pt modelId="{9A4306FB-12F5-4568-9C79-15401998F519}" type="pres">
      <dgm:prSet presAssocID="{9B43613F-53E1-45E0-8810-E21CE3A1324E}" presName="aSpace" presStyleCnt="0"/>
      <dgm:spPr/>
    </dgm:pt>
    <dgm:pt modelId="{6F9F9007-BE85-46A9-8181-B03CCFEE226D}" type="pres">
      <dgm:prSet presAssocID="{1A845A04-2922-4011-AC24-FD43E103BDA3}" presName="compNode" presStyleCnt="0"/>
      <dgm:spPr/>
    </dgm:pt>
    <dgm:pt modelId="{6D8C42AE-F7C1-4BBB-9874-1B7C808DD9A2}" type="pres">
      <dgm:prSet presAssocID="{1A845A04-2922-4011-AC24-FD43E103BDA3}" presName="noGeometry" presStyleCnt="0"/>
      <dgm:spPr/>
    </dgm:pt>
    <dgm:pt modelId="{305501CC-58B4-4E20-80AA-FE43A272821B}" type="pres">
      <dgm:prSet presAssocID="{1A845A04-2922-4011-AC24-FD43E103BDA3}" presName="childTextVisible" presStyleLbl="bgAccFollowNode1" presStyleIdx="1" presStyleCnt="2" custScaleX="82168" custLinFactNeighborX="-15904">
        <dgm:presLayoutVars>
          <dgm:bulletEnabled val="1"/>
        </dgm:presLayoutVars>
      </dgm:prSet>
      <dgm:spPr/>
    </dgm:pt>
    <dgm:pt modelId="{64DD4935-E9B5-43D1-93C6-03827DD4B5FA}" type="pres">
      <dgm:prSet presAssocID="{1A845A04-2922-4011-AC24-FD43E103BDA3}" presName="childTextHidden" presStyleLbl="bgAccFollowNode1" presStyleIdx="1" presStyleCnt="2"/>
      <dgm:spPr/>
    </dgm:pt>
    <dgm:pt modelId="{94F1834F-1441-4915-BC7F-0A9012167243}" type="pres">
      <dgm:prSet presAssocID="{1A845A04-2922-4011-AC24-FD43E103BDA3}" presName="parentText" presStyleLbl="node1" presStyleIdx="1" presStyleCnt="2" custLinFactNeighborX="-42594" custLinFactNeighborY="-4481">
        <dgm:presLayoutVars>
          <dgm:chMax val="1"/>
          <dgm:bulletEnabled val="1"/>
        </dgm:presLayoutVars>
      </dgm:prSet>
      <dgm:spPr/>
    </dgm:pt>
  </dgm:ptLst>
  <dgm:cxnLst>
    <dgm:cxn modelId="{5E2B6807-D902-4ADE-8FFE-462F97B45B2B}" srcId="{CFF5D315-5999-421B-BB40-7BD5EEBCE866}" destId="{1A845A04-2922-4011-AC24-FD43E103BDA3}" srcOrd="1" destOrd="0" parTransId="{BA1B168F-8039-4172-9A4D-8AC84DB945CD}" sibTransId="{8E65639D-4853-4536-94FD-E4F09BFD9E97}"/>
    <dgm:cxn modelId="{35FB3316-2703-455E-97C9-2D78004A8768}" srcId="{CFF5D315-5999-421B-BB40-7BD5EEBCE866}" destId="{9B43613F-53E1-45E0-8810-E21CE3A1324E}" srcOrd="0" destOrd="0" parTransId="{691825C9-3F1B-4A34-A503-F1B0142443C8}" sibTransId="{0E96BD76-4207-41FF-B641-E59D4C74658A}"/>
    <dgm:cxn modelId="{8B510436-AF4D-4288-8507-CF91699FF198}" type="presOf" srcId="{1A845A04-2922-4011-AC24-FD43E103BDA3}" destId="{94F1834F-1441-4915-BC7F-0A9012167243}" srcOrd="0" destOrd="0" presId="urn:microsoft.com/office/officeart/2005/8/layout/hProcess6"/>
    <dgm:cxn modelId="{42603153-2E42-474C-8D73-CFA50C9351FB}" srcId="{1A845A04-2922-4011-AC24-FD43E103BDA3}" destId="{6BC7A11A-DD55-4053-8DA4-BEED3A40340F}" srcOrd="0" destOrd="0" parTransId="{F7ADECA1-801D-4896-BF72-1B30E8EF9910}" sibTransId="{001C6D7E-0F2A-494C-9877-69369459744F}"/>
    <dgm:cxn modelId="{D5A40DA3-F134-4C13-B43D-30719EAF79C6}" type="presOf" srcId="{9B43613F-53E1-45E0-8810-E21CE3A1324E}" destId="{6BE37AFA-DB50-4970-99B4-64E2C43E0892}" srcOrd="0" destOrd="0" presId="urn:microsoft.com/office/officeart/2005/8/layout/hProcess6"/>
    <dgm:cxn modelId="{73C1F7B3-6138-439F-9CBE-CD9D195EAB3E}" type="presOf" srcId="{E057A62F-950D-4BBD-A204-0BDD4BFD0045}" destId="{C4831BA3-D40F-405A-9B0E-5DEDE67D139C}" srcOrd="1" destOrd="0" presId="urn:microsoft.com/office/officeart/2005/8/layout/hProcess6"/>
    <dgm:cxn modelId="{0661A3C4-3DB2-4E3A-B053-C0F4FC37428C}" srcId="{9B43613F-53E1-45E0-8810-E21CE3A1324E}" destId="{E057A62F-950D-4BBD-A204-0BDD4BFD0045}" srcOrd="0" destOrd="0" parTransId="{238EA189-EE10-4AD3-AF28-9F284B92FBC8}" sibTransId="{8D5D3B36-6BFF-4455-A609-7C5E3DFC3A5A}"/>
    <dgm:cxn modelId="{D13541D9-04DE-4FC2-808C-69F6A5C2C3B1}" type="presOf" srcId="{CFF5D315-5999-421B-BB40-7BD5EEBCE866}" destId="{91EB5F57-4471-41EB-85FC-510AAB180C45}" srcOrd="0" destOrd="0" presId="urn:microsoft.com/office/officeart/2005/8/layout/hProcess6"/>
    <dgm:cxn modelId="{D5D532DB-F3DE-4966-8FA8-87FAA150F42B}" type="presOf" srcId="{6BC7A11A-DD55-4053-8DA4-BEED3A40340F}" destId="{305501CC-58B4-4E20-80AA-FE43A272821B}" srcOrd="0" destOrd="0" presId="urn:microsoft.com/office/officeart/2005/8/layout/hProcess6"/>
    <dgm:cxn modelId="{C3C69DE3-8FF1-48E8-BFF9-30810BA4BC20}" type="presOf" srcId="{E057A62F-950D-4BBD-A204-0BDD4BFD0045}" destId="{D378B665-B22F-47FE-9A10-C15CABE7D372}" srcOrd="0" destOrd="0" presId="urn:microsoft.com/office/officeart/2005/8/layout/hProcess6"/>
    <dgm:cxn modelId="{4B2356E6-458A-43CC-A6D6-FFA51B4E108A}" type="presOf" srcId="{6BC7A11A-DD55-4053-8DA4-BEED3A40340F}" destId="{64DD4935-E9B5-43D1-93C6-03827DD4B5FA}" srcOrd="1" destOrd="0" presId="urn:microsoft.com/office/officeart/2005/8/layout/hProcess6"/>
    <dgm:cxn modelId="{E89C25C1-92C0-4DE2-9E9E-4C0677581B00}" type="presParOf" srcId="{91EB5F57-4471-41EB-85FC-510AAB180C45}" destId="{3BE26179-A615-45AF-A804-0F4EB9BE757C}" srcOrd="0" destOrd="0" presId="urn:microsoft.com/office/officeart/2005/8/layout/hProcess6"/>
    <dgm:cxn modelId="{5964BFDF-2B45-4186-8D92-C3A62FD7876E}" type="presParOf" srcId="{3BE26179-A615-45AF-A804-0F4EB9BE757C}" destId="{82F35D24-9FDE-444D-BC6D-608FC8A38051}" srcOrd="0" destOrd="0" presId="urn:microsoft.com/office/officeart/2005/8/layout/hProcess6"/>
    <dgm:cxn modelId="{C0C3121A-2887-43A2-879C-C850FF567061}" type="presParOf" srcId="{3BE26179-A615-45AF-A804-0F4EB9BE757C}" destId="{D378B665-B22F-47FE-9A10-C15CABE7D372}" srcOrd="1" destOrd="0" presId="urn:microsoft.com/office/officeart/2005/8/layout/hProcess6"/>
    <dgm:cxn modelId="{2B444208-1B29-4AC4-9DFE-A195879FF9DD}" type="presParOf" srcId="{3BE26179-A615-45AF-A804-0F4EB9BE757C}" destId="{C4831BA3-D40F-405A-9B0E-5DEDE67D139C}" srcOrd="2" destOrd="0" presId="urn:microsoft.com/office/officeart/2005/8/layout/hProcess6"/>
    <dgm:cxn modelId="{7CF3F9C6-6D34-4F0C-816F-6661EB00C6A8}" type="presParOf" srcId="{3BE26179-A615-45AF-A804-0F4EB9BE757C}" destId="{6BE37AFA-DB50-4970-99B4-64E2C43E0892}" srcOrd="3" destOrd="0" presId="urn:microsoft.com/office/officeart/2005/8/layout/hProcess6"/>
    <dgm:cxn modelId="{886446B8-EE7A-4370-B77A-58751CE47E18}" type="presParOf" srcId="{91EB5F57-4471-41EB-85FC-510AAB180C45}" destId="{9A4306FB-12F5-4568-9C79-15401998F519}" srcOrd="1" destOrd="0" presId="urn:microsoft.com/office/officeart/2005/8/layout/hProcess6"/>
    <dgm:cxn modelId="{12EFC514-1462-46B0-98F9-EB826D2A4D7B}" type="presParOf" srcId="{91EB5F57-4471-41EB-85FC-510AAB180C45}" destId="{6F9F9007-BE85-46A9-8181-B03CCFEE226D}" srcOrd="2" destOrd="0" presId="urn:microsoft.com/office/officeart/2005/8/layout/hProcess6"/>
    <dgm:cxn modelId="{67AE2447-6CCC-460D-A54F-F41B0FF7A72E}" type="presParOf" srcId="{6F9F9007-BE85-46A9-8181-B03CCFEE226D}" destId="{6D8C42AE-F7C1-4BBB-9874-1B7C808DD9A2}" srcOrd="0" destOrd="0" presId="urn:microsoft.com/office/officeart/2005/8/layout/hProcess6"/>
    <dgm:cxn modelId="{54B86FB2-726D-45DB-BF53-101E3C7230F6}" type="presParOf" srcId="{6F9F9007-BE85-46A9-8181-B03CCFEE226D}" destId="{305501CC-58B4-4E20-80AA-FE43A272821B}" srcOrd="1" destOrd="0" presId="urn:microsoft.com/office/officeart/2005/8/layout/hProcess6"/>
    <dgm:cxn modelId="{A5704086-506E-4DC5-841A-E36CF4FE9EE6}" type="presParOf" srcId="{6F9F9007-BE85-46A9-8181-B03CCFEE226D}" destId="{64DD4935-E9B5-43D1-93C6-03827DD4B5FA}" srcOrd="2" destOrd="0" presId="urn:microsoft.com/office/officeart/2005/8/layout/hProcess6"/>
    <dgm:cxn modelId="{B5AFB6B0-2721-46C3-967E-ABE4BC8EC51E}" type="presParOf" srcId="{6F9F9007-BE85-46A9-8181-B03CCFEE226D}" destId="{94F1834F-1441-4915-BC7F-0A901216724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755E1-748E-4527-AE90-D1F260CAF23D}" type="doc">
      <dgm:prSet loTypeId="urn:microsoft.com/office/officeart/2008/layout/PictureAccentList" loCatId="list" qsTypeId="urn:microsoft.com/office/officeart/2005/8/quickstyle/3d3" qsCatId="3D" csTypeId="urn:microsoft.com/office/officeart/2005/8/colors/accent1_2" csCatId="accent1" phldr="1"/>
      <dgm:spPr/>
      <dgm:t>
        <a:bodyPr/>
        <a:lstStyle/>
        <a:p>
          <a:endParaRPr lang="id-ID"/>
        </a:p>
      </dgm:t>
    </dgm:pt>
    <dgm:pt modelId="{7794A15D-3AA0-4C7B-A3CE-0BF5853ADE5B}">
      <dgm:prSet phldrT="[Text]"/>
      <dgm:spPr>
        <a:solidFill>
          <a:schemeClr val="accent5">
            <a:lumMod val="50000"/>
          </a:schemeClr>
        </a:solidFill>
      </dgm:spPr>
      <dgm:t>
        <a:bodyPr/>
        <a:lstStyle/>
        <a:p>
          <a:r>
            <a:rPr lang="id-ID" dirty="0"/>
            <a:t>PROGRAM BINA PEMERINTAHAN DESA</a:t>
          </a:r>
        </a:p>
      </dgm:t>
    </dgm:pt>
    <dgm:pt modelId="{1580F1B0-1FF3-47F9-9192-B69DB5C7723F}" type="parTrans" cxnId="{7BE745D9-7103-4EB7-BDAF-CE755D1A0852}">
      <dgm:prSet/>
      <dgm:spPr/>
      <dgm:t>
        <a:bodyPr/>
        <a:lstStyle/>
        <a:p>
          <a:endParaRPr lang="id-ID"/>
        </a:p>
      </dgm:t>
    </dgm:pt>
    <dgm:pt modelId="{E0626B0B-2A48-4296-9D31-784F1F0B687F}" type="sibTrans" cxnId="{7BE745D9-7103-4EB7-BDAF-CE755D1A0852}">
      <dgm:prSet/>
      <dgm:spPr/>
      <dgm:t>
        <a:bodyPr/>
        <a:lstStyle/>
        <a:p>
          <a:endParaRPr lang="id-ID"/>
        </a:p>
      </dgm:t>
    </dgm:pt>
    <dgm:pt modelId="{65D70509-CBC7-4772-9796-52F519989486}">
      <dgm:prSet phldrT="[Text]" custT="1"/>
      <dgm:spPr/>
      <dgm:t>
        <a:bodyPr/>
        <a:lstStyle/>
        <a:p>
          <a:r>
            <a:rPr lang="id-ID" sz="1600" dirty="0"/>
            <a:t>Peningkatan kapasitas Pemdes lingkup regional (Lampung, Yogyakarta, Malang)</a:t>
          </a:r>
        </a:p>
      </dgm:t>
    </dgm:pt>
    <dgm:pt modelId="{CEFA6994-77BC-441E-A730-E4329C99232C}" type="parTrans" cxnId="{221B15D2-2728-4C45-B5B1-9C34D291D3B2}">
      <dgm:prSet/>
      <dgm:spPr/>
      <dgm:t>
        <a:bodyPr/>
        <a:lstStyle/>
        <a:p>
          <a:endParaRPr lang="id-ID"/>
        </a:p>
      </dgm:t>
    </dgm:pt>
    <dgm:pt modelId="{812FA5C7-8CFC-4D6E-992C-6E665E1125F3}" type="sibTrans" cxnId="{221B15D2-2728-4C45-B5B1-9C34D291D3B2}">
      <dgm:prSet/>
      <dgm:spPr/>
      <dgm:t>
        <a:bodyPr/>
        <a:lstStyle/>
        <a:p>
          <a:endParaRPr lang="id-ID"/>
        </a:p>
      </dgm:t>
    </dgm:pt>
    <dgm:pt modelId="{85BE6182-B2E1-4F08-9818-1E30AA287776}">
      <dgm:prSet phldrT="[Text]" custT="1"/>
      <dgm:spPr/>
      <dgm:t>
        <a:bodyPr/>
        <a:lstStyle/>
        <a:p>
          <a:r>
            <a:rPr lang="id-ID" sz="1600" dirty="0"/>
            <a:t>Penataan dan administrasi Pemdes</a:t>
          </a:r>
        </a:p>
      </dgm:t>
    </dgm:pt>
    <dgm:pt modelId="{2D38532D-43AB-4965-A4E9-2C82DD55E0F5}" type="parTrans" cxnId="{9189CD75-CDCC-4F35-825C-2E898AD377BD}">
      <dgm:prSet/>
      <dgm:spPr/>
      <dgm:t>
        <a:bodyPr/>
        <a:lstStyle/>
        <a:p>
          <a:endParaRPr lang="id-ID"/>
        </a:p>
      </dgm:t>
    </dgm:pt>
    <dgm:pt modelId="{41DA50CD-D3CF-4717-88ED-DC0973CB3131}" type="sibTrans" cxnId="{9189CD75-CDCC-4F35-825C-2E898AD377BD}">
      <dgm:prSet/>
      <dgm:spPr/>
      <dgm:t>
        <a:bodyPr/>
        <a:lstStyle/>
        <a:p>
          <a:endParaRPr lang="id-ID"/>
        </a:p>
      </dgm:t>
    </dgm:pt>
    <dgm:pt modelId="{2474DFDD-1488-45DA-9987-FBEE4B0090DF}">
      <dgm:prSet phldrT="[Text]" custT="1"/>
      <dgm:spPr/>
      <dgm:t>
        <a:bodyPr/>
        <a:lstStyle/>
        <a:p>
          <a:r>
            <a:rPr lang="id-ID" sz="1600" dirty="0"/>
            <a:t>Dukungan manajemen dan pelaksanaan tugas teknis lainnya Ditjen Bina Pemdes</a:t>
          </a:r>
        </a:p>
      </dgm:t>
    </dgm:pt>
    <dgm:pt modelId="{95A42D68-3921-4E5B-B4C6-F618AF07EEB2}" type="parTrans" cxnId="{933EE2FE-634E-4E29-A76F-7F9DDAB20736}">
      <dgm:prSet/>
      <dgm:spPr/>
      <dgm:t>
        <a:bodyPr/>
        <a:lstStyle/>
        <a:p>
          <a:endParaRPr lang="id-ID"/>
        </a:p>
      </dgm:t>
    </dgm:pt>
    <dgm:pt modelId="{128F0B5E-6455-4AD5-A25F-B97984980A5A}" type="sibTrans" cxnId="{933EE2FE-634E-4E29-A76F-7F9DDAB20736}">
      <dgm:prSet/>
      <dgm:spPr/>
      <dgm:t>
        <a:bodyPr/>
        <a:lstStyle/>
        <a:p>
          <a:endParaRPr lang="id-ID"/>
        </a:p>
      </dgm:t>
    </dgm:pt>
    <dgm:pt modelId="{948C446F-BADB-48BE-908D-9F8C7DAC0912}">
      <dgm:prSet phldrT="[Text]" custT="1"/>
      <dgm:spPr/>
      <dgm:t>
        <a:bodyPr/>
        <a:lstStyle/>
        <a:p>
          <a:r>
            <a:rPr lang="id-ID" sz="1600" dirty="0"/>
            <a:t>Kelembagaan dan kerjasama desa</a:t>
          </a:r>
        </a:p>
      </dgm:t>
    </dgm:pt>
    <dgm:pt modelId="{649B50FB-38C1-43AF-A1DB-B9D6BD3CFC54}" type="parTrans" cxnId="{1DB8E8BC-B763-4A7E-AFFC-185E7409CF14}">
      <dgm:prSet/>
      <dgm:spPr/>
      <dgm:t>
        <a:bodyPr/>
        <a:lstStyle/>
        <a:p>
          <a:endParaRPr lang="id-ID"/>
        </a:p>
      </dgm:t>
    </dgm:pt>
    <dgm:pt modelId="{28BA8763-E40E-48E2-A2F7-3A86687D22DC}" type="sibTrans" cxnId="{1DB8E8BC-B763-4A7E-AFFC-185E7409CF14}">
      <dgm:prSet/>
      <dgm:spPr/>
      <dgm:t>
        <a:bodyPr/>
        <a:lstStyle/>
        <a:p>
          <a:endParaRPr lang="id-ID"/>
        </a:p>
      </dgm:t>
    </dgm:pt>
    <dgm:pt modelId="{7578F2C2-0989-4EC8-B9D2-5AEF42D31F6D}">
      <dgm:prSet phldrT="[Text]" custT="1"/>
      <dgm:spPr/>
      <dgm:t>
        <a:bodyPr/>
        <a:lstStyle/>
        <a:p>
          <a:r>
            <a:rPr lang="id-ID" sz="1600" dirty="0"/>
            <a:t>Fasilitasi keuangan dan aset Pemdes</a:t>
          </a:r>
        </a:p>
      </dgm:t>
    </dgm:pt>
    <dgm:pt modelId="{E11B9E63-5A1F-49D9-8D46-184C4775AFBA}" type="parTrans" cxnId="{FB37BDAE-9134-4CA1-99CA-0C6A095A60EB}">
      <dgm:prSet/>
      <dgm:spPr/>
      <dgm:t>
        <a:bodyPr/>
        <a:lstStyle/>
        <a:p>
          <a:endParaRPr lang="id-ID"/>
        </a:p>
      </dgm:t>
    </dgm:pt>
    <dgm:pt modelId="{74FB79C0-005C-476A-AD1A-3043AEE79720}" type="sibTrans" cxnId="{FB37BDAE-9134-4CA1-99CA-0C6A095A60EB}">
      <dgm:prSet/>
      <dgm:spPr/>
      <dgm:t>
        <a:bodyPr/>
        <a:lstStyle/>
        <a:p>
          <a:endParaRPr lang="id-ID"/>
        </a:p>
      </dgm:t>
    </dgm:pt>
    <dgm:pt modelId="{0F38AB1C-E512-455A-9B34-08C79768F6B5}">
      <dgm:prSet phldrT="[Text]" custT="1"/>
      <dgm:spPr/>
      <dgm:t>
        <a:bodyPr/>
        <a:lstStyle/>
        <a:p>
          <a:r>
            <a:rPr lang="id-ID" sz="1600" dirty="0"/>
            <a:t>Fasilitasi pengembangan kapasitas aparatur desa</a:t>
          </a:r>
        </a:p>
      </dgm:t>
    </dgm:pt>
    <dgm:pt modelId="{83A0844D-697B-4E1B-B372-AA0A001C10B7}" type="parTrans" cxnId="{A67F4E77-0857-4C18-B85E-4BE87A5FD83E}">
      <dgm:prSet/>
      <dgm:spPr/>
      <dgm:t>
        <a:bodyPr/>
        <a:lstStyle/>
        <a:p>
          <a:endParaRPr lang="id-ID"/>
        </a:p>
      </dgm:t>
    </dgm:pt>
    <dgm:pt modelId="{90433EC5-6851-4231-AEE3-E00431B07038}" type="sibTrans" cxnId="{A67F4E77-0857-4C18-B85E-4BE87A5FD83E}">
      <dgm:prSet/>
      <dgm:spPr/>
      <dgm:t>
        <a:bodyPr/>
        <a:lstStyle/>
        <a:p>
          <a:endParaRPr lang="id-ID"/>
        </a:p>
      </dgm:t>
    </dgm:pt>
    <dgm:pt modelId="{5E0DA0E5-E3BD-4573-8DDC-8FEE764FE2B8}">
      <dgm:prSet phldrT="[Text]" custT="1"/>
      <dgm:spPr/>
      <dgm:t>
        <a:bodyPr/>
        <a:lstStyle/>
        <a:p>
          <a:r>
            <a:rPr lang="id-ID" sz="1600" dirty="0"/>
            <a:t>Evaluasi perkembangan desa</a:t>
          </a:r>
        </a:p>
      </dgm:t>
    </dgm:pt>
    <dgm:pt modelId="{A71DC0A2-6C83-4737-853C-4625992A5EFA}" type="parTrans" cxnId="{FDAF0F52-D951-45B0-83E3-FBA5285291EC}">
      <dgm:prSet/>
      <dgm:spPr/>
      <dgm:t>
        <a:bodyPr/>
        <a:lstStyle/>
        <a:p>
          <a:endParaRPr lang="id-ID"/>
        </a:p>
      </dgm:t>
    </dgm:pt>
    <dgm:pt modelId="{2AB578F4-9340-407D-B39E-DAD2D59CB104}" type="sibTrans" cxnId="{FDAF0F52-D951-45B0-83E3-FBA5285291EC}">
      <dgm:prSet/>
      <dgm:spPr/>
      <dgm:t>
        <a:bodyPr/>
        <a:lstStyle/>
        <a:p>
          <a:endParaRPr lang="id-ID"/>
        </a:p>
      </dgm:t>
    </dgm:pt>
    <dgm:pt modelId="{AC6EEC0B-E219-4F27-AAEF-F7CC6F4E45C9}" type="pres">
      <dgm:prSet presAssocID="{5A5755E1-748E-4527-AE90-D1F260CAF23D}" presName="layout" presStyleCnt="0">
        <dgm:presLayoutVars>
          <dgm:chMax/>
          <dgm:chPref/>
          <dgm:dir/>
          <dgm:animOne val="branch"/>
          <dgm:animLvl val="lvl"/>
          <dgm:resizeHandles/>
        </dgm:presLayoutVars>
      </dgm:prSet>
      <dgm:spPr/>
    </dgm:pt>
    <dgm:pt modelId="{087BF0E1-C4DD-437E-BDFD-BE67AEFF9F19}" type="pres">
      <dgm:prSet presAssocID="{7794A15D-3AA0-4C7B-A3CE-0BF5853ADE5B}" presName="root" presStyleCnt="0">
        <dgm:presLayoutVars>
          <dgm:chMax/>
          <dgm:chPref val="4"/>
        </dgm:presLayoutVars>
      </dgm:prSet>
      <dgm:spPr/>
    </dgm:pt>
    <dgm:pt modelId="{8FD23153-4F64-44E2-80E2-3720D205EC44}" type="pres">
      <dgm:prSet presAssocID="{7794A15D-3AA0-4C7B-A3CE-0BF5853ADE5B}" presName="rootComposite" presStyleCnt="0">
        <dgm:presLayoutVars/>
      </dgm:prSet>
      <dgm:spPr/>
    </dgm:pt>
    <dgm:pt modelId="{A4B51093-B846-4801-9288-98B3D09DF91E}" type="pres">
      <dgm:prSet presAssocID="{7794A15D-3AA0-4C7B-A3CE-0BF5853ADE5B}" presName="rootText" presStyleLbl="node0" presStyleIdx="0" presStyleCnt="1" custScaleX="171013" custLinFactNeighborX="-3387">
        <dgm:presLayoutVars>
          <dgm:chMax/>
          <dgm:chPref val="4"/>
        </dgm:presLayoutVars>
      </dgm:prSet>
      <dgm:spPr/>
    </dgm:pt>
    <dgm:pt modelId="{588868F8-2FD3-4240-9F6F-CE4F48699D17}" type="pres">
      <dgm:prSet presAssocID="{7794A15D-3AA0-4C7B-A3CE-0BF5853ADE5B}" presName="childShape" presStyleCnt="0">
        <dgm:presLayoutVars>
          <dgm:chMax val="0"/>
          <dgm:chPref val="0"/>
        </dgm:presLayoutVars>
      </dgm:prSet>
      <dgm:spPr/>
    </dgm:pt>
    <dgm:pt modelId="{0C805308-3DC7-4DBF-A421-EDC5F774B521}" type="pres">
      <dgm:prSet presAssocID="{65D70509-CBC7-4772-9796-52F519989486}" presName="childComposite" presStyleCnt="0">
        <dgm:presLayoutVars>
          <dgm:chMax val="0"/>
          <dgm:chPref val="0"/>
        </dgm:presLayoutVars>
      </dgm:prSet>
      <dgm:spPr/>
    </dgm:pt>
    <dgm:pt modelId="{D9CBF77A-4475-44FF-8A59-41DF181C06A7}" type="pres">
      <dgm:prSet presAssocID="{65D70509-CBC7-4772-9796-52F519989486}" presName="Image" presStyleLbl="node1" presStyleIdx="0" presStyleCnt="7" custScaleX="130372" custLinFactX="-100000" custLinFactNeighborX="-1444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C8A6E2CA-1F31-4E8F-BE88-2ED55996798A}" type="pres">
      <dgm:prSet presAssocID="{65D70509-CBC7-4772-9796-52F519989486}" presName="childText" presStyleLbl="lnNode1" presStyleIdx="0" presStyleCnt="7" custScaleX="174889" custLinFactNeighborX="6902">
        <dgm:presLayoutVars>
          <dgm:chMax val="0"/>
          <dgm:chPref val="0"/>
          <dgm:bulletEnabled val="1"/>
        </dgm:presLayoutVars>
      </dgm:prSet>
      <dgm:spPr/>
    </dgm:pt>
    <dgm:pt modelId="{6DBB10C3-C1C4-4940-A1B6-4937962ED71F}" type="pres">
      <dgm:prSet presAssocID="{85BE6182-B2E1-4F08-9818-1E30AA287776}" presName="childComposite" presStyleCnt="0">
        <dgm:presLayoutVars>
          <dgm:chMax val="0"/>
          <dgm:chPref val="0"/>
        </dgm:presLayoutVars>
      </dgm:prSet>
      <dgm:spPr/>
    </dgm:pt>
    <dgm:pt modelId="{D6958203-DE59-42FA-9EE5-0D1AC38CC9C0}" type="pres">
      <dgm:prSet presAssocID="{85BE6182-B2E1-4F08-9818-1E30AA287776}" presName="Image" presStyleLbl="node1" presStyleIdx="1" presStyleCnt="7" custScaleX="130372" custLinFactX="-100000" custLinFactNeighborX="-14444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B18ECB33-7066-4701-ACE7-E6CF018967F4}" type="pres">
      <dgm:prSet presAssocID="{85BE6182-B2E1-4F08-9818-1E30AA287776}" presName="childText" presStyleLbl="lnNode1" presStyleIdx="1" presStyleCnt="7" custScaleX="174889" custLinFactNeighborX="6902">
        <dgm:presLayoutVars>
          <dgm:chMax val="0"/>
          <dgm:chPref val="0"/>
          <dgm:bulletEnabled val="1"/>
        </dgm:presLayoutVars>
      </dgm:prSet>
      <dgm:spPr/>
    </dgm:pt>
    <dgm:pt modelId="{0326DCC4-6159-42DF-9A5D-F3760531A2CA}" type="pres">
      <dgm:prSet presAssocID="{948C446F-BADB-48BE-908D-9F8C7DAC0912}" presName="childComposite" presStyleCnt="0">
        <dgm:presLayoutVars>
          <dgm:chMax val="0"/>
          <dgm:chPref val="0"/>
        </dgm:presLayoutVars>
      </dgm:prSet>
      <dgm:spPr/>
    </dgm:pt>
    <dgm:pt modelId="{BB3AEF81-05B9-47C7-905B-5E111EB81776}" type="pres">
      <dgm:prSet presAssocID="{948C446F-BADB-48BE-908D-9F8C7DAC0912}" presName="Image" presStyleLbl="node1" presStyleIdx="2" presStyleCnt="7" custScaleX="130372" custLinFactX="-100000" custLinFactNeighborX="-14444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60B71875-8D39-474B-8AFE-13A89D49BCD3}" type="pres">
      <dgm:prSet presAssocID="{948C446F-BADB-48BE-908D-9F8C7DAC0912}" presName="childText" presStyleLbl="lnNode1" presStyleIdx="2" presStyleCnt="7" custScaleX="174889" custLinFactNeighborX="6902">
        <dgm:presLayoutVars>
          <dgm:chMax val="0"/>
          <dgm:chPref val="0"/>
          <dgm:bulletEnabled val="1"/>
        </dgm:presLayoutVars>
      </dgm:prSet>
      <dgm:spPr/>
    </dgm:pt>
    <dgm:pt modelId="{6B8EE7E3-56D8-4B19-BA3B-323D2044FDDB}" type="pres">
      <dgm:prSet presAssocID="{7578F2C2-0989-4EC8-B9D2-5AEF42D31F6D}" presName="childComposite" presStyleCnt="0">
        <dgm:presLayoutVars>
          <dgm:chMax val="0"/>
          <dgm:chPref val="0"/>
        </dgm:presLayoutVars>
      </dgm:prSet>
      <dgm:spPr/>
    </dgm:pt>
    <dgm:pt modelId="{B8E10A73-F42E-4A3A-BC3C-C88E3E23228D}" type="pres">
      <dgm:prSet presAssocID="{7578F2C2-0989-4EC8-B9D2-5AEF42D31F6D}" presName="Image" presStyleLbl="node1" presStyleIdx="3" presStyleCnt="7" custScaleX="130372" custLinFactX="-100000" custLinFactNeighborX="-14444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000" r="-8000"/>
          </a:stretch>
        </a:blipFill>
      </dgm:spPr>
    </dgm:pt>
    <dgm:pt modelId="{5BC37C6B-7316-4D00-B8BC-AA0429A9A674}" type="pres">
      <dgm:prSet presAssocID="{7578F2C2-0989-4EC8-B9D2-5AEF42D31F6D}" presName="childText" presStyleLbl="lnNode1" presStyleIdx="3" presStyleCnt="7" custScaleX="174889" custLinFactNeighborX="6902">
        <dgm:presLayoutVars>
          <dgm:chMax val="0"/>
          <dgm:chPref val="0"/>
          <dgm:bulletEnabled val="1"/>
        </dgm:presLayoutVars>
      </dgm:prSet>
      <dgm:spPr/>
    </dgm:pt>
    <dgm:pt modelId="{384FDE7F-5398-44F0-990C-F53FEEBB8BDD}" type="pres">
      <dgm:prSet presAssocID="{0F38AB1C-E512-455A-9B34-08C79768F6B5}" presName="childComposite" presStyleCnt="0">
        <dgm:presLayoutVars>
          <dgm:chMax val="0"/>
          <dgm:chPref val="0"/>
        </dgm:presLayoutVars>
      </dgm:prSet>
      <dgm:spPr/>
    </dgm:pt>
    <dgm:pt modelId="{D6D3C8F3-AEF1-4D9A-8A0B-FE626433657A}" type="pres">
      <dgm:prSet presAssocID="{0F38AB1C-E512-455A-9B34-08C79768F6B5}" presName="Image" presStyleLbl="node1" presStyleIdx="4" presStyleCnt="7" custScaleX="130372" custLinFactX="-100000" custLinFactNeighborX="-14444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8000" r="-18000"/>
          </a:stretch>
        </a:blipFill>
      </dgm:spPr>
    </dgm:pt>
    <dgm:pt modelId="{36DADCC7-6E21-4735-B0C6-425324486666}" type="pres">
      <dgm:prSet presAssocID="{0F38AB1C-E512-455A-9B34-08C79768F6B5}" presName="childText" presStyleLbl="lnNode1" presStyleIdx="4" presStyleCnt="7" custScaleX="174889" custLinFactNeighborX="6902">
        <dgm:presLayoutVars>
          <dgm:chMax val="0"/>
          <dgm:chPref val="0"/>
          <dgm:bulletEnabled val="1"/>
        </dgm:presLayoutVars>
      </dgm:prSet>
      <dgm:spPr/>
    </dgm:pt>
    <dgm:pt modelId="{B99375F2-1FD0-4FEE-BD0A-FC62C8807890}" type="pres">
      <dgm:prSet presAssocID="{5E0DA0E5-E3BD-4573-8DDC-8FEE764FE2B8}" presName="childComposite" presStyleCnt="0">
        <dgm:presLayoutVars>
          <dgm:chMax val="0"/>
          <dgm:chPref val="0"/>
        </dgm:presLayoutVars>
      </dgm:prSet>
      <dgm:spPr/>
    </dgm:pt>
    <dgm:pt modelId="{FBB09E65-B04E-45D3-A426-E5985D1D7D1B}" type="pres">
      <dgm:prSet presAssocID="{5E0DA0E5-E3BD-4573-8DDC-8FEE764FE2B8}" presName="Image" presStyleLbl="node1" presStyleIdx="5" presStyleCnt="7" custScaleX="130372" custLinFactX="-100000" custLinFactNeighborX="-14444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34000" b="-34000"/>
          </a:stretch>
        </a:blipFill>
      </dgm:spPr>
    </dgm:pt>
    <dgm:pt modelId="{157394E6-56AA-48DB-94E4-BB247E575FD6}" type="pres">
      <dgm:prSet presAssocID="{5E0DA0E5-E3BD-4573-8DDC-8FEE764FE2B8}" presName="childText" presStyleLbl="lnNode1" presStyleIdx="5" presStyleCnt="7" custScaleX="174889" custLinFactNeighborX="6902">
        <dgm:presLayoutVars>
          <dgm:chMax val="0"/>
          <dgm:chPref val="0"/>
          <dgm:bulletEnabled val="1"/>
        </dgm:presLayoutVars>
      </dgm:prSet>
      <dgm:spPr/>
    </dgm:pt>
    <dgm:pt modelId="{49F68406-0CBF-4BB2-A82B-2DB1D3DA345B}" type="pres">
      <dgm:prSet presAssocID="{2474DFDD-1488-45DA-9987-FBEE4B0090DF}" presName="childComposite" presStyleCnt="0">
        <dgm:presLayoutVars>
          <dgm:chMax val="0"/>
          <dgm:chPref val="0"/>
        </dgm:presLayoutVars>
      </dgm:prSet>
      <dgm:spPr/>
    </dgm:pt>
    <dgm:pt modelId="{9B90E851-048A-48D5-ABA5-3637278C9CA7}" type="pres">
      <dgm:prSet presAssocID="{2474DFDD-1488-45DA-9987-FBEE4B0090DF}" presName="Image" presStyleLbl="node1" presStyleIdx="6" presStyleCnt="7" custScaleX="130372" custLinFactX="-100000" custLinFactNeighborX="-144448"/>
      <dgm:spPr>
        <a:blipFill>
          <a:blip xmlns:r="http://schemas.openxmlformats.org/officeDocument/2006/relationships" r:embed="rId7"/>
          <a:srcRect/>
          <a:stretch>
            <a:fillRect l="-27000" r="-27000"/>
          </a:stretch>
        </a:blipFill>
      </dgm:spPr>
    </dgm:pt>
    <dgm:pt modelId="{5EA4438E-F0D7-4F6F-BDC3-F200B910B2A0}" type="pres">
      <dgm:prSet presAssocID="{2474DFDD-1488-45DA-9987-FBEE4B0090DF}" presName="childText" presStyleLbl="lnNode1" presStyleIdx="6" presStyleCnt="7" custScaleX="174889" custLinFactNeighborX="6961">
        <dgm:presLayoutVars>
          <dgm:chMax val="0"/>
          <dgm:chPref val="0"/>
          <dgm:bulletEnabled val="1"/>
        </dgm:presLayoutVars>
      </dgm:prSet>
      <dgm:spPr/>
    </dgm:pt>
  </dgm:ptLst>
  <dgm:cxnLst>
    <dgm:cxn modelId="{9E6D6C04-928B-4402-9D61-73FBE489A9D0}" type="presOf" srcId="{5A5755E1-748E-4527-AE90-D1F260CAF23D}" destId="{AC6EEC0B-E219-4F27-AAEF-F7CC6F4E45C9}" srcOrd="0" destOrd="0" presId="urn:microsoft.com/office/officeart/2008/layout/PictureAccentList"/>
    <dgm:cxn modelId="{56DB4813-E611-4DF9-9502-F0A67BBE7E34}" type="presOf" srcId="{5E0DA0E5-E3BD-4573-8DDC-8FEE764FE2B8}" destId="{157394E6-56AA-48DB-94E4-BB247E575FD6}" srcOrd="0" destOrd="0" presId="urn:microsoft.com/office/officeart/2008/layout/PictureAccentList"/>
    <dgm:cxn modelId="{32BC031A-4EDD-4B38-BD41-E466F3BBBDCA}" type="presOf" srcId="{7794A15D-3AA0-4C7B-A3CE-0BF5853ADE5B}" destId="{A4B51093-B846-4801-9288-98B3D09DF91E}" srcOrd="0" destOrd="0" presId="urn:microsoft.com/office/officeart/2008/layout/PictureAccentList"/>
    <dgm:cxn modelId="{FDAF0F52-D951-45B0-83E3-FBA5285291EC}" srcId="{7794A15D-3AA0-4C7B-A3CE-0BF5853ADE5B}" destId="{5E0DA0E5-E3BD-4573-8DDC-8FEE764FE2B8}" srcOrd="5" destOrd="0" parTransId="{A71DC0A2-6C83-4737-853C-4625992A5EFA}" sibTransId="{2AB578F4-9340-407D-B39E-DAD2D59CB104}"/>
    <dgm:cxn modelId="{62945D55-9DB7-4364-A4E3-2272D8FF9E58}" type="presOf" srcId="{7578F2C2-0989-4EC8-B9D2-5AEF42D31F6D}" destId="{5BC37C6B-7316-4D00-B8BC-AA0429A9A674}" srcOrd="0" destOrd="0" presId="urn:microsoft.com/office/officeart/2008/layout/PictureAccentList"/>
    <dgm:cxn modelId="{9189CD75-CDCC-4F35-825C-2E898AD377BD}" srcId="{7794A15D-3AA0-4C7B-A3CE-0BF5853ADE5B}" destId="{85BE6182-B2E1-4F08-9818-1E30AA287776}" srcOrd="1" destOrd="0" parTransId="{2D38532D-43AB-4965-A4E9-2C82DD55E0F5}" sibTransId="{41DA50CD-D3CF-4717-88ED-DC0973CB3131}"/>
    <dgm:cxn modelId="{A67F4E77-0857-4C18-B85E-4BE87A5FD83E}" srcId="{7794A15D-3AA0-4C7B-A3CE-0BF5853ADE5B}" destId="{0F38AB1C-E512-455A-9B34-08C79768F6B5}" srcOrd="4" destOrd="0" parTransId="{83A0844D-697B-4E1B-B372-AA0A001C10B7}" sibTransId="{90433EC5-6851-4231-AEE3-E00431B07038}"/>
    <dgm:cxn modelId="{C469A48C-684E-4392-A809-73F543410C87}" type="presOf" srcId="{948C446F-BADB-48BE-908D-9F8C7DAC0912}" destId="{60B71875-8D39-474B-8AFE-13A89D49BCD3}" srcOrd="0" destOrd="0" presId="urn:microsoft.com/office/officeart/2008/layout/PictureAccentList"/>
    <dgm:cxn modelId="{DEB44695-22E9-4FEA-8A77-049330CDBB93}" type="presOf" srcId="{2474DFDD-1488-45DA-9987-FBEE4B0090DF}" destId="{5EA4438E-F0D7-4F6F-BDC3-F200B910B2A0}" srcOrd="0" destOrd="0" presId="urn:microsoft.com/office/officeart/2008/layout/PictureAccentList"/>
    <dgm:cxn modelId="{0CDF95A5-A8AE-48EC-A61D-EC3E9E767036}" type="presOf" srcId="{65D70509-CBC7-4772-9796-52F519989486}" destId="{C8A6E2CA-1F31-4E8F-BE88-2ED55996798A}" srcOrd="0" destOrd="0" presId="urn:microsoft.com/office/officeart/2008/layout/PictureAccentList"/>
    <dgm:cxn modelId="{FB37BDAE-9134-4CA1-99CA-0C6A095A60EB}" srcId="{7794A15D-3AA0-4C7B-A3CE-0BF5853ADE5B}" destId="{7578F2C2-0989-4EC8-B9D2-5AEF42D31F6D}" srcOrd="3" destOrd="0" parTransId="{E11B9E63-5A1F-49D9-8D46-184C4775AFBA}" sibTransId="{74FB79C0-005C-476A-AD1A-3043AEE79720}"/>
    <dgm:cxn modelId="{1DB8E8BC-B763-4A7E-AFFC-185E7409CF14}" srcId="{7794A15D-3AA0-4C7B-A3CE-0BF5853ADE5B}" destId="{948C446F-BADB-48BE-908D-9F8C7DAC0912}" srcOrd="2" destOrd="0" parTransId="{649B50FB-38C1-43AF-A1DB-B9D6BD3CFC54}" sibTransId="{28BA8763-E40E-48E2-A2F7-3A86687D22DC}"/>
    <dgm:cxn modelId="{94822EC3-3ECD-4700-9B1D-243445F70870}" type="presOf" srcId="{0F38AB1C-E512-455A-9B34-08C79768F6B5}" destId="{36DADCC7-6E21-4735-B0C6-425324486666}" srcOrd="0" destOrd="0" presId="urn:microsoft.com/office/officeart/2008/layout/PictureAccentList"/>
    <dgm:cxn modelId="{221B15D2-2728-4C45-B5B1-9C34D291D3B2}" srcId="{7794A15D-3AA0-4C7B-A3CE-0BF5853ADE5B}" destId="{65D70509-CBC7-4772-9796-52F519989486}" srcOrd="0" destOrd="0" parTransId="{CEFA6994-77BC-441E-A730-E4329C99232C}" sibTransId="{812FA5C7-8CFC-4D6E-992C-6E665E1125F3}"/>
    <dgm:cxn modelId="{7BE745D9-7103-4EB7-BDAF-CE755D1A0852}" srcId="{5A5755E1-748E-4527-AE90-D1F260CAF23D}" destId="{7794A15D-3AA0-4C7B-A3CE-0BF5853ADE5B}" srcOrd="0" destOrd="0" parTransId="{1580F1B0-1FF3-47F9-9192-B69DB5C7723F}" sibTransId="{E0626B0B-2A48-4296-9D31-784F1F0B687F}"/>
    <dgm:cxn modelId="{44DB4CEA-57A2-465E-8B34-29DCA918E5F1}" type="presOf" srcId="{85BE6182-B2E1-4F08-9818-1E30AA287776}" destId="{B18ECB33-7066-4701-ACE7-E6CF018967F4}" srcOrd="0" destOrd="0" presId="urn:microsoft.com/office/officeart/2008/layout/PictureAccentList"/>
    <dgm:cxn modelId="{933EE2FE-634E-4E29-A76F-7F9DDAB20736}" srcId="{7794A15D-3AA0-4C7B-A3CE-0BF5853ADE5B}" destId="{2474DFDD-1488-45DA-9987-FBEE4B0090DF}" srcOrd="6" destOrd="0" parTransId="{95A42D68-3921-4E5B-B4C6-F618AF07EEB2}" sibTransId="{128F0B5E-6455-4AD5-A25F-B97984980A5A}"/>
    <dgm:cxn modelId="{58B415AF-0FD1-4DC1-BFE0-1358F18DFC93}" type="presParOf" srcId="{AC6EEC0B-E219-4F27-AAEF-F7CC6F4E45C9}" destId="{087BF0E1-C4DD-437E-BDFD-BE67AEFF9F19}" srcOrd="0" destOrd="0" presId="urn:microsoft.com/office/officeart/2008/layout/PictureAccentList"/>
    <dgm:cxn modelId="{51B29AD2-1CAA-4AAC-8432-01B8C98602F6}" type="presParOf" srcId="{087BF0E1-C4DD-437E-BDFD-BE67AEFF9F19}" destId="{8FD23153-4F64-44E2-80E2-3720D205EC44}" srcOrd="0" destOrd="0" presId="urn:microsoft.com/office/officeart/2008/layout/PictureAccentList"/>
    <dgm:cxn modelId="{1E91D7C4-41FA-4A6D-9F90-6DDC5714CBEC}" type="presParOf" srcId="{8FD23153-4F64-44E2-80E2-3720D205EC44}" destId="{A4B51093-B846-4801-9288-98B3D09DF91E}" srcOrd="0" destOrd="0" presId="urn:microsoft.com/office/officeart/2008/layout/PictureAccentList"/>
    <dgm:cxn modelId="{D89FDC1D-E167-453D-B2AE-3B8139A2A864}" type="presParOf" srcId="{087BF0E1-C4DD-437E-BDFD-BE67AEFF9F19}" destId="{588868F8-2FD3-4240-9F6F-CE4F48699D17}" srcOrd="1" destOrd="0" presId="urn:microsoft.com/office/officeart/2008/layout/PictureAccentList"/>
    <dgm:cxn modelId="{18A1D48B-5BCB-4B06-AB6E-54906784DBF5}" type="presParOf" srcId="{588868F8-2FD3-4240-9F6F-CE4F48699D17}" destId="{0C805308-3DC7-4DBF-A421-EDC5F774B521}" srcOrd="0" destOrd="0" presId="urn:microsoft.com/office/officeart/2008/layout/PictureAccentList"/>
    <dgm:cxn modelId="{726D6904-A45D-43D9-A0A2-997C4BA5F922}" type="presParOf" srcId="{0C805308-3DC7-4DBF-A421-EDC5F774B521}" destId="{D9CBF77A-4475-44FF-8A59-41DF181C06A7}" srcOrd="0" destOrd="0" presId="urn:microsoft.com/office/officeart/2008/layout/PictureAccentList"/>
    <dgm:cxn modelId="{B7BB21A6-B254-4F3F-BE9F-33304C2AD024}" type="presParOf" srcId="{0C805308-3DC7-4DBF-A421-EDC5F774B521}" destId="{C8A6E2CA-1F31-4E8F-BE88-2ED55996798A}" srcOrd="1" destOrd="0" presId="urn:microsoft.com/office/officeart/2008/layout/PictureAccentList"/>
    <dgm:cxn modelId="{3C1933F9-C8BA-4039-8E52-2703FA25B747}" type="presParOf" srcId="{588868F8-2FD3-4240-9F6F-CE4F48699D17}" destId="{6DBB10C3-C1C4-4940-A1B6-4937962ED71F}" srcOrd="1" destOrd="0" presId="urn:microsoft.com/office/officeart/2008/layout/PictureAccentList"/>
    <dgm:cxn modelId="{7E7B5E49-927A-4859-93D7-524B32D35F4D}" type="presParOf" srcId="{6DBB10C3-C1C4-4940-A1B6-4937962ED71F}" destId="{D6958203-DE59-42FA-9EE5-0D1AC38CC9C0}" srcOrd="0" destOrd="0" presId="urn:microsoft.com/office/officeart/2008/layout/PictureAccentList"/>
    <dgm:cxn modelId="{9FDE95AA-DE5C-42A7-8A17-F350AC9FE530}" type="presParOf" srcId="{6DBB10C3-C1C4-4940-A1B6-4937962ED71F}" destId="{B18ECB33-7066-4701-ACE7-E6CF018967F4}" srcOrd="1" destOrd="0" presId="urn:microsoft.com/office/officeart/2008/layout/PictureAccentList"/>
    <dgm:cxn modelId="{8652B4DD-703C-4471-81F2-AE899F54E487}" type="presParOf" srcId="{588868F8-2FD3-4240-9F6F-CE4F48699D17}" destId="{0326DCC4-6159-42DF-9A5D-F3760531A2CA}" srcOrd="2" destOrd="0" presId="urn:microsoft.com/office/officeart/2008/layout/PictureAccentList"/>
    <dgm:cxn modelId="{1F267836-47EA-464E-86FD-F5AA40E007AB}" type="presParOf" srcId="{0326DCC4-6159-42DF-9A5D-F3760531A2CA}" destId="{BB3AEF81-05B9-47C7-905B-5E111EB81776}" srcOrd="0" destOrd="0" presId="urn:microsoft.com/office/officeart/2008/layout/PictureAccentList"/>
    <dgm:cxn modelId="{9EC5CCB6-A642-4214-B710-032B7BFE295D}" type="presParOf" srcId="{0326DCC4-6159-42DF-9A5D-F3760531A2CA}" destId="{60B71875-8D39-474B-8AFE-13A89D49BCD3}" srcOrd="1" destOrd="0" presId="urn:microsoft.com/office/officeart/2008/layout/PictureAccentList"/>
    <dgm:cxn modelId="{0A213C93-1958-4B36-B017-504DDD9017EF}" type="presParOf" srcId="{588868F8-2FD3-4240-9F6F-CE4F48699D17}" destId="{6B8EE7E3-56D8-4B19-BA3B-323D2044FDDB}" srcOrd="3" destOrd="0" presId="urn:microsoft.com/office/officeart/2008/layout/PictureAccentList"/>
    <dgm:cxn modelId="{93A00D4C-96C8-46BB-8135-A47084763AAE}" type="presParOf" srcId="{6B8EE7E3-56D8-4B19-BA3B-323D2044FDDB}" destId="{B8E10A73-F42E-4A3A-BC3C-C88E3E23228D}" srcOrd="0" destOrd="0" presId="urn:microsoft.com/office/officeart/2008/layout/PictureAccentList"/>
    <dgm:cxn modelId="{D274115D-B981-45A2-8FAD-20A9D47249A2}" type="presParOf" srcId="{6B8EE7E3-56D8-4B19-BA3B-323D2044FDDB}" destId="{5BC37C6B-7316-4D00-B8BC-AA0429A9A674}" srcOrd="1" destOrd="0" presId="urn:microsoft.com/office/officeart/2008/layout/PictureAccentList"/>
    <dgm:cxn modelId="{62037630-DE9F-427B-9570-CA68D097EDC4}" type="presParOf" srcId="{588868F8-2FD3-4240-9F6F-CE4F48699D17}" destId="{384FDE7F-5398-44F0-990C-F53FEEBB8BDD}" srcOrd="4" destOrd="0" presId="urn:microsoft.com/office/officeart/2008/layout/PictureAccentList"/>
    <dgm:cxn modelId="{7CE081AA-1AA5-4586-8521-84701E87E706}" type="presParOf" srcId="{384FDE7F-5398-44F0-990C-F53FEEBB8BDD}" destId="{D6D3C8F3-AEF1-4D9A-8A0B-FE626433657A}" srcOrd="0" destOrd="0" presId="urn:microsoft.com/office/officeart/2008/layout/PictureAccentList"/>
    <dgm:cxn modelId="{8D2DDAD5-3712-4917-92E6-7E02FAAFD0F6}" type="presParOf" srcId="{384FDE7F-5398-44F0-990C-F53FEEBB8BDD}" destId="{36DADCC7-6E21-4735-B0C6-425324486666}" srcOrd="1" destOrd="0" presId="urn:microsoft.com/office/officeart/2008/layout/PictureAccentList"/>
    <dgm:cxn modelId="{58AAB52F-51C0-40EC-8FD8-79310B79E590}" type="presParOf" srcId="{588868F8-2FD3-4240-9F6F-CE4F48699D17}" destId="{B99375F2-1FD0-4FEE-BD0A-FC62C8807890}" srcOrd="5" destOrd="0" presId="urn:microsoft.com/office/officeart/2008/layout/PictureAccentList"/>
    <dgm:cxn modelId="{6A82B3C0-D779-4AB6-B391-C41A586EC1F1}" type="presParOf" srcId="{B99375F2-1FD0-4FEE-BD0A-FC62C8807890}" destId="{FBB09E65-B04E-45D3-A426-E5985D1D7D1B}" srcOrd="0" destOrd="0" presId="urn:microsoft.com/office/officeart/2008/layout/PictureAccentList"/>
    <dgm:cxn modelId="{B02CCA01-21BD-4717-847F-3197A922664C}" type="presParOf" srcId="{B99375F2-1FD0-4FEE-BD0A-FC62C8807890}" destId="{157394E6-56AA-48DB-94E4-BB247E575FD6}" srcOrd="1" destOrd="0" presId="urn:microsoft.com/office/officeart/2008/layout/PictureAccentList"/>
    <dgm:cxn modelId="{544E67F4-BD31-460D-8C65-59258DCD007B}" type="presParOf" srcId="{588868F8-2FD3-4240-9F6F-CE4F48699D17}" destId="{49F68406-0CBF-4BB2-A82B-2DB1D3DA345B}" srcOrd="6" destOrd="0" presId="urn:microsoft.com/office/officeart/2008/layout/PictureAccentList"/>
    <dgm:cxn modelId="{3240AA24-6124-46B9-A060-6C5B0331CEE0}" type="presParOf" srcId="{49F68406-0CBF-4BB2-A82B-2DB1D3DA345B}" destId="{9B90E851-048A-48D5-ABA5-3637278C9CA7}" srcOrd="0" destOrd="0" presId="urn:microsoft.com/office/officeart/2008/layout/PictureAccentList"/>
    <dgm:cxn modelId="{3F0EA5D2-6788-4F02-B2C3-259C55C9BBDB}" type="presParOf" srcId="{49F68406-0CBF-4BB2-A82B-2DB1D3DA345B}" destId="{5EA4438E-F0D7-4F6F-BDC3-F200B910B2A0}"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5D2B3-721D-414D-801E-E515400433DD}" type="doc">
      <dgm:prSet loTypeId="urn:microsoft.com/office/officeart/2005/8/layout/radial5" loCatId="cycle" qsTypeId="urn:microsoft.com/office/officeart/2005/8/quickstyle/3d1#2" qsCatId="3D" csTypeId="urn:microsoft.com/office/officeart/2005/8/colors/colorful2#1" csCatId="colorful" phldr="1"/>
      <dgm:spPr/>
      <dgm:t>
        <a:bodyPr/>
        <a:lstStyle/>
        <a:p>
          <a:endParaRPr lang="id-ID"/>
        </a:p>
      </dgm:t>
    </dgm:pt>
    <dgm:pt modelId="{B33BA92A-F476-4AD9-A9DC-E6187A878D7C}">
      <dgm:prSet phldrT="[Text]" custT="1"/>
      <dgm:spPr/>
      <dgm:t>
        <a:bodyPr/>
        <a:lstStyle/>
        <a:p>
          <a:r>
            <a:rPr lang="id-ID" sz="900" b="1" dirty="0">
              <a:latin typeface="+mj-lt"/>
            </a:rPr>
            <a:t>PEMBANGUNAN PERDESAAN</a:t>
          </a:r>
        </a:p>
      </dgm:t>
    </dgm:pt>
    <dgm:pt modelId="{BE0AD382-53C0-4ACD-BE51-15B99E19B784}" type="parTrans" cxnId="{81C0EEA3-66FD-4E4B-B1CE-33C521F7758E}">
      <dgm:prSet/>
      <dgm:spPr/>
      <dgm:t>
        <a:bodyPr/>
        <a:lstStyle/>
        <a:p>
          <a:endParaRPr lang="id-ID" sz="900" b="1"/>
        </a:p>
      </dgm:t>
    </dgm:pt>
    <dgm:pt modelId="{DA1DAC18-90A7-4DF4-B9BD-370C0F893E45}" type="sibTrans" cxnId="{81C0EEA3-66FD-4E4B-B1CE-33C521F7758E}">
      <dgm:prSet/>
      <dgm:spPr/>
      <dgm:t>
        <a:bodyPr/>
        <a:lstStyle/>
        <a:p>
          <a:endParaRPr lang="id-ID" sz="900" b="1"/>
        </a:p>
      </dgm:t>
    </dgm:pt>
    <dgm:pt modelId="{3F630A05-E1CF-47B0-8A9F-BABDEF2713F3}">
      <dgm:prSet phldrT="[Text]" custT="1"/>
      <dgm:spPr/>
      <dgm:t>
        <a:bodyPr/>
        <a:lstStyle/>
        <a:p>
          <a:r>
            <a:rPr lang="id-ID" sz="900" b="1" dirty="0">
              <a:latin typeface="+mj-lt"/>
            </a:rPr>
            <a:t>Pemenuhan SPM Desa</a:t>
          </a:r>
        </a:p>
      </dgm:t>
    </dgm:pt>
    <dgm:pt modelId="{0DA2CCF8-55AD-4D1C-967C-9618EE7695CC}" type="parTrans" cxnId="{C03C345D-17DD-4D09-BCCB-64D251672564}">
      <dgm:prSet custT="1"/>
      <dgm:spPr/>
      <dgm:t>
        <a:bodyPr/>
        <a:lstStyle/>
        <a:p>
          <a:endParaRPr lang="id-ID" sz="900" b="1"/>
        </a:p>
      </dgm:t>
    </dgm:pt>
    <dgm:pt modelId="{8C1EA03B-DF04-4FA3-AE93-D01B5EE98393}" type="sibTrans" cxnId="{C03C345D-17DD-4D09-BCCB-64D251672564}">
      <dgm:prSet/>
      <dgm:spPr/>
      <dgm:t>
        <a:bodyPr/>
        <a:lstStyle/>
        <a:p>
          <a:endParaRPr lang="id-ID" sz="900" b="1"/>
        </a:p>
      </dgm:t>
    </dgm:pt>
    <dgm:pt modelId="{C113418D-E1D7-4749-9A9E-9F2B011C882D}">
      <dgm:prSet phldrT="[Text]" custT="1"/>
      <dgm:spPr/>
      <dgm:t>
        <a:bodyPr/>
        <a:lstStyle/>
        <a:p>
          <a:r>
            <a:rPr lang="id-ID" sz="900" b="1" dirty="0">
              <a:latin typeface="+mj-lt"/>
            </a:rPr>
            <a:t>Penguatan Pemdes</a:t>
          </a:r>
        </a:p>
      </dgm:t>
    </dgm:pt>
    <dgm:pt modelId="{EAA85223-967A-4F86-958E-7DBD7A613099}" type="parTrans" cxnId="{9E2647E1-CB37-4BBC-BAB6-232DE5F03453}">
      <dgm:prSet custT="1"/>
      <dgm:spPr/>
      <dgm:t>
        <a:bodyPr/>
        <a:lstStyle/>
        <a:p>
          <a:endParaRPr lang="id-ID" sz="900" b="1"/>
        </a:p>
      </dgm:t>
    </dgm:pt>
    <dgm:pt modelId="{1FDF5DBD-437A-425E-9E39-805F742A4056}" type="sibTrans" cxnId="{9E2647E1-CB37-4BBC-BAB6-232DE5F03453}">
      <dgm:prSet/>
      <dgm:spPr/>
      <dgm:t>
        <a:bodyPr/>
        <a:lstStyle/>
        <a:p>
          <a:endParaRPr lang="id-ID" sz="900" b="1"/>
        </a:p>
      </dgm:t>
    </dgm:pt>
    <dgm:pt modelId="{71CF2B00-6657-4AF7-A3B7-309BAB98B938}">
      <dgm:prSet phldrT="[Text]" custT="1"/>
      <dgm:spPr/>
      <dgm:t>
        <a:bodyPr/>
        <a:lstStyle/>
        <a:p>
          <a:r>
            <a:rPr lang="id-ID" sz="900" b="1" dirty="0">
              <a:latin typeface="+mj-lt"/>
              <a:ea typeface="Arial Unicode MS" panose="020B0604020202020204" pitchFamily="34" charset="-128"/>
              <a:cs typeface="Arial Unicode MS" panose="020B0604020202020204" pitchFamily="34" charset="-128"/>
            </a:rPr>
            <a:t>Pengawalan Implementasi UU Desa secara sistematis, konsisten, dan berkelanjutan</a:t>
          </a:r>
          <a:endParaRPr lang="id-ID" sz="900" b="1" dirty="0">
            <a:latin typeface="+mj-lt"/>
          </a:endParaRPr>
        </a:p>
      </dgm:t>
    </dgm:pt>
    <dgm:pt modelId="{7E80A524-A995-44B2-AC79-444316F461E3}" type="parTrans" cxnId="{5718F44F-29C6-41BE-A72D-BD1B35F83A00}">
      <dgm:prSet custT="1"/>
      <dgm:spPr/>
      <dgm:t>
        <a:bodyPr/>
        <a:lstStyle/>
        <a:p>
          <a:endParaRPr lang="id-ID" sz="900" b="1"/>
        </a:p>
      </dgm:t>
    </dgm:pt>
    <dgm:pt modelId="{78166969-09F5-42B8-B429-F8CDDF16066A}" type="sibTrans" cxnId="{5718F44F-29C6-41BE-A72D-BD1B35F83A00}">
      <dgm:prSet/>
      <dgm:spPr/>
      <dgm:t>
        <a:bodyPr/>
        <a:lstStyle/>
        <a:p>
          <a:endParaRPr lang="id-ID" sz="900" b="1"/>
        </a:p>
      </dgm:t>
    </dgm:pt>
    <dgm:pt modelId="{6F5FCD07-5646-490B-BB79-8F719E7B6504}" type="pres">
      <dgm:prSet presAssocID="{7635D2B3-721D-414D-801E-E515400433DD}" presName="Name0" presStyleCnt="0">
        <dgm:presLayoutVars>
          <dgm:chMax val="1"/>
          <dgm:dir/>
          <dgm:animLvl val="ctr"/>
          <dgm:resizeHandles val="exact"/>
        </dgm:presLayoutVars>
      </dgm:prSet>
      <dgm:spPr/>
    </dgm:pt>
    <dgm:pt modelId="{CAAF1241-2606-4072-B1B7-8748950EBBE8}" type="pres">
      <dgm:prSet presAssocID="{B33BA92A-F476-4AD9-A9DC-E6187A878D7C}" presName="centerShape" presStyleLbl="node0" presStyleIdx="0" presStyleCnt="1"/>
      <dgm:spPr/>
    </dgm:pt>
    <dgm:pt modelId="{7F54A32B-7A32-47A2-BAA8-1ED64F97ACCD}" type="pres">
      <dgm:prSet presAssocID="{0DA2CCF8-55AD-4D1C-967C-9618EE7695CC}" presName="parTrans" presStyleLbl="sibTrans2D1" presStyleIdx="0" presStyleCnt="3"/>
      <dgm:spPr/>
    </dgm:pt>
    <dgm:pt modelId="{97E0C33B-A99F-451F-BE21-15298BEC7DE7}" type="pres">
      <dgm:prSet presAssocID="{0DA2CCF8-55AD-4D1C-967C-9618EE7695CC}" presName="connectorText" presStyleLbl="sibTrans2D1" presStyleIdx="0" presStyleCnt="3"/>
      <dgm:spPr/>
    </dgm:pt>
    <dgm:pt modelId="{36C9843C-101E-47D6-849B-6DCA3B918327}" type="pres">
      <dgm:prSet presAssocID="{3F630A05-E1CF-47B0-8A9F-BABDEF2713F3}" presName="node" presStyleLbl="node1" presStyleIdx="0" presStyleCnt="3">
        <dgm:presLayoutVars>
          <dgm:bulletEnabled val="1"/>
        </dgm:presLayoutVars>
      </dgm:prSet>
      <dgm:spPr/>
    </dgm:pt>
    <dgm:pt modelId="{F0BCA6D2-35FD-406A-BE3C-6F0629535825}" type="pres">
      <dgm:prSet presAssocID="{EAA85223-967A-4F86-958E-7DBD7A613099}" presName="parTrans" presStyleLbl="sibTrans2D1" presStyleIdx="1" presStyleCnt="3"/>
      <dgm:spPr/>
    </dgm:pt>
    <dgm:pt modelId="{7451C463-EE46-4468-8BC8-25141864790E}" type="pres">
      <dgm:prSet presAssocID="{EAA85223-967A-4F86-958E-7DBD7A613099}" presName="connectorText" presStyleLbl="sibTrans2D1" presStyleIdx="1" presStyleCnt="3"/>
      <dgm:spPr/>
    </dgm:pt>
    <dgm:pt modelId="{46CF1AEA-449F-4CF5-9E3C-7A2DC1A47110}" type="pres">
      <dgm:prSet presAssocID="{C113418D-E1D7-4749-9A9E-9F2B011C882D}" presName="node" presStyleLbl="node1" presStyleIdx="1" presStyleCnt="3">
        <dgm:presLayoutVars>
          <dgm:bulletEnabled val="1"/>
        </dgm:presLayoutVars>
      </dgm:prSet>
      <dgm:spPr/>
    </dgm:pt>
    <dgm:pt modelId="{DEDDF37A-667A-4A55-96E3-E6B355800EFD}" type="pres">
      <dgm:prSet presAssocID="{7E80A524-A995-44B2-AC79-444316F461E3}" presName="parTrans" presStyleLbl="sibTrans2D1" presStyleIdx="2" presStyleCnt="3"/>
      <dgm:spPr/>
    </dgm:pt>
    <dgm:pt modelId="{5ED4BD6F-97A3-495C-9F3A-CAAABA920A60}" type="pres">
      <dgm:prSet presAssocID="{7E80A524-A995-44B2-AC79-444316F461E3}" presName="connectorText" presStyleLbl="sibTrans2D1" presStyleIdx="2" presStyleCnt="3"/>
      <dgm:spPr/>
    </dgm:pt>
    <dgm:pt modelId="{677DF7A6-98EC-455F-AB46-53D961909929}" type="pres">
      <dgm:prSet presAssocID="{71CF2B00-6657-4AF7-A3B7-309BAB98B938}" presName="node" presStyleLbl="node1" presStyleIdx="2" presStyleCnt="3">
        <dgm:presLayoutVars>
          <dgm:bulletEnabled val="1"/>
        </dgm:presLayoutVars>
      </dgm:prSet>
      <dgm:spPr/>
    </dgm:pt>
  </dgm:ptLst>
  <dgm:cxnLst>
    <dgm:cxn modelId="{51AA7B00-9402-40D2-A640-A3A43241BDCB}" type="presOf" srcId="{EAA85223-967A-4F86-958E-7DBD7A613099}" destId="{7451C463-EE46-4468-8BC8-25141864790E}" srcOrd="1" destOrd="0" presId="urn:microsoft.com/office/officeart/2005/8/layout/radial5"/>
    <dgm:cxn modelId="{7B7D2D17-4802-4D96-BA1B-2D19142D2518}" type="presOf" srcId="{0DA2CCF8-55AD-4D1C-967C-9618EE7695CC}" destId="{97E0C33B-A99F-451F-BE21-15298BEC7DE7}" srcOrd="1" destOrd="0" presId="urn:microsoft.com/office/officeart/2005/8/layout/radial5"/>
    <dgm:cxn modelId="{81978717-8119-4CCA-B357-A80DC416C37B}" type="presOf" srcId="{B33BA92A-F476-4AD9-A9DC-E6187A878D7C}" destId="{CAAF1241-2606-4072-B1B7-8748950EBBE8}" srcOrd="0" destOrd="0" presId="urn:microsoft.com/office/officeart/2005/8/layout/radial5"/>
    <dgm:cxn modelId="{1441E828-0B3F-47E4-881E-B7EC061ACCF2}" type="presOf" srcId="{7E80A524-A995-44B2-AC79-444316F461E3}" destId="{5ED4BD6F-97A3-495C-9F3A-CAAABA920A60}" srcOrd="1" destOrd="0" presId="urn:microsoft.com/office/officeart/2005/8/layout/radial5"/>
    <dgm:cxn modelId="{C03C345D-17DD-4D09-BCCB-64D251672564}" srcId="{B33BA92A-F476-4AD9-A9DC-E6187A878D7C}" destId="{3F630A05-E1CF-47B0-8A9F-BABDEF2713F3}" srcOrd="0" destOrd="0" parTransId="{0DA2CCF8-55AD-4D1C-967C-9618EE7695CC}" sibTransId="{8C1EA03B-DF04-4FA3-AE93-D01B5EE98393}"/>
    <dgm:cxn modelId="{FB8D0C4C-4363-4975-B083-ED1813C94901}" type="presOf" srcId="{71CF2B00-6657-4AF7-A3B7-309BAB98B938}" destId="{677DF7A6-98EC-455F-AB46-53D961909929}" srcOrd="0" destOrd="0" presId="urn:microsoft.com/office/officeart/2005/8/layout/radial5"/>
    <dgm:cxn modelId="{74FB0C4C-8E95-453C-B1A6-3424BA0FA796}" type="presOf" srcId="{3F630A05-E1CF-47B0-8A9F-BABDEF2713F3}" destId="{36C9843C-101E-47D6-849B-6DCA3B918327}" srcOrd="0" destOrd="0" presId="urn:microsoft.com/office/officeart/2005/8/layout/radial5"/>
    <dgm:cxn modelId="{5718F44F-29C6-41BE-A72D-BD1B35F83A00}" srcId="{B33BA92A-F476-4AD9-A9DC-E6187A878D7C}" destId="{71CF2B00-6657-4AF7-A3B7-309BAB98B938}" srcOrd="2" destOrd="0" parTransId="{7E80A524-A995-44B2-AC79-444316F461E3}" sibTransId="{78166969-09F5-42B8-B429-F8CDDF16066A}"/>
    <dgm:cxn modelId="{5DF6FE51-3FFE-4B0A-82E8-98A78AC9D8E0}" type="presOf" srcId="{0DA2CCF8-55AD-4D1C-967C-9618EE7695CC}" destId="{7F54A32B-7A32-47A2-BAA8-1ED64F97ACCD}" srcOrd="0" destOrd="0" presId="urn:microsoft.com/office/officeart/2005/8/layout/radial5"/>
    <dgm:cxn modelId="{C59DA097-352A-4F20-84C4-EDBB6BFC113A}" type="presOf" srcId="{7E80A524-A995-44B2-AC79-444316F461E3}" destId="{DEDDF37A-667A-4A55-96E3-E6B355800EFD}" srcOrd="0" destOrd="0" presId="urn:microsoft.com/office/officeart/2005/8/layout/radial5"/>
    <dgm:cxn modelId="{9BC967A1-2A2D-40AD-A2F1-446CE86A47C3}" type="presOf" srcId="{EAA85223-967A-4F86-958E-7DBD7A613099}" destId="{F0BCA6D2-35FD-406A-BE3C-6F0629535825}" srcOrd="0" destOrd="0" presId="urn:microsoft.com/office/officeart/2005/8/layout/radial5"/>
    <dgm:cxn modelId="{81C0EEA3-66FD-4E4B-B1CE-33C521F7758E}" srcId="{7635D2B3-721D-414D-801E-E515400433DD}" destId="{B33BA92A-F476-4AD9-A9DC-E6187A878D7C}" srcOrd="0" destOrd="0" parTransId="{BE0AD382-53C0-4ACD-BE51-15B99E19B784}" sibTransId="{DA1DAC18-90A7-4DF4-B9BD-370C0F893E45}"/>
    <dgm:cxn modelId="{99A650AD-1E8D-414D-B053-AB4E2FE5E476}" type="presOf" srcId="{C113418D-E1D7-4749-9A9E-9F2B011C882D}" destId="{46CF1AEA-449F-4CF5-9E3C-7A2DC1A47110}" srcOrd="0" destOrd="0" presId="urn:microsoft.com/office/officeart/2005/8/layout/radial5"/>
    <dgm:cxn modelId="{9E2647E1-CB37-4BBC-BAB6-232DE5F03453}" srcId="{B33BA92A-F476-4AD9-A9DC-E6187A878D7C}" destId="{C113418D-E1D7-4749-9A9E-9F2B011C882D}" srcOrd="1" destOrd="0" parTransId="{EAA85223-967A-4F86-958E-7DBD7A613099}" sibTransId="{1FDF5DBD-437A-425E-9E39-805F742A4056}"/>
    <dgm:cxn modelId="{C8A200E3-CE62-4EA8-9EEC-974DAF3727C5}" type="presOf" srcId="{7635D2B3-721D-414D-801E-E515400433DD}" destId="{6F5FCD07-5646-490B-BB79-8F719E7B6504}" srcOrd="0" destOrd="0" presId="urn:microsoft.com/office/officeart/2005/8/layout/radial5"/>
    <dgm:cxn modelId="{03C73014-0CF1-4BC5-95D6-3F5F529FAC4E}" type="presParOf" srcId="{6F5FCD07-5646-490B-BB79-8F719E7B6504}" destId="{CAAF1241-2606-4072-B1B7-8748950EBBE8}" srcOrd="0" destOrd="0" presId="urn:microsoft.com/office/officeart/2005/8/layout/radial5"/>
    <dgm:cxn modelId="{7C3DD0C5-DCB5-4989-80F8-FFB0A012C71E}" type="presParOf" srcId="{6F5FCD07-5646-490B-BB79-8F719E7B6504}" destId="{7F54A32B-7A32-47A2-BAA8-1ED64F97ACCD}" srcOrd="1" destOrd="0" presId="urn:microsoft.com/office/officeart/2005/8/layout/radial5"/>
    <dgm:cxn modelId="{D3397D20-EE56-49EF-A501-23D675892297}" type="presParOf" srcId="{7F54A32B-7A32-47A2-BAA8-1ED64F97ACCD}" destId="{97E0C33B-A99F-451F-BE21-15298BEC7DE7}" srcOrd="0" destOrd="0" presId="urn:microsoft.com/office/officeart/2005/8/layout/radial5"/>
    <dgm:cxn modelId="{09E5B19C-C71D-40E6-A0F6-968242109F27}" type="presParOf" srcId="{6F5FCD07-5646-490B-BB79-8F719E7B6504}" destId="{36C9843C-101E-47D6-849B-6DCA3B918327}" srcOrd="2" destOrd="0" presId="urn:microsoft.com/office/officeart/2005/8/layout/radial5"/>
    <dgm:cxn modelId="{D6CCE188-68A2-46B1-A079-E7F5FFA8E5DB}" type="presParOf" srcId="{6F5FCD07-5646-490B-BB79-8F719E7B6504}" destId="{F0BCA6D2-35FD-406A-BE3C-6F0629535825}" srcOrd="3" destOrd="0" presId="urn:microsoft.com/office/officeart/2005/8/layout/radial5"/>
    <dgm:cxn modelId="{618F4C13-0475-492C-9B19-FF736C7BAF1B}" type="presParOf" srcId="{F0BCA6D2-35FD-406A-BE3C-6F0629535825}" destId="{7451C463-EE46-4468-8BC8-25141864790E}" srcOrd="0" destOrd="0" presId="urn:microsoft.com/office/officeart/2005/8/layout/radial5"/>
    <dgm:cxn modelId="{B110B164-06CF-4B7C-B3EF-CC5B1360FF8E}" type="presParOf" srcId="{6F5FCD07-5646-490B-BB79-8F719E7B6504}" destId="{46CF1AEA-449F-4CF5-9E3C-7A2DC1A47110}" srcOrd="4" destOrd="0" presId="urn:microsoft.com/office/officeart/2005/8/layout/radial5"/>
    <dgm:cxn modelId="{89D70050-E928-47F7-A3B6-C6AF5429A571}" type="presParOf" srcId="{6F5FCD07-5646-490B-BB79-8F719E7B6504}" destId="{DEDDF37A-667A-4A55-96E3-E6B355800EFD}" srcOrd="5" destOrd="0" presId="urn:microsoft.com/office/officeart/2005/8/layout/radial5"/>
    <dgm:cxn modelId="{2D6AE449-086E-4983-A435-21C6A847EF35}" type="presParOf" srcId="{DEDDF37A-667A-4A55-96E3-E6B355800EFD}" destId="{5ED4BD6F-97A3-495C-9F3A-CAAABA920A60}" srcOrd="0" destOrd="0" presId="urn:microsoft.com/office/officeart/2005/8/layout/radial5"/>
    <dgm:cxn modelId="{848D6395-E05D-43B3-9208-26F1A2FF78B1}" type="presParOf" srcId="{6F5FCD07-5646-490B-BB79-8F719E7B6504}" destId="{677DF7A6-98EC-455F-AB46-53D961909929}"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C82243-76F8-4E70-956F-C7B96B6A7596}" type="doc">
      <dgm:prSet loTypeId="urn:microsoft.com/office/officeart/2005/8/layout/vList5" loCatId="list" qsTypeId="urn:microsoft.com/office/officeart/2005/8/quickstyle/3d2#4" qsCatId="3D" csTypeId="urn:microsoft.com/office/officeart/2005/8/colors/accent1_5" csCatId="accent1" phldr="1"/>
      <dgm:spPr/>
      <dgm:t>
        <a:bodyPr/>
        <a:lstStyle/>
        <a:p>
          <a:endParaRPr lang="id-ID"/>
        </a:p>
      </dgm:t>
    </dgm:pt>
    <dgm:pt modelId="{0DD152DB-68F7-4837-A230-A1C7E4B83123}">
      <dgm:prSet phldrT="[Text]" custT="1"/>
      <dgm:spPr/>
      <dgm:t>
        <a:bodyPr/>
        <a:lstStyle/>
        <a:p>
          <a:r>
            <a:rPr lang="id-ID" sz="1600" b="1"/>
            <a:t>Penyusunan peraturan dan pedoman</a:t>
          </a:r>
          <a:endParaRPr lang="id-ID" sz="1600" dirty="0"/>
        </a:p>
      </dgm:t>
    </dgm:pt>
    <dgm:pt modelId="{07075FBD-849F-4344-B5C9-E5081F42EA54}" type="parTrans" cxnId="{BD34ADF6-9876-4B15-B6C0-A8316C0541DE}">
      <dgm:prSet/>
      <dgm:spPr/>
      <dgm:t>
        <a:bodyPr/>
        <a:lstStyle/>
        <a:p>
          <a:endParaRPr lang="id-ID"/>
        </a:p>
      </dgm:t>
    </dgm:pt>
    <dgm:pt modelId="{8709A970-AB9E-49B2-9588-9AD462EAB173}" type="sibTrans" cxnId="{BD34ADF6-9876-4B15-B6C0-A8316C0541DE}">
      <dgm:prSet/>
      <dgm:spPr/>
      <dgm:t>
        <a:bodyPr/>
        <a:lstStyle/>
        <a:p>
          <a:endParaRPr lang="id-ID"/>
        </a:p>
      </dgm:t>
    </dgm:pt>
    <dgm:pt modelId="{CA3CB070-C453-434C-9AB4-45C2DFC56CFE}">
      <dgm:prSet phldrT="[Text]" custT="1"/>
      <dgm:spPr/>
      <dgm:t>
        <a:bodyPr/>
        <a:lstStyle/>
        <a:p>
          <a:r>
            <a:rPr lang="id-ID" sz="900" b="1" dirty="0"/>
            <a:t>2 Peraturan Pemerintah (PP 43/2014 dan PP 47/2014).</a:t>
          </a:r>
        </a:p>
      </dgm:t>
    </dgm:pt>
    <dgm:pt modelId="{939708EC-9E7B-4D9F-93A7-4BAF8342DFDC}" type="parTrans" cxnId="{81BD954D-C18D-41EE-85F4-3AE51E1E735C}">
      <dgm:prSet/>
      <dgm:spPr/>
      <dgm:t>
        <a:bodyPr/>
        <a:lstStyle/>
        <a:p>
          <a:endParaRPr lang="id-ID"/>
        </a:p>
      </dgm:t>
    </dgm:pt>
    <dgm:pt modelId="{EFE64F33-54A7-448D-81B3-41D2B6D1F7A4}" type="sibTrans" cxnId="{81BD954D-C18D-41EE-85F4-3AE51E1E735C}">
      <dgm:prSet/>
      <dgm:spPr/>
      <dgm:t>
        <a:bodyPr/>
        <a:lstStyle/>
        <a:p>
          <a:endParaRPr lang="id-ID"/>
        </a:p>
      </dgm:t>
    </dgm:pt>
    <dgm:pt modelId="{ECEEB022-56BC-4398-8D17-2EDFCD62AEF6}">
      <dgm:prSet phldrT="[Text]" custT="1"/>
      <dgm:spPr/>
      <dgm:t>
        <a:bodyPr/>
        <a:lstStyle/>
        <a:p>
          <a:r>
            <a:rPr lang="id-ID" sz="900" b="1" dirty="0"/>
            <a:t>1 Peraturan Presiden (Perpres 99/2017).</a:t>
          </a:r>
        </a:p>
      </dgm:t>
    </dgm:pt>
    <dgm:pt modelId="{26DF0B50-9974-4AC2-A539-D4606C65AB0C}" type="parTrans" cxnId="{78C5184C-18C5-4ECF-94BD-8F4457BB6AD8}">
      <dgm:prSet/>
      <dgm:spPr/>
      <dgm:t>
        <a:bodyPr/>
        <a:lstStyle/>
        <a:p>
          <a:endParaRPr lang="id-ID"/>
        </a:p>
      </dgm:t>
    </dgm:pt>
    <dgm:pt modelId="{1A9B03CF-59D7-4510-9431-CE1F3F984769}" type="sibTrans" cxnId="{78C5184C-18C5-4ECF-94BD-8F4457BB6AD8}">
      <dgm:prSet/>
      <dgm:spPr/>
      <dgm:t>
        <a:bodyPr/>
        <a:lstStyle/>
        <a:p>
          <a:endParaRPr lang="id-ID"/>
        </a:p>
      </dgm:t>
    </dgm:pt>
    <dgm:pt modelId="{8AA52FFA-1774-44B0-B6C3-E438C272DF01}">
      <dgm:prSet phldrT="[Text]" custT="1"/>
      <dgm:spPr/>
      <dgm:t>
        <a:bodyPr/>
        <a:lstStyle/>
        <a:p>
          <a:r>
            <a:rPr lang="id-ID" sz="1600" b="1"/>
            <a:t>Peningkatan kapasitas aparatur</a:t>
          </a:r>
          <a:endParaRPr lang="id-ID" sz="1600" dirty="0"/>
        </a:p>
      </dgm:t>
    </dgm:pt>
    <dgm:pt modelId="{AFED999A-A433-4416-836B-4341B1D13BA3}" type="parTrans" cxnId="{18229D5C-B644-4493-9144-3F1794050A2D}">
      <dgm:prSet/>
      <dgm:spPr/>
      <dgm:t>
        <a:bodyPr/>
        <a:lstStyle/>
        <a:p>
          <a:endParaRPr lang="id-ID"/>
        </a:p>
      </dgm:t>
    </dgm:pt>
    <dgm:pt modelId="{7484A6E4-7D26-4E8C-9224-F437E5096FEA}" type="sibTrans" cxnId="{18229D5C-B644-4493-9144-3F1794050A2D}">
      <dgm:prSet/>
      <dgm:spPr/>
      <dgm:t>
        <a:bodyPr/>
        <a:lstStyle/>
        <a:p>
          <a:endParaRPr lang="id-ID"/>
        </a:p>
      </dgm:t>
    </dgm:pt>
    <dgm:pt modelId="{5B915937-75F7-44AF-9215-1235E4911D85}">
      <dgm:prSet phldrT="[Text]" custT="1"/>
      <dgm:spPr/>
      <dgm:t>
        <a:bodyPr/>
        <a:lstStyle/>
        <a:p>
          <a:r>
            <a:rPr lang="id-ID" sz="900" b="1" dirty="0"/>
            <a:t>Pelatihan aparatur Pusat, Pemda Provinsi dan Kabupaten/Kota sejumlah 4.529 orang. </a:t>
          </a:r>
        </a:p>
      </dgm:t>
    </dgm:pt>
    <dgm:pt modelId="{3CCEDCF7-9115-4895-AF9A-DE5321265E56}" type="parTrans" cxnId="{9CBACA4C-DF2D-4B7E-A941-947405A1042A}">
      <dgm:prSet/>
      <dgm:spPr/>
      <dgm:t>
        <a:bodyPr/>
        <a:lstStyle/>
        <a:p>
          <a:endParaRPr lang="id-ID"/>
        </a:p>
      </dgm:t>
    </dgm:pt>
    <dgm:pt modelId="{171C2794-FAB2-46E9-9E55-EC06A03C8A16}" type="sibTrans" cxnId="{9CBACA4C-DF2D-4B7E-A941-947405A1042A}">
      <dgm:prSet/>
      <dgm:spPr/>
      <dgm:t>
        <a:bodyPr/>
        <a:lstStyle/>
        <a:p>
          <a:endParaRPr lang="id-ID"/>
        </a:p>
      </dgm:t>
    </dgm:pt>
    <dgm:pt modelId="{6D5E0CC7-8AE5-49D8-B861-AF5DCAFB7BDA}">
      <dgm:prSet phldrT="[Text]" custT="1"/>
      <dgm:spPr/>
      <dgm:t>
        <a:bodyPr/>
        <a:lstStyle/>
        <a:p>
          <a:r>
            <a:rPr lang="id-ID" sz="900" b="1" dirty="0"/>
            <a:t>Pelatihan aparatur kecamatan 8.738 orang.</a:t>
          </a:r>
        </a:p>
      </dgm:t>
    </dgm:pt>
    <dgm:pt modelId="{0C82E17E-0C26-4040-8A53-632293369653}" type="parTrans" cxnId="{42723A45-3C39-475D-AC8F-D79F4607A4C7}">
      <dgm:prSet/>
      <dgm:spPr/>
      <dgm:t>
        <a:bodyPr/>
        <a:lstStyle/>
        <a:p>
          <a:endParaRPr lang="id-ID"/>
        </a:p>
      </dgm:t>
    </dgm:pt>
    <dgm:pt modelId="{24A8224A-2782-42BF-BFD7-365DA1A49E61}" type="sibTrans" cxnId="{42723A45-3C39-475D-AC8F-D79F4607A4C7}">
      <dgm:prSet/>
      <dgm:spPr/>
      <dgm:t>
        <a:bodyPr/>
        <a:lstStyle/>
        <a:p>
          <a:endParaRPr lang="id-ID"/>
        </a:p>
      </dgm:t>
    </dgm:pt>
    <dgm:pt modelId="{372D2352-E92B-41B0-9AA6-E24D6939C5E0}">
      <dgm:prSet phldrT="[Text]" custT="1"/>
      <dgm:spPr/>
      <dgm:t>
        <a:bodyPr/>
        <a:lstStyle/>
        <a:p>
          <a:r>
            <a:rPr lang="id-ID" sz="1600" b="1"/>
            <a:t>Peningkatan koordinasi K/L dan Pemda</a:t>
          </a:r>
          <a:endParaRPr lang="id-ID" sz="1600" dirty="0"/>
        </a:p>
      </dgm:t>
    </dgm:pt>
    <dgm:pt modelId="{96BBF5C3-3A5F-4998-9C2A-A2F8A029658C}" type="parTrans" cxnId="{7A40CC80-BFB4-4051-90B7-5EE968034221}">
      <dgm:prSet/>
      <dgm:spPr/>
      <dgm:t>
        <a:bodyPr/>
        <a:lstStyle/>
        <a:p>
          <a:endParaRPr lang="id-ID"/>
        </a:p>
      </dgm:t>
    </dgm:pt>
    <dgm:pt modelId="{A887A59F-8C1C-4644-8D24-13A2995D3387}" type="sibTrans" cxnId="{7A40CC80-BFB4-4051-90B7-5EE968034221}">
      <dgm:prSet/>
      <dgm:spPr/>
      <dgm:t>
        <a:bodyPr/>
        <a:lstStyle/>
        <a:p>
          <a:endParaRPr lang="id-ID"/>
        </a:p>
      </dgm:t>
    </dgm:pt>
    <dgm:pt modelId="{091A8CEA-064A-480C-A3B9-894A0A3519A7}">
      <dgm:prSet phldrT="[Text]" custT="1"/>
      <dgm:spPr/>
      <dgm:t>
        <a:bodyPr/>
        <a:lstStyle/>
        <a:p>
          <a:r>
            <a:rPr lang="id-ID" sz="900" b="1" dirty="0"/>
            <a:t>1 Nota Kesepahaman Bersama Kemendagri, Kemendes PDDT dan Kepolisian RI.</a:t>
          </a:r>
        </a:p>
      </dgm:t>
    </dgm:pt>
    <dgm:pt modelId="{97765C7D-6008-44A7-B86C-46E6DD004F8D}" type="parTrans" cxnId="{9775DC6A-3C99-4350-B2C9-7A51E6051D7D}">
      <dgm:prSet/>
      <dgm:spPr/>
      <dgm:t>
        <a:bodyPr/>
        <a:lstStyle/>
        <a:p>
          <a:endParaRPr lang="id-ID"/>
        </a:p>
      </dgm:t>
    </dgm:pt>
    <dgm:pt modelId="{7A5D57E8-6A83-46DB-9C87-EE73A9709110}" type="sibTrans" cxnId="{9775DC6A-3C99-4350-B2C9-7A51E6051D7D}">
      <dgm:prSet/>
      <dgm:spPr/>
      <dgm:t>
        <a:bodyPr/>
        <a:lstStyle/>
        <a:p>
          <a:endParaRPr lang="id-ID"/>
        </a:p>
      </dgm:t>
    </dgm:pt>
    <dgm:pt modelId="{10CC14E6-2D47-448A-BB8C-4FA23BD931F5}">
      <dgm:prSet phldrT="[Text]" custT="1"/>
      <dgm:spPr/>
      <dgm:t>
        <a:bodyPr/>
        <a:lstStyle/>
        <a:p>
          <a:r>
            <a:rPr lang="id-ID" sz="900" b="1" dirty="0"/>
            <a:t>Pelatihan pendamping teknis kecamatan 2.041 orang.</a:t>
          </a:r>
        </a:p>
      </dgm:t>
    </dgm:pt>
    <dgm:pt modelId="{77843BF6-0B28-4654-BCE2-3D4EC79F0619}" type="parTrans" cxnId="{72F98593-CD4C-4C53-878D-8C109B14FC8D}">
      <dgm:prSet/>
      <dgm:spPr/>
      <dgm:t>
        <a:bodyPr/>
        <a:lstStyle/>
        <a:p>
          <a:endParaRPr lang="id-ID"/>
        </a:p>
      </dgm:t>
    </dgm:pt>
    <dgm:pt modelId="{A9B0C37A-3F05-4AF5-8B83-E06F66103B82}" type="sibTrans" cxnId="{72F98593-CD4C-4C53-878D-8C109B14FC8D}">
      <dgm:prSet/>
      <dgm:spPr/>
      <dgm:t>
        <a:bodyPr/>
        <a:lstStyle/>
        <a:p>
          <a:endParaRPr lang="id-ID"/>
        </a:p>
      </dgm:t>
    </dgm:pt>
    <dgm:pt modelId="{4955F6FA-049C-4A23-A49D-6213F65090AB}">
      <dgm:prSet phldrT="[Text]" custT="1"/>
      <dgm:spPr/>
      <dgm:t>
        <a:bodyPr/>
        <a:lstStyle/>
        <a:p>
          <a:r>
            <a:rPr lang="id-ID" sz="1600" b="1"/>
            <a:t>Peningkatan kualitas pendampingan</a:t>
          </a:r>
          <a:endParaRPr lang="id-ID" sz="1600" dirty="0"/>
        </a:p>
      </dgm:t>
    </dgm:pt>
    <dgm:pt modelId="{45EC38A2-5395-4553-8C0A-E39FEF56D3F7}" type="parTrans" cxnId="{83287E8A-0FC6-4D6E-AD25-BD631411470C}">
      <dgm:prSet/>
      <dgm:spPr/>
      <dgm:t>
        <a:bodyPr/>
        <a:lstStyle/>
        <a:p>
          <a:endParaRPr lang="id-ID"/>
        </a:p>
      </dgm:t>
    </dgm:pt>
    <dgm:pt modelId="{68C79028-7346-4691-9A6B-83C0E9F31F30}" type="sibTrans" cxnId="{83287E8A-0FC6-4D6E-AD25-BD631411470C}">
      <dgm:prSet/>
      <dgm:spPr/>
      <dgm:t>
        <a:bodyPr/>
        <a:lstStyle/>
        <a:p>
          <a:endParaRPr lang="id-ID"/>
        </a:p>
      </dgm:t>
    </dgm:pt>
    <dgm:pt modelId="{1BBBA698-3312-4924-9ACA-4D27449A73AE}">
      <dgm:prSet phldrT="[Text]" custT="1"/>
      <dgm:spPr/>
      <dgm:t>
        <a:bodyPr/>
        <a:lstStyle/>
        <a:p>
          <a:r>
            <a:rPr lang="id-ID" sz="900" b="1" dirty="0"/>
            <a:t>Melayani konsultasi dari seluruh Pemda Kabupaten dari 33 Provinsi.</a:t>
          </a:r>
        </a:p>
      </dgm:t>
    </dgm:pt>
    <dgm:pt modelId="{7B0F5928-4736-4774-A7EE-54F08636DC15}" type="parTrans" cxnId="{EC4897BB-04B0-4D8D-94E2-692BF8074536}">
      <dgm:prSet/>
      <dgm:spPr/>
      <dgm:t>
        <a:bodyPr/>
        <a:lstStyle/>
        <a:p>
          <a:endParaRPr lang="id-ID"/>
        </a:p>
      </dgm:t>
    </dgm:pt>
    <dgm:pt modelId="{013C0ED3-2B00-4BBA-9046-0450D3CC19E0}" type="sibTrans" cxnId="{EC4897BB-04B0-4D8D-94E2-692BF8074536}">
      <dgm:prSet/>
      <dgm:spPr/>
      <dgm:t>
        <a:bodyPr/>
        <a:lstStyle/>
        <a:p>
          <a:endParaRPr lang="id-ID"/>
        </a:p>
      </dgm:t>
    </dgm:pt>
    <dgm:pt modelId="{687AEEB3-BD47-4120-B009-2046E2809F18}">
      <dgm:prSet phldrT="[Text]" custT="1"/>
      <dgm:spPr/>
      <dgm:t>
        <a:bodyPr/>
        <a:lstStyle/>
        <a:p>
          <a:r>
            <a:rPr lang="id-ID" sz="1600" b="1"/>
            <a:t>Penerapan kebijakan melalui pilot project</a:t>
          </a:r>
          <a:endParaRPr lang="id-ID" sz="1600" dirty="0"/>
        </a:p>
      </dgm:t>
    </dgm:pt>
    <dgm:pt modelId="{660DD7DF-1899-4BEC-A8B7-114B489F5298}" type="parTrans" cxnId="{39E15449-4A0B-4103-A4FF-F2B4AE25AD2B}">
      <dgm:prSet/>
      <dgm:spPr/>
      <dgm:t>
        <a:bodyPr/>
        <a:lstStyle/>
        <a:p>
          <a:endParaRPr lang="id-ID"/>
        </a:p>
      </dgm:t>
    </dgm:pt>
    <dgm:pt modelId="{95BF8AD0-3F52-499F-A963-74C95E2D00CF}" type="sibTrans" cxnId="{39E15449-4A0B-4103-A4FF-F2B4AE25AD2B}">
      <dgm:prSet/>
      <dgm:spPr/>
      <dgm:t>
        <a:bodyPr/>
        <a:lstStyle/>
        <a:p>
          <a:endParaRPr lang="id-ID"/>
        </a:p>
      </dgm:t>
    </dgm:pt>
    <dgm:pt modelId="{803CCB6F-250C-4E52-B2FF-28BB0FD45D68}">
      <dgm:prSet phldrT="[Text]" custT="1"/>
      <dgm:spPr/>
      <dgm:t>
        <a:bodyPr/>
        <a:lstStyle/>
        <a:p>
          <a:r>
            <a:rPr lang="id-ID" sz="1600" b="1"/>
            <a:t>Konsultasi dan advokasi</a:t>
          </a:r>
          <a:endParaRPr lang="id-ID" sz="1600" dirty="0"/>
        </a:p>
      </dgm:t>
    </dgm:pt>
    <dgm:pt modelId="{C5551C2F-C6A2-4C24-811E-B18F1356C31F}" type="parTrans" cxnId="{F300421D-AE60-408F-9C52-A26932E499B9}">
      <dgm:prSet/>
      <dgm:spPr/>
      <dgm:t>
        <a:bodyPr/>
        <a:lstStyle/>
        <a:p>
          <a:endParaRPr lang="id-ID"/>
        </a:p>
      </dgm:t>
    </dgm:pt>
    <dgm:pt modelId="{70755DFD-18A0-4B00-BF72-36A9F1F9983B}" type="sibTrans" cxnId="{F300421D-AE60-408F-9C52-A26932E499B9}">
      <dgm:prSet/>
      <dgm:spPr/>
      <dgm:t>
        <a:bodyPr/>
        <a:lstStyle/>
        <a:p>
          <a:endParaRPr lang="id-ID"/>
        </a:p>
      </dgm:t>
    </dgm:pt>
    <dgm:pt modelId="{5E617DBC-2BFD-47B3-9C8E-275981582AD8}">
      <dgm:prSet phldrT="[Text]" custT="1"/>
      <dgm:spPr/>
      <dgm:t>
        <a:bodyPr/>
        <a:lstStyle/>
        <a:p>
          <a:r>
            <a:rPr lang="id-ID" sz="900" b="1" dirty="0"/>
            <a:t>Penerapan perencanaan pembangunan desa partisipatif guna mendukung program OGI di 40 desa pada 3 Provinsi (Maluku, Sumbar, dan Jateng).</a:t>
          </a:r>
        </a:p>
      </dgm:t>
    </dgm:pt>
    <dgm:pt modelId="{720511AD-3756-4AA2-93DC-ED5E3676069A}" type="parTrans" cxnId="{0BE20BF6-9861-43DB-8EC0-0083425A9659}">
      <dgm:prSet/>
      <dgm:spPr/>
      <dgm:t>
        <a:bodyPr/>
        <a:lstStyle/>
        <a:p>
          <a:endParaRPr lang="id-ID"/>
        </a:p>
      </dgm:t>
    </dgm:pt>
    <dgm:pt modelId="{A68B9A02-BAFE-4419-9521-7135E9ED543B}" type="sibTrans" cxnId="{0BE20BF6-9861-43DB-8EC0-0083425A9659}">
      <dgm:prSet/>
      <dgm:spPr/>
      <dgm:t>
        <a:bodyPr/>
        <a:lstStyle/>
        <a:p>
          <a:endParaRPr lang="id-ID"/>
        </a:p>
      </dgm:t>
    </dgm:pt>
    <dgm:pt modelId="{62B9C0E3-0C36-446F-A991-9BB2FEFA5F67}">
      <dgm:prSet phldrT="[Text]" custT="1"/>
      <dgm:spPr/>
      <dgm:t>
        <a:bodyPr/>
        <a:lstStyle/>
        <a:p>
          <a:r>
            <a:rPr lang="id-ID" sz="900" b="1" dirty="0"/>
            <a:t>25 Permendagri. </a:t>
          </a:r>
        </a:p>
      </dgm:t>
    </dgm:pt>
    <dgm:pt modelId="{71C72DFD-5703-4F2F-9FFF-F46187504F89}" type="parTrans" cxnId="{FEA7BE2A-8CF0-47C2-80FF-F2955206E84D}">
      <dgm:prSet/>
      <dgm:spPr/>
      <dgm:t>
        <a:bodyPr/>
        <a:lstStyle/>
        <a:p>
          <a:endParaRPr lang="id-ID"/>
        </a:p>
      </dgm:t>
    </dgm:pt>
    <dgm:pt modelId="{726869AE-0300-45A7-AB6A-99832EA60550}" type="sibTrans" cxnId="{FEA7BE2A-8CF0-47C2-80FF-F2955206E84D}">
      <dgm:prSet/>
      <dgm:spPr/>
      <dgm:t>
        <a:bodyPr/>
        <a:lstStyle/>
        <a:p>
          <a:endParaRPr lang="id-ID"/>
        </a:p>
      </dgm:t>
    </dgm:pt>
    <dgm:pt modelId="{2F702B86-93A3-4438-A0A7-938927123DA7}">
      <dgm:prSet phldrT="[Text]" custT="1"/>
      <dgm:spPr/>
      <dgm:t>
        <a:bodyPr/>
        <a:lstStyle/>
        <a:p>
          <a:r>
            <a:rPr lang="id-ID" sz="900" b="1" dirty="0"/>
            <a:t>Pelatihan aparatur desa sejumlah 154.837 orang.</a:t>
          </a:r>
        </a:p>
      </dgm:t>
    </dgm:pt>
    <dgm:pt modelId="{3950AF5A-7DA1-4740-9FC5-AE724247D6B0}" type="parTrans" cxnId="{460F5B77-CFFF-4CC5-B540-3FECE3926156}">
      <dgm:prSet/>
      <dgm:spPr/>
      <dgm:t>
        <a:bodyPr/>
        <a:lstStyle/>
        <a:p>
          <a:endParaRPr lang="id-ID"/>
        </a:p>
      </dgm:t>
    </dgm:pt>
    <dgm:pt modelId="{BCA55F6F-EAC3-42A9-8E0D-9BC218C582C3}" type="sibTrans" cxnId="{460F5B77-CFFF-4CC5-B540-3FECE3926156}">
      <dgm:prSet/>
      <dgm:spPr/>
      <dgm:t>
        <a:bodyPr/>
        <a:lstStyle/>
        <a:p>
          <a:endParaRPr lang="id-ID"/>
        </a:p>
      </dgm:t>
    </dgm:pt>
    <dgm:pt modelId="{5B332EB2-AED9-4155-A022-91B030FEFC5B}">
      <dgm:prSet custT="1"/>
      <dgm:spPr/>
      <dgm:t>
        <a:bodyPr/>
        <a:lstStyle/>
        <a:p>
          <a:r>
            <a:rPr lang="fi-FI" sz="900" b="1" dirty="0"/>
            <a:t>1 Perjanjian Kerjasama Kemendagri, Kemendes PDDT dan Kepolisian RI</a:t>
          </a:r>
          <a:r>
            <a:rPr lang="id-ID" sz="900" b="1" dirty="0"/>
            <a:t>.</a:t>
          </a:r>
        </a:p>
      </dgm:t>
    </dgm:pt>
    <dgm:pt modelId="{8C450DD0-5C84-4086-8961-E1DC888A4737}" type="parTrans" cxnId="{99E4EC17-6244-4DF7-97C2-203C4698A4DA}">
      <dgm:prSet/>
      <dgm:spPr/>
      <dgm:t>
        <a:bodyPr/>
        <a:lstStyle/>
        <a:p>
          <a:endParaRPr lang="id-ID"/>
        </a:p>
      </dgm:t>
    </dgm:pt>
    <dgm:pt modelId="{5063AA34-6B0E-4EE1-A74B-EEA545A4E389}" type="sibTrans" cxnId="{99E4EC17-6244-4DF7-97C2-203C4698A4DA}">
      <dgm:prSet/>
      <dgm:spPr/>
      <dgm:t>
        <a:bodyPr/>
        <a:lstStyle/>
        <a:p>
          <a:endParaRPr lang="id-ID"/>
        </a:p>
      </dgm:t>
    </dgm:pt>
    <dgm:pt modelId="{95AF59B9-402F-4850-9C5F-36A7E9D6F49A}">
      <dgm:prSet custT="1"/>
      <dgm:spPr/>
      <dgm:t>
        <a:bodyPr/>
        <a:lstStyle/>
        <a:p>
          <a:r>
            <a:rPr lang="id-ID" sz="900" b="1" dirty="0"/>
            <a:t>1 Keputusan Bersama Kemendagri, Kemenkeu, Kemendes PDTT, dan Kemen PPN/Bappenas.</a:t>
          </a:r>
        </a:p>
      </dgm:t>
    </dgm:pt>
    <dgm:pt modelId="{762BB27C-75D2-44E6-B95E-DBFA462F51E5}" type="parTrans" cxnId="{1264A575-460A-4AB3-8DE5-1040E669F0A0}">
      <dgm:prSet/>
      <dgm:spPr/>
      <dgm:t>
        <a:bodyPr/>
        <a:lstStyle/>
        <a:p>
          <a:endParaRPr lang="id-ID"/>
        </a:p>
      </dgm:t>
    </dgm:pt>
    <dgm:pt modelId="{F846BFD9-DD7D-4359-9000-56B1CB9A447E}" type="sibTrans" cxnId="{1264A575-460A-4AB3-8DE5-1040E669F0A0}">
      <dgm:prSet/>
      <dgm:spPr/>
      <dgm:t>
        <a:bodyPr/>
        <a:lstStyle/>
        <a:p>
          <a:endParaRPr lang="id-ID"/>
        </a:p>
      </dgm:t>
    </dgm:pt>
    <dgm:pt modelId="{0ECDB7B5-43F5-45BC-B139-546C9EDAEEE9}">
      <dgm:prSet phldrT="[Text]" custT="1"/>
      <dgm:spPr/>
      <dgm:t>
        <a:bodyPr/>
        <a:lstStyle/>
        <a:p>
          <a:r>
            <a:rPr lang="id-ID" sz="900" b="1" dirty="0"/>
            <a:t>Penerapan Siskeudes di 64.756 desa.</a:t>
          </a:r>
        </a:p>
      </dgm:t>
    </dgm:pt>
    <dgm:pt modelId="{8D5D8185-1867-495B-8E65-371DA89C18AE}" type="parTrans" cxnId="{ABBA59A2-D4A2-4335-A929-55A06C9786CE}">
      <dgm:prSet/>
      <dgm:spPr/>
      <dgm:t>
        <a:bodyPr/>
        <a:lstStyle/>
        <a:p>
          <a:endParaRPr lang="id-ID"/>
        </a:p>
      </dgm:t>
    </dgm:pt>
    <dgm:pt modelId="{E195EFE8-1025-476B-BF4D-30A8ACA9746A}" type="sibTrans" cxnId="{ABBA59A2-D4A2-4335-A929-55A06C9786CE}">
      <dgm:prSet/>
      <dgm:spPr/>
      <dgm:t>
        <a:bodyPr/>
        <a:lstStyle/>
        <a:p>
          <a:endParaRPr lang="id-ID"/>
        </a:p>
      </dgm:t>
    </dgm:pt>
    <dgm:pt modelId="{8580A2DE-3C2E-4AA0-8D41-F7432783E242}">
      <dgm:prSet phldrT="[Text]" custT="1"/>
      <dgm:spPr/>
      <dgm:t>
        <a:bodyPr/>
        <a:lstStyle/>
        <a:p>
          <a:r>
            <a:rPr lang="id-ID" sz="900" b="1" dirty="0"/>
            <a:t>Pilot project padat karya tunai di 100 desa pada 10 kabupaten.</a:t>
          </a:r>
        </a:p>
      </dgm:t>
    </dgm:pt>
    <dgm:pt modelId="{AA9BD5B9-9F24-4BC5-8FE0-27A0DC0699DC}" type="parTrans" cxnId="{2F22ED64-B8F3-493C-A8EE-C3381F6AAFD2}">
      <dgm:prSet/>
      <dgm:spPr/>
      <dgm:t>
        <a:bodyPr/>
        <a:lstStyle/>
        <a:p>
          <a:endParaRPr lang="id-ID"/>
        </a:p>
      </dgm:t>
    </dgm:pt>
    <dgm:pt modelId="{30C41E1C-3D0D-48DE-B750-95FBB51ABF20}" type="sibTrans" cxnId="{2F22ED64-B8F3-493C-A8EE-C3381F6AAFD2}">
      <dgm:prSet/>
      <dgm:spPr/>
      <dgm:t>
        <a:bodyPr/>
        <a:lstStyle/>
        <a:p>
          <a:endParaRPr lang="id-ID"/>
        </a:p>
      </dgm:t>
    </dgm:pt>
    <dgm:pt modelId="{91157CDA-5321-4945-A446-A43E7E86E1CB}">
      <dgm:prSet phldrT="[Text]" custT="1"/>
      <dgm:spPr/>
      <dgm:t>
        <a:bodyPr/>
        <a:lstStyle/>
        <a:p>
          <a:r>
            <a:rPr lang="id-ID" sz="900" b="1" dirty="0"/>
            <a:t>Memberi bantuan sebagai saksi ahli pada beberapa kasus pengelolaan keuangan desa.</a:t>
          </a:r>
        </a:p>
      </dgm:t>
    </dgm:pt>
    <dgm:pt modelId="{4BBE500D-0EB1-4257-843F-32F197DA234D}" type="parTrans" cxnId="{042067C6-4265-44B8-AA92-B3639BD6EFAC}">
      <dgm:prSet/>
      <dgm:spPr/>
      <dgm:t>
        <a:bodyPr/>
        <a:lstStyle/>
        <a:p>
          <a:endParaRPr lang="id-ID"/>
        </a:p>
      </dgm:t>
    </dgm:pt>
    <dgm:pt modelId="{51882068-0648-4521-BBD3-250074687326}" type="sibTrans" cxnId="{042067C6-4265-44B8-AA92-B3639BD6EFAC}">
      <dgm:prSet/>
      <dgm:spPr/>
      <dgm:t>
        <a:bodyPr/>
        <a:lstStyle/>
        <a:p>
          <a:endParaRPr lang="id-ID"/>
        </a:p>
      </dgm:t>
    </dgm:pt>
    <dgm:pt modelId="{4B54F5EA-ACB4-4BDF-9F4B-BE058633384A}" type="pres">
      <dgm:prSet presAssocID="{A6C82243-76F8-4E70-956F-C7B96B6A7596}" presName="Name0" presStyleCnt="0">
        <dgm:presLayoutVars>
          <dgm:dir/>
          <dgm:animLvl val="lvl"/>
          <dgm:resizeHandles val="exact"/>
        </dgm:presLayoutVars>
      </dgm:prSet>
      <dgm:spPr/>
    </dgm:pt>
    <dgm:pt modelId="{0D34105B-35BA-40A2-A098-CE3FE4327965}" type="pres">
      <dgm:prSet presAssocID="{0DD152DB-68F7-4837-A230-A1C7E4B83123}" presName="linNode" presStyleCnt="0"/>
      <dgm:spPr/>
    </dgm:pt>
    <dgm:pt modelId="{28CC1B2F-EA3B-4F99-A729-F115FBB1EF7D}" type="pres">
      <dgm:prSet presAssocID="{0DD152DB-68F7-4837-A230-A1C7E4B83123}" presName="parentText" presStyleLbl="node1" presStyleIdx="0" presStyleCnt="6">
        <dgm:presLayoutVars>
          <dgm:chMax val="1"/>
          <dgm:bulletEnabled val="1"/>
        </dgm:presLayoutVars>
      </dgm:prSet>
      <dgm:spPr/>
    </dgm:pt>
    <dgm:pt modelId="{C0BB116C-5244-4585-889A-DD72AECBC501}" type="pres">
      <dgm:prSet presAssocID="{0DD152DB-68F7-4837-A230-A1C7E4B83123}" presName="descendantText" presStyleLbl="alignAccFollowNode1" presStyleIdx="0" presStyleCnt="6" custScaleY="101932">
        <dgm:presLayoutVars>
          <dgm:bulletEnabled val="1"/>
        </dgm:presLayoutVars>
      </dgm:prSet>
      <dgm:spPr/>
    </dgm:pt>
    <dgm:pt modelId="{CE932B1C-844F-4154-A73F-38D0664201D4}" type="pres">
      <dgm:prSet presAssocID="{8709A970-AB9E-49B2-9588-9AD462EAB173}" presName="sp" presStyleCnt="0"/>
      <dgm:spPr/>
    </dgm:pt>
    <dgm:pt modelId="{FBB7AF1C-3774-4FCD-B51D-07A301CA2568}" type="pres">
      <dgm:prSet presAssocID="{8AA52FFA-1774-44B0-B6C3-E438C272DF01}" presName="linNode" presStyleCnt="0"/>
      <dgm:spPr/>
    </dgm:pt>
    <dgm:pt modelId="{82D99CC9-7F99-4C0F-86A1-EC7FC08F89D4}" type="pres">
      <dgm:prSet presAssocID="{8AA52FFA-1774-44B0-B6C3-E438C272DF01}" presName="parentText" presStyleLbl="node1" presStyleIdx="1" presStyleCnt="6">
        <dgm:presLayoutVars>
          <dgm:chMax val="1"/>
          <dgm:bulletEnabled val="1"/>
        </dgm:presLayoutVars>
      </dgm:prSet>
      <dgm:spPr/>
    </dgm:pt>
    <dgm:pt modelId="{BC317A27-E64E-451A-B5D1-92D99801EFC8}" type="pres">
      <dgm:prSet presAssocID="{8AA52FFA-1774-44B0-B6C3-E438C272DF01}" presName="descendantText" presStyleLbl="alignAccFollowNode1" presStyleIdx="1" presStyleCnt="6">
        <dgm:presLayoutVars>
          <dgm:bulletEnabled val="1"/>
        </dgm:presLayoutVars>
      </dgm:prSet>
      <dgm:spPr/>
    </dgm:pt>
    <dgm:pt modelId="{ACE4CF49-9645-4176-BB88-7CE7E7AFA543}" type="pres">
      <dgm:prSet presAssocID="{7484A6E4-7D26-4E8C-9224-F437E5096FEA}" presName="sp" presStyleCnt="0"/>
      <dgm:spPr/>
    </dgm:pt>
    <dgm:pt modelId="{9685E38C-556F-4AF4-92D5-E2AFCA1EAFB4}" type="pres">
      <dgm:prSet presAssocID="{372D2352-E92B-41B0-9AA6-E24D6939C5E0}" presName="linNode" presStyleCnt="0"/>
      <dgm:spPr/>
    </dgm:pt>
    <dgm:pt modelId="{C9E068DB-B087-47DC-9D78-07F7A36BCF9A}" type="pres">
      <dgm:prSet presAssocID="{372D2352-E92B-41B0-9AA6-E24D6939C5E0}" presName="parentText" presStyleLbl="node1" presStyleIdx="2" presStyleCnt="6">
        <dgm:presLayoutVars>
          <dgm:chMax val="1"/>
          <dgm:bulletEnabled val="1"/>
        </dgm:presLayoutVars>
      </dgm:prSet>
      <dgm:spPr/>
    </dgm:pt>
    <dgm:pt modelId="{AF3A57B1-93F5-4F7D-817B-9BFC30120135}" type="pres">
      <dgm:prSet presAssocID="{372D2352-E92B-41B0-9AA6-E24D6939C5E0}" presName="descendantText" presStyleLbl="alignAccFollowNode1" presStyleIdx="2" presStyleCnt="6">
        <dgm:presLayoutVars>
          <dgm:bulletEnabled val="1"/>
        </dgm:presLayoutVars>
      </dgm:prSet>
      <dgm:spPr/>
    </dgm:pt>
    <dgm:pt modelId="{EF0CE3F3-8054-4BB3-93EF-F0D043C37122}" type="pres">
      <dgm:prSet presAssocID="{A887A59F-8C1C-4644-8D24-13A2995D3387}" presName="sp" presStyleCnt="0"/>
      <dgm:spPr/>
    </dgm:pt>
    <dgm:pt modelId="{1C82C4BA-C41F-45E8-BF14-C239B227AD9F}" type="pres">
      <dgm:prSet presAssocID="{4955F6FA-049C-4A23-A49D-6213F65090AB}" presName="linNode" presStyleCnt="0"/>
      <dgm:spPr/>
    </dgm:pt>
    <dgm:pt modelId="{C2AD13E4-9EDA-4E20-8557-036CD0D909C4}" type="pres">
      <dgm:prSet presAssocID="{4955F6FA-049C-4A23-A49D-6213F65090AB}" presName="parentText" presStyleLbl="node1" presStyleIdx="3" presStyleCnt="6">
        <dgm:presLayoutVars>
          <dgm:chMax val="1"/>
          <dgm:bulletEnabled val="1"/>
        </dgm:presLayoutVars>
      </dgm:prSet>
      <dgm:spPr/>
    </dgm:pt>
    <dgm:pt modelId="{3C179A97-4EF6-4180-A6A4-114A816DCE8D}" type="pres">
      <dgm:prSet presAssocID="{4955F6FA-049C-4A23-A49D-6213F65090AB}" presName="descendantText" presStyleLbl="alignAccFollowNode1" presStyleIdx="3" presStyleCnt="6">
        <dgm:presLayoutVars>
          <dgm:bulletEnabled val="1"/>
        </dgm:presLayoutVars>
      </dgm:prSet>
      <dgm:spPr/>
    </dgm:pt>
    <dgm:pt modelId="{77641949-CD0B-4E15-B43F-12BF3087CD70}" type="pres">
      <dgm:prSet presAssocID="{68C79028-7346-4691-9A6B-83C0E9F31F30}" presName="sp" presStyleCnt="0"/>
      <dgm:spPr/>
    </dgm:pt>
    <dgm:pt modelId="{456BC454-B61B-4B1E-9CD1-94092DA0B566}" type="pres">
      <dgm:prSet presAssocID="{687AEEB3-BD47-4120-B009-2046E2809F18}" presName="linNode" presStyleCnt="0"/>
      <dgm:spPr/>
    </dgm:pt>
    <dgm:pt modelId="{A455F84A-1811-41D8-A0F6-13BEA153464B}" type="pres">
      <dgm:prSet presAssocID="{687AEEB3-BD47-4120-B009-2046E2809F18}" presName="parentText" presStyleLbl="node1" presStyleIdx="4" presStyleCnt="6">
        <dgm:presLayoutVars>
          <dgm:chMax val="1"/>
          <dgm:bulletEnabled val="1"/>
        </dgm:presLayoutVars>
      </dgm:prSet>
      <dgm:spPr/>
    </dgm:pt>
    <dgm:pt modelId="{06851D43-5CBD-4359-8648-3227F5FDB225}" type="pres">
      <dgm:prSet presAssocID="{687AEEB3-BD47-4120-B009-2046E2809F18}" presName="descendantText" presStyleLbl="alignAccFollowNode1" presStyleIdx="4" presStyleCnt="6">
        <dgm:presLayoutVars>
          <dgm:bulletEnabled val="1"/>
        </dgm:presLayoutVars>
      </dgm:prSet>
      <dgm:spPr/>
    </dgm:pt>
    <dgm:pt modelId="{0247D0C0-B1F5-4265-8832-6C37A6B08E4D}" type="pres">
      <dgm:prSet presAssocID="{95BF8AD0-3F52-499F-A963-74C95E2D00CF}" presName="sp" presStyleCnt="0"/>
      <dgm:spPr/>
    </dgm:pt>
    <dgm:pt modelId="{38C6FAAB-F661-4C17-9A59-4CEB89F98E30}" type="pres">
      <dgm:prSet presAssocID="{803CCB6F-250C-4E52-B2FF-28BB0FD45D68}" presName="linNode" presStyleCnt="0"/>
      <dgm:spPr/>
    </dgm:pt>
    <dgm:pt modelId="{71CE4A84-65B1-4033-AB37-FCF714D08E2B}" type="pres">
      <dgm:prSet presAssocID="{803CCB6F-250C-4E52-B2FF-28BB0FD45D68}" presName="parentText" presStyleLbl="node1" presStyleIdx="5" presStyleCnt="6">
        <dgm:presLayoutVars>
          <dgm:chMax val="1"/>
          <dgm:bulletEnabled val="1"/>
        </dgm:presLayoutVars>
      </dgm:prSet>
      <dgm:spPr/>
    </dgm:pt>
    <dgm:pt modelId="{57B0DD2C-48CC-4D27-8B9A-03F8C34DEC9E}" type="pres">
      <dgm:prSet presAssocID="{803CCB6F-250C-4E52-B2FF-28BB0FD45D68}" presName="descendantText" presStyleLbl="alignAccFollowNode1" presStyleIdx="5" presStyleCnt="6">
        <dgm:presLayoutVars>
          <dgm:bulletEnabled val="1"/>
        </dgm:presLayoutVars>
      </dgm:prSet>
      <dgm:spPr/>
    </dgm:pt>
  </dgm:ptLst>
  <dgm:cxnLst>
    <dgm:cxn modelId="{5E929307-3F74-43BC-8B59-5AAACD7151AB}" type="presOf" srcId="{4955F6FA-049C-4A23-A49D-6213F65090AB}" destId="{C2AD13E4-9EDA-4E20-8557-036CD0D909C4}" srcOrd="0" destOrd="0" presId="urn:microsoft.com/office/officeart/2005/8/layout/vList5"/>
    <dgm:cxn modelId="{FD6DCB07-CC54-48AC-8650-141BADE4B020}" type="presOf" srcId="{91157CDA-5321-4945-A446-A43E7E86E1CB}" destId="{57B0DD2C-48CC-4D27-8B9A-03F8C34DEC9E}" srcOrd="0" destOrd="1" presId="urn:microsoft.com/office/officeart/2005/8/layout/vList5"/>
    <dgm:cxn modelId="{EE86790E-C494-4680-B221-9BE17F195845}" type="presOf" srcId="{803CCB6F-250C-4E52-B2FF-28BB0FD45D68}" destId="{71CE4A84-65B1-4033-AB37-FCF714D08E2B}" srcOrd="0" destOrd="0" presId="urn:microsoft.com/office/officeart/2005/8/layout/vList5"/>
    <dgm:cxn modelId="{99E4EC17-6244-4DF7-97C2-203C4698A4DA}" srcId="{372D2352-E92B-41B0-9AA6-E24D6939C5E0}" destId="{5B332EB2-AED9-4155-A022-91B030FEFC5B}" srcOrd="1" destOrd="0" parTransId="{8C450DD0-5C84-4086-8961-E1DC888A4737}" sibTransId="{5063AA34-6B0E-4EE1-A74B-EEA545A4E389}"/>
    <dgm:cxn modelId="{6AE4F41C-59F2-4E12-B8C3-0A6F495F60C5}" type="presOf" srcId="{2F702B86-93A3-4438-A0A7-938927123DA7}" destId="{BC317A27-E64E-451A-B5D1-92D99801EFC8}" srcOrd="0" destOrd="2" presId="urn:microsoft.com/office/officeart/2005/8/layout/vList5"/>
    <dgm:cxn modelId="{F300421D-AE60-408F-9C52-A26932E499B9}" srcId="{A6C82243-76F8-4E70-956F-C7B96B6A7596}" destId="{803CCB6F-250C-4E52-B2FF-28BB0FD45D68}" srcOrd="5" destOrd="0" parTransId="{C5551C2F-C6A2-4C24-811E-B18F1356C31F}" sibTransId="{70755DFD-18A0-4B00-BF72-36A9F1F9983B}"/>
    <dgm:cxn modelId="{EEABA81F-1E0F-4767-B709-B2A2735D8B1A}" type="presOf" srcId="{0ECDB7B5-43F5-45BC-B139-546C9EDAEEE9}" destId="{06851D43-5CBD-4359-8648-3227F5FDB225}" srcOrd="0" destOrd="1" presId="urn:microsoft.com/office/officeart/2005/8/layout/vList5"/>
    <dgm:cxn modelId="{FEA7BE2A-8CF0-47C2-80FF-F2955206E84D}" srcId="{0DD152DB-68F7-4837-A230-A1C7E4B83123}" destId="{62B9C0E3-0C36-446F-A991-9BB2FEFA5F67}" srcOrd="2" destOrd="0" parTransId="{71C72DFD-5703-4F2F-9FFF-F46187504F89}" sibTransId="{726869AE-0300-45A7-AB6A-99832EA60550}"/>
    <dgm:cxn modelId="{B02D8537-04D1-44CF-AF34-E5114C61C84A}" type="presOf" srcId="{5B332EB2-AED9-4155-A022-91B030FEFC5B}" destId="{AF3A57B1-93F5-4F7D-817B-9BFC30120135}" srcOrd="0" destOrd="1" presId="urn:microsoft.com/office/officeart/2005/8/layout/vList5"/>
    <dgm:cxn modelId="{19914E3F-BF02-4B4D-9223-2F0CD445EEF5}" type="presOf" srcId="{0DD152DB-68F7-4837-A230-A1C7E4B83123}" destId="{28CC1B2F-EA3B-4F99-A729-F115FBB1EF7D}" srcOrd="0" destOrd="0" presId="urn:microsoft.com/office/officeart/2005/8/layout/vList5"/>
    <dgm:cxn modelId="{034AD540-CA97-47F3-B9BE-E776A280AD39}" type="presOf" srcId="{CA3CB070-C453-434C-9AB4-45C2DFC56CFE}" destId="{C0BB116C-5244-4585-889A-DD72AECBC501}" srcOrd="0" destOrd="0" presId="urn:microsoft.com/office/officeart/2005/8/layout/vList5"/>
    <dgm:cxn modelId="{18229D5C-B644-4493-9144-3F1794050A2D}" srcId="{A6C82243-76F8-4E70-956F-C7B96B6A7596}" destId="{8AA52FFA-1774-44B0-B6C3-E438C272DF01}" srcOrd="1" destOrd="0" parTransId="{AFED999A-A433-4416-836B-4341B1D13BA3}" sibTransId="{7484A6E4-7D26-4E8C-9224-F437E5096FEA}"/>
    <dgm:cxn modelId="{A64C2660-CFB4-486C-B166-17F99A1D7E61}" type="presOf" srcId="{10CC14E6-2D47-448A-BB8C-4FA23BD931F5}" destId="{3C179A97-4EF6-4180-A6A4-114A816DCE8D}" srcOrd="0" destOrd="0" presId="urn:microsoft.com/office/officeart/2005/8/layout/vList5"/>
    <dgm:cxn modelId="{2F22ED64-B8F3-493C-A8EE-C3381F6AAFD2}" srcId="{687AEEB3-BD47-4120-B009-2046E2809F18}" destId="{8580A2DE-3C2E-4AA0-8D41-F7432783E242}" srcOrd="2" destOrd="0" parTransId="{AA9BD5B9-9F24-4BC5-8FE0-27A0DC0699DC}" sibTransId="{30C41E1C-3D0D-48DE-B750-95FBB51ABF20}"/>
    <dgm:cxn modelId="{42723A45-3C39-475D-AC8F-D79F4607A4C7}" srcId="{8AA52FFA-1774-44B0-B6C3-E438C272DF01}" destId="{6D5E0CC7-8AE5-49D8-B861-AF5DCAFB7BDA}" srcOrd="1" destOrd="0" parTransId="{0C82E17E-0C26-4040-8A53-632293369653}" sibTransId="{24A8224A-2782-42BF-BFD7-365DA1A49E61}"/>
    <dgm:cxn modelId="{39E15449-4A0B-4103-A4FF-F2B4AE25AD2B}" srcId="{A6C82243-76F8-4E70-956F-C7B96B6A7596}" destId="{687AEEB3-BD47-4120-B009-2046E2809F18}" srcOrd="4" destOrd="0" parTransId="{660DD7DF-1899-4BEC-A8B7-114B489F5298}" sibTransId="{95BF8AD0-3F52-499F-A963-74C95E2D00CF}"/>
    <dgm:cxn modelId="{9775DC6A-3C99-4350-B2C9-7A51E6051D7D}" srcId="{372D2352-E92B-41B0-9AA6-E24D6939C5E0}" destId="{091A8CEA-064A-480C-A3B9-894A0A3519A7}" srcOrd="0" destOrd="0" parTransId="{97765C7D-6008-44A7-B86C-46E6DD004F8D}" sibTransId="{7A5D57E8-6A83-46DB-9C87-EE73A9709110}"/>
    <dgm:cxn modelId="{78C5184C-18C5-4ECF-94BD-8F4457BB6AD8}" srcId="{0DD152DB-68F7-4837-A230-A1C7E4B83123}" destId="{ECEEB022-56BC-4398-8D17-2EDFCD62AEF6}" srcOrd="1" destOrd="0" parTransId="{26DF0B50-9974-4AC2-A539-D4606C65AB0C}" sibTransId="{1A9B03CF-59D7-4510-9431-CE1F3F984769}"/>
    <dgm:cxn modelId="{9CBACA4C-DF2D-4B7E-A941-947405A1042A}" srcId="{8AA52FFA-1774-44B0-B6C3-E438C272DF01}" destId="{5B915937-75F7-44AF-9215-1235E4911D85}" srcOrd="0" destOrd="0" parTransId="{3CCEDCF7-9115-4895-AF9A-DE5321265E56}" sibTransId="{171C2794-FAB2-46E9-9E55-EC06A03C8A16}"/>
    <dgm:cxn modelId="{81BD954D-C18D-41EE-85F4-3AE51E1E735C}" srcId="{0DD152DB-68F7-4837-A230-A1C7E4B83123}" destId="{CA3CB070-C453-434C-9AB4-45C2DFC56CFE}" srcOrd="0" destOrd="0" parTransId="{939708EC-9E7B-4D9F-93A7-4BAF8342DFDC}" sibTransId="{EFE64F33-54A7-448D-81B3-41D2B6D1F7A4}"/>
    <dgm:cxn modelId="{1264A575-460A-4AB3-8DE5-1040E669F0A0}" srcId="{372D2352-E92B-41B0-9AA6-E24D6939C5E0}" destId="{95AF59B9-402F-4850-9C5F-36A7E9D6F49A}" srcOrd="2" destOrd="0" parTransId="{762BB27C-75D2-44E6-B95E-DBFA462F51E5}" sibTransId="{F846BFD9-DD7D-4359-9000-56B1CB9A447E}"/>
    <dgm:cxn modelId="{F28F9376-AADA-4054-86DF-6E0A654B4705}" type="presOf" srcId="{6D5E0CC7-8AE5-49D8-B861-AF5DCAFB7BDA}" destId="{BC317A27-E64E-451A-B5D1-92D99801EFC8}" srcOrd="0" destOrd="1" presId="urn:microsoft.com/office/officeart/2005/8/layout/vList5"/>
    <dgm:cxn modelId="{9DEEE276-BC1E-4E38-BF98-9C1CFCC00571}" type="presOf" srcId="{372D2352-E92B-41B0-9AA6-E24D6939C5E0}" destId="{C9E068DB-B087-47DC-9D78-07F7A36BCF9A}" srcOrd="0" destOrd="0" presId="urn:microsoft.com/office/officeart/2005/8/layout/vList5"/>
    <dgm:cxn modelId="{460F5B77-CFFF-4CC5-B540-3FECE3926156}" srcId="{8AA52FFA-1774-44B0-B6C3-E438C272DF01}" destId="{2F702B86-93A3-4438-A0A7-938927123DA7}" srcOrd="2" destOrd="0" parTransId="{3950AF5A-7DA1-4740-9FC5-AE724247D6B0}" sibTransId="{BCA55F6F-EAC3-42A9-8E0D-9BC218C582C3}"/>
    <dgm:cxn modelId="{7A40CC80-BFB4-4051-90B7-5EE968034221}" srcId="{A6C82243-76F8-4E70-956F-C7B96B6A7596}" destId="{372D2352-E92B-41B0-9AA6-E24D6939C5E0}" srcOrd="2" destOrd="0" parTransId="{96BBF5C3-3A5F-4998-9C2A-A2F8A029658C}" sibTransId="{A887A59F-8C1C-4644-8D24-13A2995D3387}"/>
    <dgm:cxn modelId="{F04B3A84-DD86-440A-9E7D-B5FCEABAAB91}" type="presOf" srcId="{091A8CEA-064A-480C-A3B9-894A0A3519A7}" destId="{AF3A57B1-93F5-4F7D-817B-9BFC30120135}" srcOrd="0" destOrd="0" presId="urn:microsoft.com/office/officeart/2005/8/layout/vList5"/>
    <dgm:cxn modelId="{83287E8A-0FC6-4D6E-AD25-BD631411470C}" srcId="{A6C82243-76F8-4E70-956F-C7B96B6A7596}" destId="{4955F6FA-049C-4A23-A49D-6213F65090AB}" srcOrd="3" destOrd="0" parTransId="{45EC38A2-5395-4553-8C0A-E39FEF56D3F7}" sibTransId="{68C79028-7346-4691-9A6B-83C0E9F31F30}"/>
    <dgm:cxn modelId="{8C15D08B-970D-4744-81E3-A3A814362EEB}" type="presOf" srcId="{687AEEB3-BD47-4120-B009-2046E2809F18}" destId="{A455F84A-1811-41D8-A0F6-13BEA153464B}" srcOrd="0" destOrd="0" presId="urn:microsoft.com/office/officeart/2005/8/layout/vList5"/>
    <dgm:cxn modelId="{72F98593-CD4C-4C53-878D-8C109B14FC8D}" srcId="{4955F6FA-049C-4A23-A49D-6213F65090AB}" destId="{10CC14E6-2D47-448A-BB8C-4FA23BD931F5}" srcOrd="0" destOrd="0" parTransId="{77843BF6-0B28-4654-BCE2-3D4EC79F0619}" sibTransId="{A9B0C37A-3F05-4AF5-8B83-E06F66103B82}"/>
    <dgm:cxn modelId="{ABBA59A2-D4A2-4335-A929-55A06C9786CE}" srcId="{687AEEB3-BD47-4120-B009-2046E2809F18}" destId="{0ECDB7B5-43F5-45BC-B139-546C9EDAEEE9}" srcOrd="1" destOrd="0" parTransId="{8D5D8185-1867-495B-8E65-371DA89C18AE}" sibTransId="{E195EFE8-1025-476B-BF4D-30A8ACA9746A}"/>
    <dgm:cxn modelId="{2ADA91A5-E47D-4773-B50B-9DCD37A4BDB1}" type="presOf" srcId="{8AA52FFA-1774-44B0-B6C3-E438C272DF01}" destId="{82D99CC9-7F99-4C0F-86A1-EC7FC08F89D4}" srcOrd="0" destOrd="0" presId="urn:microsoft.com/office/officeart/2005/8/layout/vList5"/>
    <dgm:cxn modelId="{A3F5C5AC-E229-4813-B9BE-29323161DC93}" type="presOf" srcId="{ECEEB022-56BC-4398-8D17-2EDFCD62AEF6}" destId="{C0BB116C-5244-4585-889A-DD72AECBC501}" srcOrd="0" destOrd="1" presId="urn:microsoft.com/office/officeart/2005/8/layout/vList5"/>
    <dgm:cxn modelId="{D72022AD-76EE-41F7-BF75-EE904D6432FE}" type="presOf" srcId="{8580A2DE-3C2E-4AA0-8D41-F7432783E242}" destId="{06851D43-5CBD-4359-8648-3227F5FDB225}" srcOrd="0" destOrd="2" presId="urn:microsoft.com/office/officeart/2005/8/layout/vList5"/>
    <dgm:cxn modelId="{EC4897BB-04B0-4D8D-94E2-692BF8074536}" srcId="{803CCB6F-250C-4E52-B2FF-28BB0FD45D68}" destId="{1BBBA698-3312-4924-9ACA-4D27449A73AE}" srcOrd="0" destOrd="0" parTransId="{7B0F5928-4736-4774-A7EE-54F08636DC15}" sibTransId="{013C0ED3-2B00-4BBA-9046-0450D3CC19E0}"/>
    <dgm:cxn modelId="{042067C6-4265-44B8-AA92-B3639BD6EFAC}" srcId="{803CCB6F-250C-4E52-B2FF-28BB0FD45D68}" destId="{91157CDA-5321-4945-A446-A43E7E86E1CB}" srcOrd="1" destOrd="0" parTransId="{4BBE500D-0EB1-4257-843F-32F197DA234D}" sibTransId="{51882068-0648-4521-BBD3-250074687326}"/>
    <dgm:cxn modelId="{C9B6A8CE-E259-402D-8CAB-51EA854495A9}" type="presOf" srcId="{5E617DBC-2BFD-47B3-9C8E-275981582AD8}" destId="{06851D43-5CBD-4359-8648-3227F5FDB225}" srcOrd="0" destOrd="0" presId="urn:microsoft.com/office/officeart/2005/8/layout/vList5"/>
    <dgm:cxn modelId="{0EC374D8-9871-47B7-B8FC-F1A782E60FD5}" type="presOf" srcId="{62B9C0E3-0C36-446F-A991-9BB2FEFA5F67}" destId="{C0BB116C-5244-4585-889A-DD72AECBC501}" srcOrd="0" destOrd="2" presId="urn:microsoft.com/office/officeart/2005/8/layout/vList5"/>
    <dgm:cxn modelId="{998082DD-02B0-401B-BF17-5A0CF15F05AE}" type="presOf" srcId="{5B915937-75F7-44AF-9215-1235E4911D85}" destId="{BC317A27-E64E-451A-B5D1-92D99801EFC8}" srcOrd="0" destOrd="0" presId="urn:microsoft.com/office/officeart/2005/8/layout/vList5"/>
    <dgm:cxn modelId="{B149A0E4-98E9-49E7-A022-CFFE2158B246}" type="presOf" srcId="{A6C82243-76F8-4E70-956F-C7B96B6A7596}" destId="{4B54F5EA-ACB4-4BDF-9F4B-BE058633384A}" srcOrd="0" destOrd="0" presId="urn:microsoft.com/office/officeart/2005/8/layout/vList5"/>
    <dgm:cxn modelId="{D966C4F2-DE0C-464C-9A20-1C8CA911A23B}" type="presOf" srcId="{95AF59B9-402F-4850-9C5F-36A7E9D6F49A}" destId="{AF3A57B1-93F5-4F7D-817B-9BFC30120135}" srcOrd="0" destOrd="2" presId="urn:microsoft.com/office/officeart/2005/8/layout/vList5"/>
    <dgm:cxn modelId="{0B446BF3-5312-4D9F-B5F0-F91B58512BC8}" type="presOf" srcId="{1BBBA698-3312-4924-9ACA-4D27449A73AE}" destId="{57B0DD2C-48CC-4D27-8B9A-03F8C34DEC9E}" srcOrd="0" destOrd="0" presId="urn:microsoft.com/office/officeart/2005/8/layout/vList5"/>
    <dgm:cxn modelId="{0BE20BF6-9861-43DB-8EC0-0083425A9659}" srcId="{687AEEB3-BD47-4120-B009-2046E2809F18}" destId="{5E617DBC-2BFD-47B3-9C8E-275981582AD8}" srcOrd="0" destOrd="0" parTransId="{720511AD-3756-4AA2-93DC-ED5E3676069A}" sibTransId="{A68B9A02-BAFE-4419-9521-7135E9ED543B}"/>
    <dgm:cxn modelId="{BD34ADF6-9876-4B15-B6C0-A8316C0541DE}" srcId="{A6C82243-76F8-4E70-956F-C7B96B6A7596}" destId="{0DD152DB-68F7-4837-A230-A1C7E4B83123}" srcOrd="0" destOrd="0" parTransId="{07075FBD-849F-4344-B5C9-E5081F42EA54}" sibTransId="{8709A970-AB9E-49B2-9588-9AD462EAB173}"/>
    <dgm:cxn modelId="{EC201C03-215B-4A24-81FA-9FC46A720F26}" type="presParOf" srcId="{4B54F5EA-ACB4-4BDF-9F4B-BE058633384A}" destId="{0D34105B-35BA-40A2-A098-CE3FE4327965}" srcOrd="0" destOrd="0" presId="urn:microsoft.com/office/officeart/2005/8/layout/vList5"/>
    <dgm:cxn modelId="{BBEFC5FB-8850-41A0-BCBC-E2F68F706704}" type="presParOf" srcId="{0D34105B-35BA-40A2-A098-CE3FE4327965}" destId="{28CC1B2F-EA3B-4F99-A729-F115FBB1EF7D}" srcOrd="0" destOrd="0" presId="urn:microsoft.com/office/officeart/2005/8/layout/vList5"/>
    <dgm:cxn modelId="{FE1EF1B6-5330-4F47-A9EE-98EC04218EF9}" type="presParOf" srcId="{0D34105B-35BA-40A2-A098-CE3FE4327965}" destId="{C0BB116C-5244-4585-889A-DD72AECBC501}" srcOrd="1" destOrd="0" presId="urn:microsoft.com/office/officeart/2005/8/layout/vList5"/>
    <dgm:cxn modelId="{CD7E5F07-C278-41C9-B0B2-A7404F384282}" type="presParOf" srcId="{4B54F5EA-ACB4-4BDF-9F4B-BE058633384A}" destId="{CE932B1C-844F-4154-A73F-38D0664201D4}" srcOrd="1" destOrd="0" presId="urn:microsoft.com/office/officeart/2005/8/layout/vList5"/>
    <dgm:cxn modelId="{19097D55-8F8C-4F1D-A785-6846825E1E17}" type="presParOf" srcId="{4B54F5EA-ACB4-4BDF-9F4B-BE058633384A}" destId="{FBB7AF1C-3774-4FCD-B51D-07A301CA2568}" srcOrd="2" destOrd="0" presId="urn:microsoft.com/office/officeart/2005/8/layout/vList5"/>
    <dgm:cxn modelId="{4C4EEBC7-BB44-4375-8122-592EC61D161C}" type="presParOf" srcId="{FBB7AF1C-3774-4FCD-B51D-07A301CA2568}" destId="{82D99CC9-7F99-4C0F-86A1-EC7FC08F89D4}" srcOrd="0" destOrd="0" presId="urn:microsoft.com/office/officeart/2005/8/layout/vList5"/>
    <dgm:cxn modelId="{E3083EC6-B18F-4970-81C3-1E18F37795FC}" type="presParOf" srcId="{FBB7AF1C-3774-4FCD-B51D-07A301CA2568}" destId="{BC317A27-E64E-451A-B5D1-92D99801EFC8}" srcOrd="1" destOrd="0" presId="urn:microsoft.com/office/officeart/2005/8/layout/vList5"/>
    <dgm:cxn modelId="{22F3EBF6-221D-4833-8A0F-E18D4B73CFD4}" type="presParOf" srcId="{4B54F5EA-ACB4-4BDF-9F4B-BE058633384A}" destId="{ACE4CF49-9645-4176-BB88-7CE7E7AFA543}" srcOrd="3" destOrd="0" presId="urn:microsoft.com/office/officeart/2005/8/layout/vList5"/>
    <dgm:cxn modelId="{328FC3EB-818A-43D8-BE83-758050988410}" type="presParOf" srcId="{4B54F5EA-ACB4-4BDF-9F4B-BE058633384A}" destId="{9685E38C-556F-4AF4-92D5-E2AFCA1EAFB4}" srcOrd="4" destOrd="0" presId="urn:microsoft.com/office/officeart/2005/8/layout/vList5"/>
    <dgm:cxn modelId="{5652754B-78DA-44E6-976D-A4BABD778CF0}" type="presParOf" srcId="{9685E38C-556F-4AF4-92D5-E2AFCA1EAFB4}" destId="{C9E068DB-B087-47DC-9D78-07F7A36BCF9A}" srcOrd="0" destOrd="0" presId="urn:microsoft.com/office/officeart/2005/8/layout/vList5"/>
    <dgm:cxn modelId="{779C61BD-E8BA-433F-B028-2FAFC21E6FE3}" type="presParOf" srcId="{9685E38C-556F-4AF4-92D5-E2AFCA1EAFB4}" destId="{AF3A57B1-93F5-4F7D-817B-9BFC30120135}" srcOrd="1" destOrd="0" presId="urn:microsoft.com/office/officeart/2005/8/layout/vList5"/>
    <dgm:cxn modelId="{3E2D2584-06B0-4FFC-A4E2-E180E12D1FC6}" type="presParOf" srcId="{4B54F5EA-ACB4-4BDF-9F4B-BE058633384A}" destId="{EF0CE3F3-8054-4BB3-93EF-F0D043C37122}" srcOrd="5" destOrd="0" presId="urn:microsoft.com/office/officeart/2005/8/layout/vList5"/>
    <dgm:cxn modelId="{600D6951-8D31-49E2-A0A0-9F07BD6F2974}" type="presParOf" srcId="{4B54F5EA-ACB4-4BDF-9F4B-BE058633384A}" destId="{1C82C4BA-C41F-45E8-BF14-C239B227AD9F}" srcOrd="6" destOrd="0" presId="urn:microsoft.com/office/officeart/2005/8/layout/vList5"/>
    <dgm:cxn modelId="{2842277C-7DD1-4C70-85AB-227201FEC75F}" type="presParOf" srcId="{1C82C4BA-C41F-45E8-BF14-C239B227AD9F}" destId="{C2AD13E4-9EDA-4E20-8557-036CD0D909C4}" srcOrd="0" destOrd="0" presId="urn:microsoft.com/office/officeart/2005/8/layout/vList5"/>
    <dgm:cxn modelId="{66CEEBCD-40D2-430F-BA0F-36B420040332}" type="presParOf" srcId="{1C82C4BA-C41F-45E8-BF14-C239B227AD9F}" destId="{3C179A97-4EF6-4180-A6A4-114A816DCE8D}" srcOrd="1" destOrd="0" presId="urn:microsoft.com/office/officeart/2005/8/layout/vList5"/>
    <dgm:cxn modelId="{B4252E23-E07C-4FCC-AE79-AAC4D5DA6388}" type="presParOf" srcId="{4B54F5EA-ACB4-4BDF-9F4B-BE058633384A}" destId="{77641949-CD0B-4E15-B43F-12BF3087CD70}" srcOrd="7" destOrd="0" presId="urn:microsoft.com/office/officeart/2005/8/layout/vList5"/>
    <dgm:cxn modelId="{8980ECEA-CDCE-4D08-B98E-29F0725639F9}" type="presParOf" srcId="{4B54F5EA-ACB4-4BDF-9F4B-BE058633384A}" destId="{456BC454-B61B-4B1E-9CD1-94092DA0B566}" srcOrd="8" destOrd="0" presId="urn:microsoft.com/office/officeart/2005/8/layout/vList5"/>
    <dgm:cxn modelId="{5175F1A2-8264-4AA3-B770-053B2853E4A7}" type="presParOf" srcId="{456BC454-B61B-4B1E-9CD1-94092DA0B566}" destId="{A455F84A-1811-41D8-A0F6-13BEA153464B}" srcOrd="0" destOrd="0" presId="urn:microsoft.com/office/officeart/2005/8/layout/vList5"/>
    <dgm:cxn modelId="{4C31EDD8-17C0-4C83-84FC-B3FDC7996BAD}" type="presParOf" srcId="{456BC454-B61B-4B1E-9CD1-94092DA0B566}" destId="{06851D43-5CBD-4359-8648-3227F5FDB225}" srcOrd="1" destOrd="0" presId="urn:microsoft.com/office/officeart/2005/8/layout/vList5"/>
    <dgm:cxn modelId="{84D183E8-E11B-41B8-9294-31A3D2883799}" type="presParOf" srcId="{4B54F5EA-ACB4-4BDF-9F4B-BE058633384A}" destId="{0247D0C0-B1F5-4265-8832-6C37A6B08E4D}" srcOrd="9" destOrd="0" presId="urn:microsoft.com/office/officeart/2005/8/layout/vList5"/>
    <dgm:cxn modelId="{AF07CE64-AABA-4B44-BBF4-B7060F73C778}" type="presParOf" srcId="{4B54F5EA-ACB4-4BDF-9F4B-BE058633384A}" destId="{38C6FAAB-F661-4C17-9A59-4CEB89F98E30}" srcOrd="10" destOrd="0" presId="urn:microsoft.com/office/officeart/2005/8/layout/vList5"/>
    <dgm:cxn modelId="{02AD2715-68D9-45C5-BA15-2ED423A3C95A}" type="presParOf" srcId="{38C6FAAB-F661-4C17-9A59-4CEB89F98E30}" destId="{71CE4A84-65B1-4033-AB37-FCF714D08E2B}" srcOrd="0" destOrd="0" presId="urn:microsoft.com/office/officeart/2005/8/layout/vList5"/>
    <dgm:cxn modelId="{299F0BFF-3258-4961-A3D8-8987FA5AA582}" type="presParOf" srcId="{38C6FAAB-F661-4C17-9A59-4CEB89F98E30}" destId="{57B0DD2C-48CC-4D27-8B9A-03F8C34DEC9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AD313-E917-4598-BDDC-5F4CA80ABCD4}">
      <dsp:nvSpPr>
        <dsp:cNvPr id="0" name=""/>
        <dsp:cNvSpPr/>
      </dsp:nvSpPr>
      <dsp:spPr>
        <a:xfrm>
          <a:off x="3511784" y="2217335"/>
          <a:ext cx="2197962" cy="85101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id-ID" sz="1500" b="1" kern="1200" dirty="0"/>
            <a:t>KEMENDAGRI</a:t>
          </a:r>
          <a:r>
            <a:rPr lang="id-ID" sz="1500" kern="1200" dirty="0"/>
            <a:t> </a:t>
          </a:r>
        </a:p>
        <a:p>
          <a:pPr marL="0" lvl="0" indent="0" algn="ctr" defTabSz="666750">
            <a:lnSpc>
              <a:spcPct val="90000"/>
            </a:lnSpc>
            <a:spcBef>
              <a:spcPct val="0"/>
            </a:spcBef>
            <a:spcAft>
              <a:spcPct val="35000"/>
            </a:spcAft>
            <a:buNone/>
          </a:pPr>
          <a:r>
            <a:rPr lang="id-ID" sz="1200" kern="1200" dirty="0"/>
            <a:t>YANG MEMBIDANGI URUSAN PEMERINTAHAN DALAM NEGERI</a:t>
          </a:r>
        </a:p>
      </dsp:txBody>
      <dsp:txXfrm>
        <a:off x="3553327" y="2258878"/>
        <a:ext cx="2114876" cy="767931"/>
      </dsp:txXfrm>
    </dsp:sp>
    <dsp:sp modelId="{1A59831C-0D91-4D77-9AE8-6D070315E56D}">
      <dsp:nvSpPr>
        <dsp:cNvPr id="0" name=""/>
        <dsp:cNvSpPr/>
      </dsp:nvSpPr>
      <dsp:spPr>
        <a:xfrm rot="16200000">
          <a:off x="3990663" y="1597233"/>
          <a:ext cx="1240205" cy="0"/>
        </a:xfrm>
        <a:custGeom>
          <a:avLst/>
          <a:gdLst/>
          <a:ahLst/>
          <a:cxnLst/>
          <a:rect l="0" t="0" r="0" b="0"/>
          <a:pathLst>
            <a:path>
              <a:moveTo>
                <a:pt x="0" y="0"/>
              </a:moveTo>
              <a:lnTo>
                <a:pt x="1240205" y="0"/>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6BEF71-7A82-4AF9-81D8-A7A3A023CDD5}">
      <dsp:nvSpPr>
        <dsp:cNvPr id="0" name=""/>
        <dsp:cNvSpPr/>
      </dsp:nvSpPr>
      <dsp:spPr>
        <a:xfrm>
          <a:off x="3528805" y="219189"/>
          <a:ext cx="2163919" cy="757941"/>
        </a:xfrm>
        <a:prstGeom prst="roundRect">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id-ID" sz="1800" b="1" kern="1200" dirty="0"/>
            <a:t>UUD 1945</a:t>
          </a:r>
        </a:p>
      </dsp:txBody>
      <dsp:txXfrm>
        <a:off x="3565805" y="256189"/>
        <a:ext cx="2089919" cy="683941"/>
      </dsp:txXfrm>
    </dsp:sp>
    <dsp:sp modelId="{79FF156E-4751-4897-8D28-AB423B360ABB}">
      <dsp:nvSpPr>
        <dsp:cNvPr id="0" name=""/>
        <dsp:cNvSpPr/>
      </dsp:nvSpPr>
      <dsp:spPr>
        <a:xfrm rot="1274364">
          <a:off x="5670624" y="3254672"/>
          <a:ext cx="1028628" cy="0"/>
        </a:xfrm>
        <a:custGeom>
          <a:avLst/>
          <a:gdLst/>
          <a:ahLst/>
          <a:cxnLst/>
          <a:rect l="0" t="0" r="0" b="0"/>
          <a:pathLst>
            <a:path>
              <a:moveTo>
                <a:pt x="0" y="0"/>
              </a:moveTo>
              <a:lnTo>
                <a:pt x="1028628" y="0"/>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5990EA5-7F09-49F7-96C0-0977E65D0E46}">
      <dsp:nvSpPr>
        <dsp:cNvPr id="0" name=""/>
        <dsp:cNvSpPr/>
      </dsp:nvSpPr>
      <dsp:spPr>
        <a:xfrm>
          <a:off x="6664318" y="3414349"/>
          <a:ext cx="2108574" cy="872812"/>
        </a:xfrm>
        <a:prstGeom prst="round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id-ID" sz="1200" kern="1200" dirty="0"/>
            <a:t>BINWAS PENYELENGGARAAN PEMERINTAHAN DESA   (UU 6/2014)</a:t>
          </a:r>
        </a:p>
      </dsp:txBody>
      <dsp:txXfrm>
        <a:off x="6706925" y="3456956"/>
        <a:ext cx="2023360" cy="787598"/>
      </dsp:txXfrm>
    </dsp:sp>
    <dsp:sp modelId="{26523EE6-351F-46E2-8CE9-D6070317FC9F}">
      <dsp:nvSpPr>
        <dsp:cNvPr id="0" name=""/>
        <dsp:cNvSpPr/>
      </dsp:nvSpPr>
      <dsp:spPr>
        <a:xfrm rot="9515916">
          <a:off x="2565996" y="3249585"/>
          <a:ext cx="993323" cy="0"/>
        </a:xfrm>
        <a:custGeom>
          <a:avLst/>
          <a:gdLst/>
          <a:ahLst/>
          <a:cxnLst/>
          <a:rect l="0" t="0" r="0" b="0"/>
          <a:pathLst>
            <a:path>
              <a:moveTo>
                <a:pt x="0" y="0"/>
              </a:moveTo>
              <a:lnTo>
                <a:pt x="993323" y="0"/>
              </a:lnTo>
            </a:path>
          </a:pathLst>
        </a:custGeom>
        <a:noFill/>
        <a:ln w="127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9423CB-88D1-4675-8342-231C7AE42071}">
      <dsp:nvSpPr>
        <dsp:cNvPr id="0" name=""/>
        <dsp:cNvSpPr/>
      </dsp:nvSpPr>
      <dsp:spPr>
        <a:xfrm>
          <a:off x="457375" y="3414331"/>
          <a:ext cx="2142867" cy="872812"/>
        </a:xfrm>
        <a:prstGeom prst="round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id-ID" sz="1200" kern="1200" dirty="0"/>
            <a:t>BINWAS PENYELENGGARAAN PEMERINTAHAN DAERAH (UU 23/2014)</a:t>
          </a:r>
        </a:p>
      </dsp:txBody>
      <dsp:txXfrm>
        <a:off x="499982" y="3456938"/>
        <a:ext cx="2057653" cy="787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8B665-B22F-47FE-9A10-C15CABE7D372}">
      <dsp:nvSpPr>
        <dsp:cNvPr id="0" name=""/>
        <dsp:cNvSpPr/>
      </dsp:nvSpPr>
      <dsp:spPr>
        <a:xfrm>
          <a:off x="1005814" y="978684"/>
          <a:ext cx="2116842" cy="2148964"/>
        </a:xfrm>
        <a:prstGeom prst="rightArrow">
          <a:avLst>
            <a:gd name="adj1" fmla="val 70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ln>
        <a:effectLst>
          <a:softEdge rad="12700"/>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mn-lt"/>
            </a:rPr>
            <a:t>Kemendagri menyelenggarakan fungsi  pembinaan Pemdes</a:t>
          </a:r>
        </a:p>
      </dsp:txBody>
      <dsp:txXfrm>
        <a:off x="1535025" y="1301029"/>
        <a:ext cx="1031961" cy="1504274"/>
      </dsp:txXfrm>
    </dsp:sp>
    <dsp:sp modelId="{6BE37AFA-DB50-4970-99B4-64E2C43E0892}">
      <dsp:nvSpPr>
        <dsp:cNvPr id="0" name=""/>
        <dsp:cNvSpPr/>
      </dsp:nvSpPr>
      <dsp:spPr>
        <a:xfrm>
          <a:off x="231426" y="1438562"/>
          <a:ext cx="1229207" cy="1229207"/>
        </a:xfrm>
        <a:prstGeom prst="ellipse">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mn-lt"/>
            </a:rPr>
            <a:t>Perpres 11/2015</a:t>
          </a:r>
        </a:p>
      </dsp:txBody>
      <dsp:txXfrm>
        <a:off x="411439" y="1618575"/>
        <a:ext cx="869181" cy="869181"/>
      </dsp:txXfrm>
    </dsp:sp>
    <dsp:sp modelId="{305501CC-58B4-4E20-80AA-FE43A272821B}">
      <dsp:nvSpPr>
        <dsp:cNvPr id="0" name=""/>
        <dsp:cNvSpPr/>
      </dsp:nvSpPr>
      <dsp:spPr>
        <a:xfrm>
          <a:off x="3669556" y="978684"/>
          <a:ext cx="2020030" cy="2148964"/>
        </a:xfrm>
        <a:prstGeom prst="rightArrow">
          <a:avLst>
            <a:gd name="adj1" fmla="val 70000"/>
            <a:gd name="adj2" fmla="val 50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ln>
        <a:effectLst>
          <a:softEdge rad="12700"/>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mn-lt"/>
            </a:rPr>
            <a:t>Fungsi pembinaan Pemdes dilaksanakan oleh Ditjen Bina Pemdes</a:t>
          </a:r>
        </a:p>
      </dsp:txBody>
      <dsp:txXfrm>
        <a:off x="4174563" y="1301029"/>
        <a:ext cx="984764" cy="1504274"/>
      </dsp:txXfrm>
    </dsp:sp>
    <dsp:sp modelId="{94F1834F-1441-4915-BC7F-0A9012167243}">
      <dsp:nvSpPr>
        <dsp:cNvPr id="0" name=""/>
        <dsp:cNvSpPr/>
      </dsp:nvSpPr>
      <dsp:spPr>
        <a:xfrm>
          <a:off x="2703177" y="1383481"/>
          <a:ext cx="1229207" cy="1229207"/>
        </a:xfrm>
        <a:prstGeom prst="ellipse">
          <a:avLst/>
        </a:prstGeom>
        <a:blipFill rotWithShape="1">
          <a:blip xmlns:r="http://schemas.openxmlformats.org/officeDocument/2006/relationships" r:embed="rId1">
            <a:duotone>
              <a:schemeClr val="accent4">
                <a:hueOff val="9800891"/>
                <a:satOff val="-40777"/>
                <a:lumOff val="9608"/>
                <a:alphaOff val="0"/>
                <a:shade val="36000"/>
                <a:satMod val="120000"/>
              </a:schemeClr>
              <a:schemeClr val="accent4">
                <a:hueOff val="9800891"/>
                <a:satOff val="-40777"/>
                <a:lumOff val="9608"/>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d-ID" sz="1100" b="1" kern="1200" dirty="0">
              <a:solidFill>
                <a:schemeClr val="tx1"/>
              </a:solidFill>
              <a:latin typeface="+mn-lt"/>
            </a:rPr>
            <a:t>Perpres 11/2015</a:t>
          </a:r>
        </a:p>
      </dsp:txBody>
      <dsp:txXfrm>
        <a:off x="2883190" y="1563494"/>
        <a:ext cx="869181" cy="869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51093-B846-4801-9288-98B3D09DF91E}">
      <dsp:nvSpPr>
        <dsp:cNvPr id="0" name=""/>
        <dsp:cNvSpPr/>
      </dsp:nvSpPr>
      <dsp:spPr>
        <a:xfrm>
          <a:off x="905796" y="1084"/>
          <a:ext cx="6911966" cy="498875"/>
        </a:xfrm>
        <a:prstGeom prst="roundRect">
          <a:avLst>
            <a:gd name="adj" fmla="val 10000"/>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id-ID" sz="2900" kern="1200" dirty="0"/>
            <a:t>PROGRAM BINA PEMERINTAHAN DESA</a:t>
          </a:r>
        </a:p>
      </dsp:txBody>
      <dsp:txXfrm>
        <a:off x="920408" y="15696"/>
        <a:ext cx="6882742" cy="469651"/>
      </dsp:txXfrm>
    </dsp:sp>
    <dsp:sp modelId="{D9CBF77A-4475-44FF-8A59-41DF181C06A7}">
      <dsp:nvSpPr>
        <dsp:cNvPr id="0" name=""/>
        <dsp:cNvSpPr/>
      </dsp:nvSpPr>
      <dsp:spPr>
        <a:xfrm>
          <a:off x="918132" y="589757"/>
          <a:ext cx="650393" cy="49887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A6E2CA-1F31-4E8F-BE88-2ED55996798A}">
      <dsp:nvSpPr>
        <dsp:cNvPr id="0" name=""/>
        <dsp:cNvSpPr/>
      </dsp:nvSpPr>
      <dsp:spPr>
        <a:xfrm>
          <a:off x="1669240" y="589757"/>
          <a:ext cx="6143799" cy="498875"/>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dirty="0"/>
            <a:t>Peningkatan kapasitas Pemdes lingkup regional (Lampung, Yogyakarta, Malang)</a:t>
          </a:r>
        </a:p>
      </dsp:txBody>
      <dsp:txXfrm>
        <a:off x="1693597" y="614114"/>
        <a:ext cx="6095085" cy="450161"/>
      </dsp:txXfrm>
    </dsp:sp>
    <dsp:sp modelId="{D6958203-DE59-42FA-9EE5-0D1AC38CC9C0}">
      <dsp:nvSpPr>
        <dsp:cNvPr id="0" name=""/>
        <dsp:cNvSpPr/>
      </dsp:nvSpPr>
      <dsp:spPr>
        <a:xfrm>
          <a:off x="918132" y="1148497"/>
          <a:ext cx="650393" cy="498875"/>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18ECB33-7066-4701-ACE7-E6CF018967F4}">
      <dsp:nvSpPr>
        <dsp:cNvPr id="0" name=""/>
        <dsp:cNvSpPr/>
      </dsp:nvSpPr>
      <dsp:spPr>
        <a:xfrm>
          <a:off x="1669240" y="1148497"/>
          <a:ext cx="6143799" cy="498875"/>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dirty="0"/>
            <a:t>Penataan dan administrasi Pemdes</a:t>
          </a:r>
        </a:p>
      </dsp:txBody>
      <dsp:txXfrm>
        <a:off x="1693597" y="1172854"/>
        <a:ext cx="6095085" cy="450161"/>
      </dsp:txXfrm>
    </dsp:sp>
    <dsp:sp modelId="{BB3AEF81-05B9-47C7-905B-5E111EB81776}">
      <dsp:nvSpPr>
        <dsp:cNvPr id="0" name=""/>
        <dsp:cNvSpPr/>
      </dsp:nvSpPr>
      <dsp:spPr>
        <a:xfrm>
          <a:off x="918132" y="1707237"/>
          <a:ext cx="650393" cy="498875"/>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B71875-8D39-474B-8AFE-13A89D49BCD3}">
      <dsp:nvSpPr>
        <dsp:cNvPr id="0" name=""/>
        <dsp:cNvSpPr/>
      </dsp:nvSpPr>
      <dsp:spPr>
        <a:xfrm>
          <a:off x="1669240" y="1707237"/>
          <a:ext cx="6143799" cy="498875"/>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dirty="0"/>
            <a:t>Kelembagaan dan kerjasama desa</a:t>
          </a:r>
        </a:p>
      </dsp:txBody>
      <dsp:txXfrm>
        <a:off x="1693597" y="1731594"/>
        <a:ext cx="6095085" cy="450161"/>
      </dsp:txXfrm>
    </dsp:sp>
    <dsp:sp modelId="{B8E10A73-F42E-4A3A-BC3C-C88E3E23228D}">
      <dsp:nvSpPr>
        <dsp:cNvPr id="0" name=""/>
        <dsp:cNvSpPr/>
      </dsp:nvSpPr>
      <dsp:spPr>
        <a:xfrm>
          <a:off x="918132" y="2265977"/>
          <a:ext cx="650393" cy="498875"/>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000" r="-8000"/>
          </a:stretch>
        </a:blip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C37C6B-7316-4D00-B8BC-AA0429A9A674}">
      <dsp:nvSpPr>
        <dsp:cNvPr id="0" name=""/>
        <dsp:cNvSpPr/>
      </dsp:nvSpPr>
      <dsp:spPr>
        <a:xfrm>
          <a:off x="1669240" y="2265977"/>
          <a:ext cx="6143799" cy="498875"/>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dirty="0"/>
            <a:t>Fasilitasi keuangan dan aset Pemdes</a:t>
          </a:r>
        </a:p>
      </dsp:txBody>
      <dsp:txXfrm>
        <a:off x="1693597" y="2290334"/>
        <a:ext cx="6095085" cy="450161"/>
      </dsp:txXfrm>
    </dsp:sp>
    <dsp:sp modelId="{D6D3C8F3-AEF1-4D9A-8A0B-FE626433657A}">
      <dsp:nvSpPr>
        <dsp:cNvPr id="0" name=""/>
        <dsp:cNvSpPr/>
      </dsp:nvSpPr>
      <dsp:spPr>
        <a:xfrm>
          <a:off x="918132" y="2824717"/>
          <a:ext cx="650393" cy="498875"/>
        </a:xfrm>
        <a:prstGeom prst="roundRect">
          <a:avLst>
            <a:gd name="adj" fmla="val 166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8000" r="-18000"/>
          </a:stretch>
        </a:blip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6DADCC7-6E21-4735-B0C6-425324486666}">
      <dsp:nvSpPr>
        <dsp:cNvPr id="0" name=""/>
        <dsp:cNvSpPr/>
      </dsp:nvSpPr>
      <dsp:spPr>
        <a:xfrm>
          <a:off x="1669240" y="2824717"/>
          <a:ext cx="6143799" cy="498875"/>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dirty="0"/>
            <a:t>Fasilitasi pengembangan kapasitas aparatur desa</a:t>
          </a:r>
        </a:p>
      </dsp:txBody>
      <dsp:txXfrm>
        <a:off x="1693597" y="2849074"/>
        <a:ext cx="6095085" cy="450161"/>
      </dsp:txXfrm>
    </dsp:sp>
    <dsp:sp modelId="{FBB09E65-B04E-45D3-A426-E5985D1D7D1B}">
      <dsp:nvSpPr>
        <dsp:cNvPr id="0" name=""/>
        <dsp:cNvSpPr/>
      </dsp:nvSpPr>
      <dsp:spPr>
        <a:xfrm>
          <a:off x="918132" y="3383457"/>
          <a:ext cx="650393" cy="498875"/>
        </a:xfrm>
        <a:prstGeom prst="roundRect">
          <a:avLst>
            <a:gd name="adj" fmla="val 166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34000" b="-34000"/>
          </a:stretch>
        </a:blip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7394E6-56AA-48DB-94E4-BB247E575FD6}">
      <dsp:nvSpPr>
        <dsp:cNvPr id="0" name=""/>
        <dsp:cNvSpPr/>
      </dsp:nvSpPr>
      <dsp:spPr>
        <a:xfrm>
          <a:off x="1669240" y="3383457"/>
          <a:ext cx="6143799" cy="498875"/>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dirty="0"/>
            <a:t>Evaluasi perkembangan desa</a:t>
          </a:r>
        </a:p>
      </dsp:txBody>
      <dsp:txXfrm>
        <a:off x="1693597" y="3407814"/>
        <a:ext cx="6095085" cy="450161"/>
      </dsp:txXfrm>
    </dsp:sp>
    <dsp:sp modelId="{9B90E851-048A-48D5-ABA5-3637278C9CA7}">
      <dsp:nvSpPr>
        <dsp:cNvPr id="0" name=""/>
        <dsp:cNvSpPr/>
      </dsp:nvSpPr>
      <dsp:spPr>
        <a:xfrm>
          <a:off x="918132" y="3942197"/>
          <a:ext cx="650393" cy="498875"/>
        </a:xfrm>
        <a:prstGeom prst="roundRect">
          <a:avLst>
            <a:gd name="adj" fmla="val 16670"/>
          </a:avLst>
        </a:prstGeom>
        <a:blipFill>
          <a:blip xmlns:r="http://schemas.openxmlformats.org/officeDocument/2006/relationships" r:embed="rId7"/>
          <a:srcRect/>
          <a:stretch>
            <a:fillRect l="-27000" r="-27000"/>
          </a:stretch>
        </a:blipFill>
        <a:ln>
          <a:noFill/>
        </a:ln>
        <a:effectLst>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A4438E-F0D7-4F6F-BDC3-F200B910B2A0}">
      <dsp:nvSpPr>
        <dsp:cNvPr id="0" name=""/>
        <dsp:cNvSpPr/>
      </dsp:nvSpPr>
      <dsp:spPr>
        <a:xfrm>
          <a:off x="1671313" y="3942197"/>
          <a:ext cx="6143799" cy="498875"/>
        </a:xfrm>
        <a:prstGeom prst="roundRect">
          <a:avLst>
            <a:gd name="adj" fmla="val 166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d-ID" sz="1600" kern="1200" dirty="0"/>
            <a:t>Dukungan manajemen dan pelaksanaan tugas teknis lainnya Ditjen Bina Pemdes</a:t>
          </a:r>
        </a:p>
      </dsp:txBody>
      <dsp:txXfrm>
        <a:off x="1695670" y="3966554"/>
        <a:ext cx="6095085" cy="450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F1241-2606-4072-B1B7-8748950EBBE8}">
      <dsp:nvSpPr>
        <dsp:cNvPr id="0" name=""/>
        <dsp:cNvSpPr/>
      </dsp:nvSpPr>
      <dsp:spPr>
        <a:xfrm>
          <a:off x="1574632" y="1825213"/>
          <a:ext cx="1295734" cy="1295734"/>
        </a:xfrm>
        <a:prstGeom prst="ellipse">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d-ID" sz="900" b="1" kern="1200" dirty="0">
              <a:latin typeface="+mj-lt"/>
            </a:rPr>
            <a:t>PEMBANGUNAN PERDESAAN</a:t>
          </a:r>
        </a:p>
      </dsp:txBody>
      <dsp:txXfrm>
        <a:off x="1764388" y="2014969"/>
        <a:ext cx="916222" cy="916222"/>
      </dsp:txXfrm>
    </dsp:sp>
    <dsp:sp modelId="{7F54A32B-7A32-47A2-BAA8-1ED64F97ACCD}">
      <dsp:nvSpPr>
        <dsp:cNvPr id="0" name=""/>
        <dsp:cNvSpPr/>
      </dsp:nvSpPr>
      <dsp:spPr>
        <a:xfrm rot="16200000">
          <a:off x="2084861" y="1353034"/>
          <a:ext cx="275276" cy="440549"/>
        </a:xfrm>
        <a:prstGeom prst="rightArrow">
          <a:avLst>
            <a:gd name="adj1" fmla="val 60000"/>
            <a:gd name="adj2" fmla="val 5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d-ID" sz="900" b="1" kern="1200"/>
        </a:p>
      </dsp:txBody>
      <dsp:txXfrm>
        <a:off x="2126153" y="1482436"/>
        <a:ext cx="192693" cy="264329"/>
      </dsp:txXfrm>
    </dsp:sp>
    <dsp:sp modelId="{36C9843C-101E-47D6-849B-6DCA3B918327}">
      <dsp:nvSpPr>
        <dsp:cNvPr id="0" name=""/>
        <dsp:cNvSpPr/>
      </dsp:nvSpPr>
      <dsp:spPr>
        <a:xfrm>
          <a:off x="1574632" y="10089"/>
          <a:ext cx="1295734" cy="1295734"/>
        </a:xfrm>
        <a:prstGeom prst="ellipse">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d-ID" sz="900" b="1" kern="1200" dirty="0">
              <a:latin typeface="+mj-lt"/>
            </a:rPr>
            <a:t>Pemenuhan SPM Desa</a:t>
          </a:r>
        </a:p>
      </dsp:txBody>
      <dsp:txXfrm>
        <a:off x="1764388" y="199845"/>
        <a:ext cx="916222" cy="916222"/>
      </dsp:txXfrm>
    </dsp:sp>
    <dsp:sp modelId="{F0BCA6D2-35FD-406A-BE3C-6F0629535825}">
      <dsp:nvSpPr>
        <dsp:cNvPr id="0" name=""/>
        <dsp:cNvSpPr/>
      </dsp:nvSpPr>
      <dsp:spPr>
        <a:xfrm rot="1800000">
          <a:off x="2864086" y="2702691"/>
          <a:ext cx="275276" cy="440549"/>
        </a:xfrm>
        <a:prstGeom prst="rightArrow">
          <a:avLst>
            <a:gd name="adj1" fmla="val 60000"/>
            <a:gd name="adj2" fmla="val 50000"/>
          </a:avLst>
        </a:prstGeom>
        <a:blipFill rotWithShape="1">
          <a:blip xmlns:r="http://schemas.openxmlformats.org/officeDocument/2006/relationships" r:embed="rId1">
            <a:duotone>
              <a:schemeClr val="accent2">
                <a:hueOff val="-727682"/>
                <a:satOff val="-41964"/>
                <a:lumOff val="4314"/>
                <a:alphaOff val="0"/>
                <a:shade val="36000"/>
                <a:satMod val="120000"/>
              </a:schemeClr>
              <a:schemeClr val="accent2">
                <a:hueOff val="-727682"/>
                <a:satOff val="-41964"/>
                <a:lumOff val="4314"/>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d-ID" sz="900" b="1" kern="1200"/>
        </a:p>
      </dsp:txBody>
      <dsp:txXfrm>
        <a:off x="2869618" y="2770155"/>
        <a:ext cx="192693" cy="264329"/>
      </dsp:txXfrm>
    </dsp:sp>
    <dsp:sp modelId="{46CF1AEA-449F-4CF5-9E3C-7A2DC1A47110}">
      <dsp:nvSpPr>
        <dsp:cNvPr id="0" name=""/>
        <dsp:cNvSpPr/>
      </dsp:nvSpPr>
      <dsp:spPr>
        <a:xfrm>
          <a:off x="3146576" y="2732775"/>
          <a:ext cx="1295734" cy="1295734"/>
        </a:xfrm>
        <a:prstGeom prst="ellipse">
          <a:avLst/>
        </a:prstGeom>
        <a:blipFill rotWithShape="1">
          <a:blip xmlns:r="http://schemas.openxmlformats.org/officeDocument/2006/relationships" r:embed="rId1">
            <a:duotone>
              <a:schemeClr val="accent2">
                <a:hueOff val="-727682"/>
                <a:satOff val="-41964"/>
                <a:lumOff val="4314"/>
                <a:alphaOff val="0"/>
                <a:shade val="36000"/>
                <a:satMod val="120000"/>
              </a:schemeClr>
              <a:schemeClr val="accent2">
                <a:hueOff val="-727682"/>
                <a:satOff val="-41964"/>
                <a:lumOff val="4314"/>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d-ID" sz="900" b="1" kern="1200" dirty="0">
              <a:latin typeface="+mj-lt"/>
            </a:rPr>
            <a:t>Penguatan Pemdes</a:t>
          </a:r>
        </a:p>
      </dsp:txBody>
      <dsp:txXfrm>
        <a:off x="3336332" y="2922531"/>
        <a:ext cx="916222" cy="916222"/>
      </dsp:txXfrm>
    </dsp:sp>
    <dsp:sp modelId="{DEDDF37A-667A-4A55-96E3-E6B355800EFD}">
      <dsp:nvSpPr>
        <dsp:cNvPr id="0" name=""/>
        <dsp:cNvSpPr/>
      </dsp:nvSpPr>
      <dsp:spPr>
        <a:xfrm rot="9000000">
          <a:off x="1305636" y="2702691"/>
          <a:ext cx="275276" cy="440549"/>
        </a:xfrm>
        <a:prstGeom prst="rightArrow">
          <a:avLst>
            <a:gd name="adj1" fmla="val 60000"/>
            <a:gd name="adj2" fmla="val 50000"/>
          </a:avLst>
        </a:prstGeom>
        <a:blipFill rotWithShape="1">
          <a:blip xmlns:r="http://schemas.openxmlformats.org/officeDocument/2006/relationships" r:embed="rId1">
            <a:duotone>
              <a:schemeClr val="accent2">
                <a:hueOff val="-1455363"/>
                <a:satOff val="-83928"/>
                <a:lumOff val="8628"/>
                <a:alphaOff val="0"/>
                <a:shade val="36000"/>
                <a:satMod val="120000"/>
              </a:schemeClr>
              <a:schemeClr val="accent2">
                <a:hueOff val="-1455363"/>
                <a:satOff val="-83928"/>
                <a:lumOff val="8628"/>
                <a:alphaOff val="0"/>
                <a:tint val="40000"/>
              </a:schemeClr>
            </a:duotone>
          </a:blip>
          <a:tile tx="0" ty="0" sx="60000" sy="59000" flip="none" algn="tl"/>
        </a:blipFill>
        <a:ln>
          <a:noFill/>
        </a:ln>
        <a:effectLst>
          <a:softEdge rad="12700"/>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id-ID" sz="900" b="1" kern="1200"/>
        </a:p>
      </dsp:txBody>
      <dsp:txXfrm rot="10800000">
        <a:off x="1382687" y="2770155"/>
        <a:ext cx="192693" cy="264329"/>
      </dsp:txXfrm>
    </dsp:sp>
    <dsp:sp modelId="{677DF7A6-98EC-455F-AB46-53D961909929}">
      <dsp:nvSpPr>
        <dsp:cNvPr id="0" name=""/>
        <dsp:cNvSpPr/>
      </dsp:nvSpPr>
      <dsp:spPr>
        <a:xfrm>
          <a:off x="2688" y="2732775"/>
          <a:ext cx="1295734" cy="1295734"/>
        </a:xfrm>
        <a:prstGeom prst="ellipse">
          <a:avLst/>
        </a:prstGeom>
        <a:blipFill rotWithShape="1">
          <a:blip xmlns:r="http://schemas.openxmlformats.org/officeDocument/2006/relationships" r:embed="rId1">
            <a:duotone>
              <a:schemeClr val="accent2">
                <a:hueOff val="-1455363"/>
                <a:satOff val="-83928"/>
                <a:lumOff val="8628"/>
                <a:alphaOff val="0"/>
                <a:shade val="36000"/>
                <a:satMod val="120000"/>
              </a:schemeClr>
              <a:schemeClr val="accent2">
                <a:hueOff val="-1455363"/>
                <a:satOff val="-83928"/>
                <a:lumOff val="8628"/>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d-ID" sz="900" b="1" kern="1200" dirty="0">
              <a:latin typeface="+mj-lt"/>
              <a:ea typeface="Arial Unicode MS" panose="020B0604020202020204" pitchFamily="34" charset="-128"/>
              <a:cs typeface="Arial Unicode MS" panose="020B0604020202020204" pitchFamily="34" charset="-128"/>
            </a:rPr>
            <a:t>Pengawalan Implementasi UU Desa secara sistematis, konsisten, dan berkelanjutan</a:t>
          </a:r>
          <a:endParaRPr lang="id-ID" sz="900" b="1" kern="1200" dirty="0">
            <a:latin typeface="+mj-lt"/>
          </a:endParaRPr>
        </a:p>
      </dsp:txBody>
      <dsp:txXfrm>
        <a:off x="192444" y="2922531"/>
        <a:ext cx="916222" cy="916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B116C-5244-4585-889A-DD72AECBC501}">
      <dsp:nvSpPr>
        <dsp:cNvPr id="0" name=""/>
        <dsp:cNvSpPr/>
      </dsp:nvSpPr>
      <dsp:spPr>
        <a:xfrm rot="5400000">
          <a:off x="5929917" y="-2520219"/>
          <a:ext cx="711459" cy="591590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id-ID" sz="900" b="1" kern="1200" dirty="0"/>
            <a:t>2 Peraturan Pemerintah (PP 43/2014 dan PP 47/2014).</a:t>
          </a:r>
        </a:p>
        <a:p>
          <a:pPr marL="57150" lvl="1" indent="-57150" algn="l" defTabSz="400050">
            <a:lnSpc>
              <a:spcPct val="90000"/>
            </a:lnSpc>
            <a:spcBef>
              <a:spcPct val="0"/>
            </a:spcBef>
            <a:spcAft>
              <a:spcPct val="15000"/>
            </a:spcAft>
            <a:buChar char="•"/>
          </a:pPr>
          <a:r>
            <a:rPr lang="id-ID" sz="900" b="1" kern="1200" dirty="0"/>
            <a:t>1 Peraturan Presiden (Perpres 99/2017).</a:t>
          </a:r>
        </a:p>
        <a:p>
          <a:pPr marL="57150" lvl="1" indent="-57150" algn="l" defTabSz="400050">
            <a:lnSpc>
              <a:spcPct val="90000"/>
            </a:lnSpc>
            <a:spcBef>
              <a:spcPct val="0"/>
            </a:spcBef>
            <a:spcAft>
              <a:spcPct val="15000"/>
            </a:spcAft>
            <a:buChar char="•"/>
          </a:pPr>
          <a:r>
            <a:rPr lang="id-ID" sz="900" b="1" kern="1200" dirty="0"/>
            <a:t>25 Permendagri. </a:t>
          </a:r>
        </a:p>
      </dsp:txBody>
      <dsp:txXfrm rot="-5400000">
        <a:off x="3327696" y="116733"/>
        <a:ext cx="5881171" cy="641997"/>
      </dsp:txXfrm>
    </dsp:sp>
    <dsp:sp modelId="{28CC1B2F-EA3B-4F99-A729-F115FBB1EF7D}">
      <dsp:nvSpPr>
        <dsp:cNvPr id="0" name=""/>
        <dsp:cNvSpPr/>
      </dsp:nvSpPr>
      <dsp:spPr>
        <a:xfrm>
          <a:off x="0" y="1498"/>
          <a:ext cx="3327695" cy="872467"/>
        </a:xfrm>
        <a:prstGeom prst="roundRect">
          <a:avLst/>
        </a:prstGeom>
        <a:blipFill rotWithShape="1">
          <a:blip xmlns:r="http://schemas.openxmlformats.org/officeDocument/2006/relationships" r:embed="rId1">
            <a:duotone>
              <a:schemeClr val="accent1">
                <a:alpha val="90000"/>
                <a:hueOff val="0"/>
                <a:satOff val="0"/>
                <a:lumOff val="0"/>
                <a:alphaOff val="0"/>
                <a:shade val="36000"/>
                <a:satMod val="120000"/>
              </a:schemeClr>
              <a:schemeClr val="accent1">
                <a:alpha val="90000"/>
                <a:hueOff val="0"/>
                <a:satOff val="0"/>
                <a:lumOff val="0"/>
                <a:alphaOff val="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b="1" kern="1200"/>
            <a:t>Penyusunan peraturan dan pedoman</a:t>
          </a:r>
          <a:endParaRPr lang="id-ID" sz="1600" kern="1200" dirty="0"/>
        </a:p>
      </dsp:txBody>
      <dsp:txXfrm>
        <a:off x="42590" y="44088"/>
        <a:ext cx="3242515" cy="787287"/>
      </dsp:txXfrm>
    </dsp:sp>
    <dsp:sp modelId="{BC317A27-E64E-451A-B5D1-92D99801EFC8}">
      <dsp:nvSpPr>
        <dsp:cNvPr id="0" name=""/>
        <dsp:cNvSpPr/>
      </dsp:nvSpPr>
      <dsp:spPr>
        <a:xfrm rot="5400000">
          <a:off x="5936659" y="-1604127"/>
          <a:ext cx="697974" cy="591590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id-ID" sz="900" b="1" kern="1200" dirty="0"/>
            <a:t>Pelatihan aparatur Pusat, Pemda Provinsi dan Kabupaten/Kota sejumlah 4.529 orang. </a:t>
          </a:r>
        </a:p>
        <a:p>
          <a:pPr marL="57150" lvl="1" indent="-57150" algn="l" defTabSz="400050">
            <a:lnSpc>
              <a:spcPct val="90000"/>
            </a:lnSpc>
            <a:spcBef>
              <a:spcPct val="0"/>
            </a:spcBef>
            <a:spcAft>
              <a:spcPct val="15000"/>
            </a:spcAft>
            <a:buChar char="•"/>
          </a:pPr>
          <a:r>
            <a:rPr lang="id-ID" sz="900" b="1" kern="1200" dirty="0"/>
            <a:t>Pelatihan aparatur kecamatan 8.738 orang.</a:t>
          </a:r>
        </a:p>
        <a:p>
          <a:pPr marL="57150" lvl="1" indent="-57150" algn="l" defTabSz="400050">
            <a:lnSpc>
              <a:spcPct val="90000"/>
            </a:lnSpc>
            <a:spcBef>
              <a:spcPct val="0"/>
            </a:spcBef>
            <a:spcAft>
              <a:spcPct val="15000"/>
            </a:spcAft>
            <a:buChar char="•"/>
          </a:pPr>
          <a:r>
            <a:rPr lang="id-ID" sz="900" b="1" kern="1200" dirty="0"/>
            <a:t>Pelatihan aparatur desa sejumlah 154.837 orang.</a:t>
          </a:r>
        </a:p>
      </dsp:txBody>
      <dsp:txXfrm rot="-5400000">
        <a:off x="3327695" y="1038909"/>
        <a:ext cx="5881830" cy="629830"/>
      </dsp:txXfrm>
    </dsp:sp>
    <dsp:sp modelId="{82D99CC9-7F99-4C0F-86A1-EC7FC08F89D4}">
      <dsp:nvSpPr>
        <dsp:cNvPr id="0" name=""/>
        <dsp:cNvSpPr/>
      </dsp:nvSpPr>
      <dsp:spPr>
        <a:xfrm>
          <a:off x="0" y="917589"/>
          <a:ext cx="3327695" cy="872467"/>
        </a:xfrm>
        <a:prstGeom prst="roundRect">
          <a:avLst/>
        </a:prstGeom>
        <a:blipFill rotWithShape="1">
          <a:blip xmlns:r="http://schemas.openxmlformats.org/officeDocument/2006/relationships" r:embed="rId1">
            <a:duotone>
              <a:schemeClr val="accent1">
                <a:alpha val="90000"/>
                <a:hueOff val="0"/>
                <a:satOff val="0"/>
                <a:lumOff val="0"/>
                <a:alphaOff val="-8000"/>
                <a:shade val="36000"/>
                <a:satMod val="120000"/>
              </a:schemeClr>
              <a:schemeClr val="accent1">
                <a:alpha val="90000"/>
                <a:hueOff val="0"/>
                <a:satOff val="0"/>
                <a:lumOff val="0"/>
                <a:alphaOff val="-800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b="1" kern="1200"/>
            <a:t>Peningkatan kapasitas aparatur</a:t>
          </a:r>
          <a:endParaRPr lang="id-ID" sz="1600" kern="1200" dirty="0"/>
        </a:p>
      </dsp:txBody>
      <dsp:txXfrm>
        <a:off x="42590" y="960179"/>
        <a:ext cx="3242515" cy="787287"/>
      </dsp:txXfrm>
    </dsp:sp>
    <dsp:sp modelId="{AF3A57B1-93F5-4F7D-817B-9BFC30120135}">
      <dsp:nvSpPr>
        <dsp:cNvPr id="0" name=""/>
        <dsp:cNvSpPr/>
      </dsp:nvSpPr>
      <dsp:spPr>
        <a:xfrm rot="5400000">
          <a:off x="5936659" y="-688036"/>
          <a:ext cx="697974" cy="591590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id-ID" sz="900" b="1" kern="1200" dirty="0"/>
            <a:t>1 Nota Kesepahaman Bersama Kemendagri, Kemendes PDDT dan Kepolisian RI.</a:t>
          </a:r>
        </a:p>
        <a:p>
          <a:pPr marL="57150" lvl="1" indent="-57150" algn="l" defTabSz="400050">
            <a:lnSpc>
              <a:spcPct val="90000"/>
            </a:lnSpc>
            <a:spcBef>
              <a:spcPct val="0"/>
            </a:spcBef>
            <a:spcAft>
              <a:spcPct val="15000"/>
            </a:spcAft>
            <a:buChar char="•"/>
          </a:pPr>
          <a:r>
            <a:rPr lang="fi-FI" sz="900" b="1" kern="1200" dirty="0"/>
            <a:t>1 Perjanjian Kerjasama Kemendagri, Kemendes PDDT dan Kepolisian RI</a:t>
          </a:r>
          <a:r>
            <a:rPr lang="id-ID" sz="900" b="1" kern="1200" dirty="0"/>
            <a:t>.</a:t>
          </a:r>
        </a:p>
        <a:p>
          <a:pPr marL="57150" lvl="1" indent="-57150" algn="l" defTabSz="400050">
            <a:lnSpc>
              <a:spcPct val="90000"/>
            </a:lnSpc>
            <a:spcBef>
              <a:spcPct val="0"/>
            </a:spcBef>
            <a:spcAft>
              <a:spcPct val="15000"/>
            </a:spcAft>
            <a:buChar char="•"/>
          </a:pPr>
          <a:r>
            <a:rPr lang="id-ID" sz="900" b="1" kern="1200" dirty="0"/>
            <a:t>1 Keputusan Bersama Kemendagri, Kemenkeu, Kemendes PDTT, dan Kemen PPN/Bappenas.</a:t>
          </a:r>
        </a:p>
      </dsp:txBody>
      <dsp:txXfrm rot="-5400000">
        <a:off x="3327695" y="1955000"/>
        <a:ext cx="5881830" cy="629830"/>
      </dsp:txXfrm>
    </dsp:sp>
    <dsp:sp modelId="{C9E068DB-B087-47DC-9D78-07F7A36BCF9A}">
      <dsp:nvSpPr>
        <dsp:cNvPr id="0" name=""/>
        <dsp:cNvSpPr/>
      </dsp:nvSpPr>
      <dsp:spPr>
        <a:xfrm>
          <a:off x="0" y="1833680"/>
          <a:ext cx="3327695" cy="872467"/>
        </a:xfrm>
        <a:prstGeom prst="roundRect">
          <a:avLst/>
        </a:prstGeom>
        <a:blipFill rotWithShape="1">
          <a:blip xmlns:r="http://schemas.openxmlformats.org/officeDocument/2006/relationships" r:embed="rId1">
            <a:duotone>
              <a:schemeClr val="accent1">
                <a:alpha val="90000"/>
                <a:hueOff val="0"/>
                <a:satOff val="0"/>
                <a:lumOff val="0"/>
                <a:alphaOff val="-16000"/>
                <a:shade val="36000"/>
                <a:satMod val="120000"/>
              </a:schemeClr>
              <a:schemeClr val="accent1">
                <a:alpha val="90000"/>
                <a:hueOff val="0"/>
                <a:satOff val="0"/>
                <a:lumOff val="0"/>
                <a:alphaOff val="-1600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b="1" kern="1200"/>
            <a:t>Peningkatan koordinasi K/L dan Pemda</a:t>
          </a:r>
          <a:endParaRPr lang="id-ID" sz="1600" kern="1200" dirty="0"/>
        </a:p>
      </dsp:txBody>
      <dsp:txXfrm>
        <a:off x="42590" y="1876270"/>
        <a:ext cx="3242515" cy="787287"/>
      </dsp:txXfrm>
    </dsp:sp>
    <dsp:sp modelId="{3C179A97-4EF6-4180-A6A4-114A816DCE8D}">
      <dsp:nvSpPr>
        <dsp:cNvPr id="0" name=""/>
        <dsp:cNvSpPr/>
      </dsp:nvSpPr>
      <dsp:spPr>
        <a:xfrm rot="5400000">
          <a:off x="5936659" y="228054"/>
          <a:ext cx="697974" cy="591590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id-ID" sz="900" b="1" kern="1200" dirty="0"/>
            <a:t>Pelatihan pendamping teknis kecamatan 2.041 orang.</a:t>
          </a:r>
        </a:p>
      </dsp:txBody>
      <dsp:txXfrm rot="-5400000">
        <a:off x="3327695" y="2871090"/>
        <a:ext cx="5881830" cy="629830"/>
      </dsp:txXfrm>
    </dsp:sp>
    <dsp:sp modelId="{C2AD13E4-9EDA-4E20-8557-036CD0D909C4}">
      <dsp:nvSpPr>
        <dsp:cNvPr id="0" name=""/>
        <dsp:cNvSpPr/>
      </dsp:nvSpPr>
      <dsp:spPr>
        <a:xfrm>
          <a:off x="0" y="2749771"/>
          <a:ext cx="3327695" cy="872467"/>
        </a:xfrm>
        <a:prstGeom prst="roundRect">
          <a:avLst/>
        </a:prstGeom>
        <a:blipFill rotWithShape="1">
          <a:blip xmlns:r="http://schemas.openxmlformats.org/officeDocument/2006/relationships" r:embed="rId1">
            <a:duotone>
              <a:schemeClr val="accent1">
                <a:alpha val="90000"/>
                <a:hueOff val="0"/>
                <a:satOff val="0"/>
                <a:lumOff val="0"/>
                <a:alphaOff val="-24000"/>
                <a:shade val="36000"/>
                <a:satMod val="120000"/>
              </a:schemeClr>
              <a:schemeClr val="accent1">
                <a:alpha val="90000"/>
                <a:hueOff val="0"/>
                <a:satOff val="0"/>
                <a:lumOff val="0"/>
                <a:alphaOff val="-2400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b="1" kern="1200"/>
            <a:t>Peningkatan kualitas pendampingan</a:t>
          </a:r>
          <a:endParaRPr lang="id-ID" sz="1600" kern="1200" dirty="0"/>
        </a:p>
      </dsp:txBody>
      <dsp:txXfrm>
        <a:off x="42590" y="2792361"/>
        <a:ext cx="3242515" cy="787287"/>
      </dsp:txXfrm>
    </dsp:sp>
    <dsp:sp modelId="{06851D43-5CBD-4359-8648-3227F5FDB225}">
      <dsp:nvSpPr>
        <dsp:cNvPr id="0" name=""/>
        <dsp:cNvSpPr/>
      </dsp:nvSpPr>
      <dsp:spPr>
        <a:xfrm rot="5400000">
          <a:off x="5936659" y="1144145"/>
          <a:ext cx="697974" cy="591590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id-ID" sz="900" b="1" kern="1200" dirty="0"/>
            <a:t>Penerapan perencanaan pembangunan desa partisipatif guna mendukung program OGI di 40 desa pada 3 Provinsi (Maluku, Sumbar, dan Jateng).</a:t>
          </a:r>
        </a:p>
        <a:p>
          <a:pPr marL="57150" lvl="1" indent="-57150" algn="l" defTabSz="400050">
            <a:lnSpc>
              <a:spcPct val="90000"/>
            </a:lnSpc>
            <a:spcBef>
              <a:spcPct val="0"/>
            </a:spcBef>
            <a:spcAft>
              <a:spcPct val="15000"/>
            </a:spcAft>
            <a:buChar char="•"/>
          </a:pPr>
          <a:r>
            <a:rPr lang="id-ID" sz="900" b="1" kern="1200" dirty="0"/>
            <a:t>Penerapan Siskeudes di 64.756 desa.</a:t>
          </a:r>
        </a:p>
        <a:p>
          <a:pPr marL="57150" lvl="1" indent="-57150" algn="l" defTabSz="400050">
            <a:lnSpc>
              <a:spcPct val="90000"/>
            </a:lnSpc>
            <a:spcBef>
              <a:spcPct val="0"/>
            </a:spcBef>
            <a:spcAft>
              <a:spcPct val="15000"/>
            </a:spcAft>
            <a:buChar char="•"/>
          </a:pPr>
          <a:r>
            <a:rPr lang="id-ID" sz="900" b="1" kern="1200" dirty="0"/>
            <a:t>Pilot project padat karya tunai di 100 desa pada 10 kabupaten.</a:t>
          </a:r>
        </a:p>
      </dsp:txBody>
      <dsp:txXfrm rot="-5400000">
        <a:off x="3327695" y="3787181"/>
        <a:ext cx="5881830" cy="629830"/>
      </dsp:txXfrm>
    </dsp:sp>
    <dsp:sp modelId="{A455F84A-1811-41D8-A0F6-13BEA153464B}">
      <dsp:nvSpPr>
        <dsp:cNvPr id="0" name=""/>
        <dsp:cNvSpPr/>
      </dsp:nvSpPr>
      <dsp:spPr>
        <a:xfrm>
          <a:off x="0" y="3665862"/>
          <a:ext cx="3327695" cy="872467"/>
        </a:xfrm>
        <a:prstGeom prst="roundRect">
          <a:avLst/>
        </a:prstGeom>
        <a:blipFill rotWithShape="1">
          <a:blip xmlns:r="http://schemas.openxmlformats.org/officeDocument/2006/relationships" r:embed="rId1">
            <a:duotone>
              <a:schemeClr val="accent1">
                <a:alpha val="90000"/>
                <a:hueOff val="0"/>
                <a:satOff val="0"/>
                <a:lumOff val="0"/>
                <a:alphaOff val="-32000"/>
                <a:shade val="36000"/>
                <a:satMod val="120000"/>
              </a:schemeClr>
              <a:schemeClr val="accent1">
                <a:alpha val="90000"/>
                <a:hueOff val="0"/>
                <a:satOff val="0"/>
                <a:lumOff val="0"/>
                <a:alphaOff val="-3200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b="1" kern="1200"/>
            <a:t>Penerapan kebijakan melalui pilot project</a:t>
          </a:r>
          <a:endParaRPr lang="id-ID" sz="1600" kern="1200" dirty="0"/>
        </a:p>
      </dsp:txBody>
      <dsp:txXfrm>
        <a:off x="42590" y="3708452"/>
        <a:ext cx="3242515" cy="787287"/>
      </dsp:txXfrm>
    </dsp:sp>
    <dsp:sp modelId="{57B0DD2C-48CC-4D27-8B9A-03F8C34DEC9E}">
      <dsp:nvSpPr>
        <dsp:cNvPr id="0" name=""/>
        <dsp:cNvSpPr/>
      </dsp:nvSpPr>
      <dsp:spPr>
        <a:xfrm rot="5400000">
          <a:off x="5936659" y="2060236"/>
          <a:ext cx="697974" cy="591590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a:softEdge rad="12700"/>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a:lnSpc>
              <a:spcPct val="90000"/>
            </a:lnSpc>
            <a:spcBef>
              <a:spcPct val="0"/>
            </a:spcBef>
            <a:spcAft>
              <a:spcPct val="15000"/>
            </a:spcAft>
            <a:buChar char="•"/>
          </a:pPr>
          <a:r>
            <a:rPr lang="id-ID" sz="900" b="1" kern="1200" dirty="0"/>
            <a:t>Melayani konsultasi dari seluruh Pemda Kabupaten dari 33 Provinsi.</a:t>
          </a:r>
        </a:p>
        <a:p>
          <a:pPr marL="57150" lvl="1" indent="-57150" algn="l" defTabSz="400050">
            <a:lnSpc>
              <a:spcPct val="90000"/>
            </a:lnSpc>
            <a:spcBef>
              <a:spcPct val="0"/>
            </a:spcBef>
            <a:spcAft>
              <a:spcPct val="15000"/>
            </a:spcAft>
            <a:buChar char="•"/>
          </a:pPr>
          <a:r>
            <a:rPr lang="id-ID" sz="900" b="1" kern="1200" dirty="0"/>
            <a:t>Memberi bantuan sebagai saksi ahli pada beberapa kasus pengelolaan keuangan desa.</a:t>
          </a:r>
        </a:p>
      </dsp:txBody>
      <dsp:txXfrm rot="-5400000">
        <a:off x="3327695" y="4703272"/>
        <a:ext cx="5881830" cy="629830"/>
      </dsp:txXfrm>
    </dsp:sp>
    <dsp:sp modelId="{71CE4A84-65B1-4033-AB37-FCF714D08E2B}">
      <dsp:nvSpPr>
        <dsp:cNvPr id="0" name=""/>
        <dsp:cNvSpPr/>
      </dsp:nvSpPr>
      <dsp:spPr>
        <a:xfrm>
          <a:off x="0" y="4581953"/>
          <a:ext cx="3327695" cy="872467"/>
        </a:xfrm>
        <a:prstGeom prst="roundRect">
          <a:avLst/>
        </a:prstGeom>
        <a:blipFill rotWithShape="1">
          <a:blip xmlns:r="http://schemas.openxmlformats.org/officeDocument/2006/relationships" r:embed="rId1">
            <a:duotone>
              <a:schemeClr val="accent1">
                <a:alpha val="90000"/>
                <a:hueOff val="0"/>
                <a:satOff val="0"/>
                <a:lumOff val="0"/>
                <a:alphaOff val="-40000"/>
                <a:shade val="36000"/>
                <a:satMod val="120000"/>
              </a:schemeClr>
              <a:schemeClr val="accent1">
                <a:alpha val="90000"/>
                <a:hueOff val="0"/>
                <a:satOff val="0"/>
                <a:lumOff val="0"/>
                <a:alphaOff val="-40000"/>
                <a:tint val="40000"/>
              </a:schemeClr>
            </a:duotone>
          </a:blip>
          <a:tile tx="0" ty="0" sx="60000" sy="59000" flip="none" algn="tl"/>
        </a:blipFill>
        <a:ln>
          <a:noFill/>
        </a:ln>
        <a:effectLst>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id-ID" sz="1600" b="1" kern="1200"/>
            <a:t>Konsultasi dan advokasi</a:t>
          </a:r>
          <a:endParaRPr lang="id-ID" sz="1600" kern="1200" dirty="0"/>
        </a:p>
      </dsp:txBody>
      <dsp:txXfrm>
        <a:off x="42590" y="4624543"/>
        <a:ext cx="3242515" cy="78728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ACB7BFF1-8478-074F-91B7-D6FFF9B8350B}" type="datetimeFigureOut">
              <a:rPr lang="en-US" smtClean="0"/>
              <a:t>11/10/2018</a:t>
            </a:fld>
            <a:endParaRPr lang="en-US"/>
          </a:p>
        </p:txBody>
      </p:sp>
      <p:sp>
        <p:nvSpPr>
          <p:cNvPr id="4" name="Slide Image Placeholder 3"/>
          <p:cNvSpPr>
            <a:spLocks noGrp="1" noRot="1" noChangeAspect="1"/>
          </p:cNvSpPr>
          <p:nvPr>
            <p:ph type="sldImg" idx="2"/>
          </p:nvPr>
        </p:nvSpPr>
        <p:spPr>
          <a:xfrm>
            <a:off x="957263" y="1243013"/>
            <a:ext cx="48466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673B94B0-B975-624F-957F-0D84577F910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42950" y="1346948"/>
            <a:ext cx="84201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42950" y="4282764"/>
            <a:ext cx="84201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42950" y="1484779"/>
            <a:ext cx="84201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837678" y="4107023"/>
            <a:ext cx="9906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854392" y="1432223"/>
            <a:ext cx="8226108"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69251" y="4389120"/>
            <a:ext cx="6411659"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E4910A-F026-4808-AA17-6711DDD218C8}" type="datetimeFigureOut">
              <a:rPr lang="id-ID" smtClean="0"/>
              <a:t>10/11/2018</a:t>
            </a:fld>
            <a:endParaRPr lang="id-ID"/>
          </a:p>
        </p:txBody>
      </p:sp>
      <p:sp>
        <p:nvSpPr>
          <p:cNvPr id="5" name="Footer Placeholder 4"/>
          <p:cNvSpPr>
            <a:spLocks noGrp="1"/>
          </p:cNvSpPr>
          <p:nvPr>
            <p:ph type="ftr" sz="quarter" idx="11"/>
          </p:nvPr>
        </p:nvSpPr>
        <p:spPr>
          <a:xfrm>
            <a:off x="880539" y="6272786"/>
            <a:ext cx="5141214" cy="365125"/>
          </a:xfrm>
        </p:spPr>
        <p:txBody>
          <a:bodyPr/>
          <a:lstStyle/>
          <a:p>
            <a:endParaRPr lang="id-ID"/>
          </a:p>
        </p:txBody>
      </p:sp>
      <p:sp>
        <p:nvSpPr>
          <p:cNvPr id="6" name="Slide Number Placeholder 5"/>
          <p:cNvSpPr>
            <a:spLocks noGrp="1"/>
          </p:cNvSpPr>
          <p:nvPr>
            <p:ph type="sldNum" sz="quarter" idx="12"/>
          </p:nvPr>
        </p:nvSpPr>
        <p:spPr>
          <a:xfrm>
            <a:off x="7847970" y="4227195"/>
            <a:ext cx="970018" cy="640080"/>
          </a:xfrm>
        </p:spPr>
        <p:txBody>
          <a:bodyPr/>
          <a:lstStyle>
            <a:lvl1pPr>
              <a:defRPr sz="2800" b="1"/>
            </a:lvl1pPr>
          </a:lstStyle>
          <a:p>
            <a:fld id="{A94B47AF-0012-42A5-9700-452A8A4A4332}" type="slidenum">
              <a:rPr lang="id-ID" smtClean="0"/>
              <a:t>‹#›</a:t>
            </a:fld>
            <a:endParaRPr lang="id-ID"/>
          </a:p>
        </p:txBody>
      </p:sp>
    </p:spTree>
    <p:extLst>
      <p:ext uri="{BB962C8B-B14F-4D97-AF65-F5344CB8AC3E}">
        <p14:creationId xmlns:p14="http://schemas.microsoft.com/office/powerpoint/2010/main" val="141119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E4910A-F026-4808-AA17-6711DDD218C8}" type="datetimeFigureOut">
              <a:rPr lang="id-ID" smtClean="0"/>
              <a:t>10/11/2018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422689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533400"/>
            <a:ext cx="2074069"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66776" y="533400"/>
            <a:ext cx="6098381"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E4910A-F026-4808-AA17-6711DDD218C8}" type="datetimeFigureOut">
              <a:rPr lang="id-ID" smtClean="0"/>
              <a:t>10/11/2018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72753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E4910A-F026-4808-AA17-6711DDD218C8}" type="datetimeFigureOut">
              <a:rPr lang="id-ID" smtClean="0"/>
              <a:t>10/11/2018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411412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906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60791" y="1225296"/>
            <a:ext cx="7540943"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759691" y="5020056"/>
            <a:ext cx="7355205"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982355" y="6272786"/>
            <a:ext cx="2148501" cy="365125"/>
          </a:xfrm>
        </p:spPr>
        <p:txBody>
          <a:bodyPr/>
          <a:lstStyle>
            <a:lvl1pPr>
              <a:defRPr>
                <a:solidFill>
                  <a:schemeClr val="accent1">
                    <a:lumMod val="50000"/>
                  </a:schemeClr>
                </a:solidFill>
              </a:defRPr>
            </a:lvl1pPr>
          </a:lstStyle>
          <a:p>
            <a:fld id="{4DE4910A-F026-4808-AA17-6711DDD218C8}" type="datetimeFigureOut">
              <a:rPr lang="id-ID" smtClean="0"/>
              <a:t>10/11/2018</a:t>
            </a:fld>
            <a:endParaRPr lang="id-ID"/>
          </a:p>
        </p:txBody>
      </p:sp>
      <p:sp>
        <p:nvSpPr>
          <p:cNvPr id="5" name="Footer Placeholder 4"/>
          <p:cNvSpPr>
            <a:spLocks noGrp="1"/>
          </p:cNvSpPr>
          <p:nvPr>
            <p:ph type="ftr" sz="quarter" idx="11"/>
          </p:nvPr>
        </p:nvSpPr>
        <p:spPr>
          <a:xfrm>
            <a:off x="1772441" y="6272785"/>
            <a:ext cx="5141214" cy="365125"/>
          </a:xfrm>
        </p:spPr>
        <p:txBody>
          <a:bodyPr/>
          <a:lstStyle>
            <a:lvl1pPr>
              <a:defRPr>
                <a:solidFill>
                  <a:schemeClr val="accent1">
                    <a:lumMod val="50000"/>
                  </a:schemeClr>
                </a:solidFill>
              </a:defRPr>
            </a:lvl1pPr>
          </a:lstStyle>
          <a:p>
            <a:endParaRPr lang="id-ID"/>
          </a:p>
        </p:txBody>
      </p:sp>
      <p:grpSp>
        <p:nvGrpSpPr>
          <p:cNvPr id="8" name="Group 7"/>
          <p:cNvGrpSpPr>
            <a:grpSpLocks noChangeAspect="1"/>
          </p:cNvGrpSpPr>
          <p:nvPr/>
        </p:nvGrpSpPr>
        <p:grpSpPr>
          <a:xfrm>
            <a:off x="686684" y="2430623"/>
            <a:ext cx="9906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99237" y="2508607"/>
            <a:ext cx="965493" cy="720332"/>
          </a:xfrm>
        </p:spPr>
        <p:txBody>
          <a:bodyPr/>
          <a:lstStyle>
            <a:lvl1pPr>
              <a:defRPr sz="2800"/>
            </a:lvl1pPr>
          </a:lstStyle>
          <a:p>
            <a:fld id="{A94B47AF-0012-42A5-9700-452A8A4A4332}" type="slidenum">
              <a:rPr lang="id-ID" smtClean="0"/>
              <a:t>‹#›</a:t>
            </a:fld>
            <a:endParaRPr lang="id-ID"/>
          </a:p>
        </p:txBody>
      </p:sp>
    </p:spTree>
    <p:extLst>
      <p:ext uri="{BB962C8B-B14F-4D97-AF65-F5344CB8AC3E}">
        <p14:creationId xmlns:p14="http://schemas.microsoft.com/office/powerpoint/2010/main" val="23820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42950" y="2194560"/>
            <a:ext cx="39624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91570" y="2194560"/>
            <a:ext cx="39624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E4910A-F026-4808-AA17-6711DDD218C8}" type="datetimeFigureOut">
              <a:rPr lang="id-ID" smtClean="0"/>
              <a:t>10/11/2018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46254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42950" y="2048256"/>
            <a:ext cx="39624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42950" y="2743200"/>
            <a:ext cx="39624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22526" y="2048256"/>
            <a:ext cx="39624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222526" y="2743200"/>
            <a:ext cx="39624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E4910A-F026-4808-AA17-6711DDD218C8}" type="datetimeFigureOut">
              <a:rPr lang="id-ID" smtClean="0"/>
              <a:t>10/11/2018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269200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DE4910A-F026-4808-AA17-6711DDD218C8}" type="datetimeFigureOut">
              <a:rPr lang="id-ID" smtClean="0"/>
              <a:t>10/11/2018</a:t>
            </a:fld>
            <a:endParaRPr lang="id-ID"/>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d-ID"/>
          </a:p>
        </p:txBody>
      </p:sp>
      <p:sp>
        <p:nvSpPr>
          <p:cNvPr id="5" name="Slide Number Placeholder 4"/>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87884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4910A-F026-4808-AA17-6711DDD218C8}" type="datetimeFigureOut">
              <a:rPr lang="id-ID" smtClean="0"/>
              <a:t>10/11/2018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186339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746790" y="2"/>
            <a:ext cx="315921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46583" y="685800"/>
            <a:ext cx="2600325"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81037" y="685800"/>
            <a:ext cx="5453253"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6583" y="2423160"/>
            <a:ext cx="2600325"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9232886" y="6255258"/>
            <a:ext cx="425958"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4DE4910A-F026-4808-AA17-6711DDD218C8}" type="datetimeFigureOut">
              <a:rPr lang="id-ID" smtClean="0"/>
              <a:t>10/11/2018</a:t>
            </a:fld>
            <a:endParaRPr lang="id-ID"/>
          </a:p>
        </p:txBody>
      </p:sp>
      <p:sp>
        <p:nvSpPr>
          <p:cNvPr id="10" name="Footer Placeholder 9"/>
          <p:cNvSpPr>
            <a:spLocks noGrp="1"/>
          </p:cNvSpPr>
          <p:nvPr>
            <p:ph type="ftr" sz="quarter" idx="11"/>
          </p:nvPr>
        </p:nvSpPr>
        <p:spPr/>
        <p:txBody>
          <a:bodyPr/>
          <a:lstStyle/>
          <a:p>
            <a:endParaRPr lang="id-ID"/>
          </a:p>
        </p:txBody>
      </p:sp>
      <p:sp>
        <p:nvSpPr>
          <p:cNvPr id="11" name="Slide Number Placeholder 10"/>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399446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746790" y="2"/>
            <a:ext cx="315921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46583" y="685800"/>
            <a:ext cx="2600325"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746789"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46583" y="2423160"/>
            <a:ext cx="2600325"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9232886" y="6255258"/>
            <a:ext cx="425958"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4DE4910A-F026-4808-AA17-6711DDD218C8}" type="datetimeFigureOut">
              <a:rPr lang="id-ID" smtClean="0"/>
              <a:t>10/11/2018</a:t>
            </a:fld>
            <a:endParaRPr lang="id-ID"/>
          </a:p>
        </p:txBody>
      </p:sp>
      <p:sp>
        <p:nvSpPr>
          <p:cNvPr id="10" name="Slide Number Placeholder 9"/>
          <p:cNvSpPr>
            <a:spLocks noGrp="1"/>
          </p:cNvSpPr>
          <p:nvPr>
            <p:ph type="sldNum" sz="quarter" idx="12"/>
          </p:nvPr>
        </p:nvSpPr>
        <p:spPr/>
        <p:txBody>
          <a:bodyPr/>
          <a:lstStyle/>
          <a:p>
            <a:fld id="{A94B47AF-0012-42A5-9700-452A8A4A4332}" type="slidenum">
              <a:rPr lang="id-ID" smtClean="0"/>
              <a:t>‹#›</a:t>
            </a:fld>
            <a:endParaRPr lang="id-ID"/>
          </a:p>
        </p:txBody>
      </p:sp>
    </p:spTree>
    <p:extLst>
      <p:ext uri="{BB962C8B-B14F-4D97-AF65-F5344CB8AC3E}">
        <p14:creationId xmlns:p14="http://schemas.microsoft.com/office/powerpoint/2010/main" val="403134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2" name="Group 11"/>
          <p:cNvGrpSpPr/>
          <p:nvPr/>
        </p:nvGrpSpPr>
        <p:grpSpPr>
          <a:xfrm>
            <a:off x="9232886" y="6255258"/>
            <a:ext cx="425958"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742950" y="484632"/>
            <a:ext cx="84201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42950" y="2121408"/>
            <a:ext cx="84201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91732" y="6272786"/>
            <a:ext cx="2659761"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DE4910A-F026-4808-AA17-6711DDD218C8}" type="datetimeFigureOut">
              <a:rPr lang="id-ID" smtClean="0"/>
              <a:t>10/11/2018</a:t>
            </a:fld>
            <a:endParaRPr lang="id-ID"/>
          </a:p>
        </p:txBody>
      </p:sp>
      <p:sp>
        <p:nvSpPr>
          <p:cNvPr id="5" name="Footer Placeholder 4"/>
          <p:cNvSpPr>
            <a:spLocks noGrp="1"/>
          </p:cNvSpPr>
          <p:nvPr>
            <p:ph type="ftr" sz="quarter" idx="3"/>
          </p:nvPr>
        </p:nvSpPr>
        <p:spPr>
          <a:xfrm>
            <a:off x="742950" y="6272786"/>
            <a:ext cx="5141214"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id-ID"/>
          </a:p>
        </p:txBody>
      </p:sp>
      <p:sp>
        <p:nvSpPr>
          <p:cNvPr id="6" name="Slide Number Placeholder 5"/>
          <p:cNvSpPr>
            <a:spLocks noGrp="1"/>
          </p:cNvSpPr>
          <p:nvPr>
            <p:ph type="sldNum" sz="quarter" idx="4"/>
          </p:nvPr>
        </p:nvSpPr>
        <p:spPr>
          <a:xfrm>
            <a:off x="9190292" y="6272786"/>
            <a:ext cx="520065"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A94B47AF-0012-42A5-9700-452A8A4A4332}" type="slidenum">
              <a:rPr lang="id-ID" smtClean="0"/>
              <a:t>‹#›</a:t>
            </a:fld>
            <a:endParaRPr lang="id-ID"/>
          </a:p>
        </p:txBody>
      </p:sp>
    </p:spTree>
    <p:extLst>
      <p:ext uri="{BB962C8B-B14F-4D97-AF65-F5344CB8AC3E}">
        <p14:creationId xmlns:p14="http://schemas.microsoft.com/office/powerpoint/2010/main" val="36053753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png"/><Relationship Id="rId7" Type="http://schemas.openxmlformats.org/officeDocument/2006/relationships/diagramColors" Target="../diagrams/colors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9.png"/><Relationship Id="rId4" Type="http://schemas.openxmlformats.org/officeDocument/2006/relationships/diagramData" Target="../diagrams/data4.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897" y="2168443"/>
            <a:ext cx="8464607" cy="1672048"/>
          </a:xfrm>
        </p:spPr>
        <p:txBody>
          <a:bodyPr>
            <a:noAutofit/>
          </a:bodyPr>
          <a:lstStyle/>
          <a:p>
            <a:r>
              <a:rPr lang="id-ID" sz="2600" b="1" dirty="0">
                <a:solidFill>
                  <a:srgbClr val="FF0000"/>
                </a:solidFill>
                <a:effectLst>
                  <a:outerShdw blurRad="38100" dist="38100" dir="2700000" algn="tl">
                    <a:srgbClr val="000000">
                      <a:alpha val="43137"/>
                    </a:srgbClr>
                  </a:outerShdw>
                </a:effectLst>
                <a:latin typeface="Rockwell Extra Bold" pitchFamily="18" charset="0"/>
              </a:rPr>
              <a:t>KEBIJAKAN kementerian dalam negeri  </a:t>
            </a:r>
            <a:br>
              <a:rPr lang="id-ID" sz="2600" b="1" dirty="0">
                <a:solidFill>
                  <a:srgbClr val="FF0000"/>
                </a:solidFill>
                <a:effectLst>
                  <a:outerShdw blurRad="38100" dist="38100" dir="2700000" algn="tl">
                    <a:srgbClr val="000000">
                      <a:alpha val="43137"/>
                    </a:srgbClr>
                  </a:outerShdw>
                </a:effectLst>
                <a:latin typeface="Rockwell Extra Bold" pitchFamily="18" charset="0"/>
              </a:rPr>
            </a:br>
            <a:r>
              <a:rPr lang="id-ID" sz="2600" b="1" dirty="0">
                <a:solidFill>
                  <a:srgbClr val="FF0000"/>
                </a:solidFill>
                <a:effectLst>
                  <a:outerShdw blurRad="38100" dist="38100" dir="2700000" algn="tl">
                    <a:srgbClr val="000000">
                      <a:alpha val="43137"/>
                    </a:srgbClr>
                  </a:outerShdw>
                </a:effectLst>
                <a:latin typeface="Rockwell Extra Bold" pitchFamily="18" charset="0"/>
              </a:rPr>
              <a:t>dalam pembinaan PEMERINTAHAN DESA</a:t>
            </a:r>
            <a:endParaRPr lang="id-ID" sz="2600"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949187" y="5205677"/>
            <a:ext cx="7229317" cy="556768"/>
          </a:xfrm>
        </p:spPr>
        <p:txBody>
          <a:bodyPr>
            <a:normAutofit lnSpcReduction="10000"/>
          </a:bodyPr>
          <a:lstStyle/>
          <a:p>
            <a:pPr algn="r">
              <a:spcBef>
                <a:spcPts val="0"/>
              </a:spcBef>
              <a:spcAft>
                <a:spcPts val="0"/>
              </a:spcAft>
            </a:pPr>
            <a:r>
              <a:rPr lang="id-ID" sz="2000" b="1" dirty="0">
                <a:latin typeface="MS UI Gothic" panose="020B0600070205080204" pitchFamily="34" charset="-128"/>
                <a:ea typeface="MS UI Gothic" panose="020B0600070205080204" pitchFamily="34" charset="-128"/>
                <a:cs typeface="MV Boli" panose="02000500030200090000" pitchFamily="2" charset="0"/>
              </a:rPr>
              <a:t>Dr. NATA IRAWAN</a:t>
            </a:r>
          </a:p>
          <a:p>
            <a:pPr algn="r">
              <a:spcBef>
                <a:spcPts val="0"/>
              </a:spcBef>
              <a:spcAft>
                <a:spcPts val="0"/>
              </a:spcAft>
            </a:pPr>
            <a:r>
              <a:rPr lang="id-ID" sz="1400" b="1" dirty="0">
                <a:latin typeface="MS UI Gothic" panose="020B0600070205080204" pitchFamily="34" charset="-128"/>
                <a:ea typeface="MS UI Gothic" panose="020B0600070205080204" pitchFamily="34" charset="-128"/>
                <a:cs typeface="MV Boli" panose="02000500030200090000" pitchFamily="2" charset="0"/>
              </a:rPr>
              <a:t>DIREKTUR JENDERAL BINA PEMERINTAHAN DESA</a:t>
            </a:r>
            <a:endParaRPr lang="id-ID" sz="1400" dirty="0">
              <a:latin typeface="MS UI Gothic" panose="020B0600070205080204" pitchFamily="34" charset="-128"/>
              <a:ea typeface="MS UI Gothic" panose="020B0600070205080204" pitchFamily="34" charset="-128"/>
              <a:cs typeface="MV Boli" panose="02000500030200090000" pitchFamily="2" charset="0"/>
            </a:endParaRPr>
          </a:p>
        </p:txBody>
      </p:sp>
      <p:sp>
        <p:nvSpPr>
          <p:cNvPr id="4" name="Subtitle 2"/>
          <p:cNvSpPr txBox="1"/>
          <p:nvPr/>
        </p:nvSpPr>
        <p:spPr>
          <a:xfrm>
            <a:off x="1984279" y="5833813"/>
            <a:ext cx="7194225" cy="401545"/>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itchFamily="18" charset="2"/>
              <a:buNone/>
              <a:defRPr sz="1400" kern="1200" cap="none">
                <a:solidFill>
                  <a:schemeClr val="tx1">
                    <a:tint val="75000"/>
                  </a:schemeClr>
                </a:solidFill>
                <a:effectLst/>
                <a:latin typeface="+mn-lt"/>
                <a:ea typeface="+mn-ea"/>
                <a:cs typeface="+mn-cs"/>
              </a:defRPr>
            </a:lvl9pPr>
          </a:lstStyle>
          <a:p>
            <a:pPr algn="r">
              <a:spcBef>
                <a:spcPts val="0"/>
              </a:spcBef>
              <a:spcAft>
                <a:spcPts val="0"/>
              </a:spcAft>
            </a:pPr>
            <a:r>
              <a:rPr lang="id-ID" sz="1400" dirty="0">
                <a:solidFill>
                  <a:schemeClr val="accent1">
                    <a:lumMod val="50000"/>
                  </a:schemeClr>
                </a:solidFill>
              </a:rPr>
              <a:t>JAKARTA, 12 NOVEMBER 2018</a:t>
            </a:r>
          </a:p>
        </p:txBody>
      </p:sp>
      <p:grpSp>
        <p:nvGrpSpPr>
          <p:cNvPr id="5" name="Group 1310"/>
          <p:cNvGrpSpPr/>
          <p:nvPr/>
        </p:nvGrpSpPr>
        <p:grpSpPr bwMode="auto">
          <a:xfrm>
            <a:off x="713897" y="88135"/>
            <a:ext cx="812978" cy="924604"/>
            <a:chOff x="738" y="43"/>
            <a:chExt cx="1020" cy="1324"/>
          </a:xfrm>
        </p:grpSpPr>
        <p:pic>
          <p:nvPicPr>
            <p:cNvPr id="6" name="Picture 1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 y="43"/>
              <a:ext cx="1019"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 y="343"/>
              <a:ext cx="31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12"/>
            <p:cNvSpPr/>
            <p:nvPr/>
          </p:nvSpPr>
          <p:spPr bwMode="auto">
            <a:xfrm>
              <a:off x="913" y="256"/>
              <a:ext cx="441" cy="699"/>
            </a:xfrm>
            <a:custGeom>
              <a:avLst/>
              <a:gdLst>
                <a:gd name="T0" fmla="*/ 138 w 441"/>
                <a:gd name="T1" fmla="*/ 256 h 699"/>
                <a:gd name="T2" fmla="*/ 91 w 441"/>
                <a:gd name="T3" fmla="*/ 307 h 699"/>
                <a:gd name="T4" fmla="*/ 55 w 441"/>
                <a:gd name="T5" fmla="*/ 357 h 699"/>
                <a:gd name="T6" fmla="*/ 24 w 441"/>
                <a:gd name="T7" fmla="*/ 418 h 699"/>
                <a:gd name="T8" fmla="*/ 5 w 441"/>
                <a:gd name="T9" fmla="*/ 485 h 699"/>
                <a:gd name="T10" fmla="*/ 0 w 441"/>
                <a:gd name="T11" fmla="*/ 546 h 699"/>
                <a:gd name="T12" fmla="*/ 2 w 441"/>
                <a:gd name="T13" fmla="*/ 579 h 699"/>
                <a:gd name="T14" fmla="*/ 15 w 441"/>
                <a:gd name="T15" fmla="*/ 639 h 699"/>
                <a:gd name="T16" fmla="*/ 38 w 441"/>
                <a:gd name="T17" fmla="*/ 696 h 699"/>
                <a:gd name="T18" fmla="*/ 72 w 441"/>
                <a:gd name="T19" fmla="*/ 752 h 699"/>
                <a:gd name="T20" fmla="*/ 110 w 441"/>
                <a:gd name="T21" fmla="*/ 799 h 699"/>
                <a:gd name="T22" fmla="*/ 155 w 441"/>
                <a:gd name="T23" fmla="*/ 840 h 699"/>
                <a:gd name="T24" fmla="*/ 207 w 441"/>
                <a:gd name="T25" fmla="*/ 879 h 699"/>
                <a:gd name="T26" fmla="*/ 263 w 441"/>
                <a:gd name="T27" fmla="*/ 910 h 699"/>
                <a:gd name="T28" fmla="*/ 377 w 441"/>
                <a:gd name="T29" fmla="*/ 947 h 699"/>
                <a:gd name="T30" fmla="*/ 441 w 441"/>
                <a:gd name="T31" fmla="*/ 955 h 699"/>
                <a:gd name="T32" fmla="*/ 441 w 441"/>
                <a:gd name="T33" fmla="*/ 942 h 699"/>
                <a:gd name="T34" fmla="*/ 379 w 441"/>
                <a:gd name="T35" fmla="*/ 936 h 699"/>
                <a:gd name="T36" fmla="*/ 322 w 441"/>
                <a:gd name="T37" fmla="*/ 922 h 699"/>
                <a:gd name="T38" fmla="*/ 213 w 441"/>
                <a:gd name="T39" fmla="*/ 870 h 699"/>
                <a:gd name="T40" fmla="*/ 161 w 441"/>
                <a:gd name="T41" fmla="*/ 832 h 699"/>
                <a:gd name="T42" fmla="*/ 79 w 441"/>
                <a:gd name="T43" fmla="*/ 746 h 699"/>
                <a:gd name="T44" fmla="*/ 46 w 441"/>
                <a:gd name="T45" fmla="*/ 692 h 699"/>
                <a:gd name="T46" fmla="*/ 23 w 441"/>
                <a:gd name="T47" fmla="*/ 637 h 699"/>
                <a:gd name="T48" fmla="*/ 9 w 441"/>
                <a:gd name="T49" fmla="*/ 578 h 699"/>
                <a:gd name="T50" fmla="*/ 6 w 441"/>
                <a:gd name="T51" fmla="*/ 546 h 699"/>
                <a:gd name="T52" fmla="*/ 6 w 441"/>
                <a:gd name="T53" fmla="*/ 516 h 699"/>
                <a:gd name="T54" fmla="*/ 16 w 441"/>
                <a:gd name="T55" fmla="*/ 455 h 699"/>
                <a:gd name="T56" fmla="*/ 41 w 441"/>
                <a:gd name="T57" fmla="*/ 388 h 699"/>
                <a:gd name="T58" fmla="*/ 77 w 441"/>
                <a:gd name="T59" fmla="*/ 327 h 699"/>
                <a:gd name="T60" fmla="*/ 122 w 441"/>
                <a:gd name="T61" fmla="*/ 273 h 699"/>
                <a:gd name="T62" fmla="*/ 138 w 441"/>
                <a:gd name="T63" fmla="*/ 256 h 6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1"/>
                <a:gd name="T97" fmla="*/ 0 h 699"/>
                <a:gd name="T98" fmla="*/ 441 w 441"/>
                <a:gd name="T99" fmla="*/ 699 h 6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1" h="699">
                  <a:moveTo>
                    <a:pt x="138" y="0"/>
                  </a:moveTo>
                  <a:lnTo>
                    <a:pt x="91" y="51"/>
                  </a:lnTo>
                  <a:lnTo>
                    <a:pt x="55" y="101"/>
                  </a:lnTo>
                  <a:lnTo>
                    <a:pt x="24" y="162"/>
                  </a:lnTo>
                  <a:lnTo>
                    <a:pt x="5" y="229"/>
                  </a:lnTo>
                  <a:lnTo>
                    <a:pt x="0" y="290"/>
                  </a:lnTo>
                  <a:lnTo>
                    <a:pt x="2" y="323"/>
                  </a:lnTo>
                  <a:lnTo>
                    <a:pt x="15" y="383"/>
                  </a:lnTo>
                  <a:lnTo>
                    <a:pt x="38" y="440"/>
                  </a:lnTo>
                  <a:lnTo>
                    <a:pt x="72" y="496"/>
                  </a:lnTo>
                  <a:lnTo>
                    <a:pt x="110" y="543"/>
                  </a:lnTo>
                  <a:lnTo>
                    <a:pt x="155" y="584"/>
                  </a:lnTo>
                  <a:lnTo>
                    <a:pt x="207" y="623"/>
                  </a:lnTo>
                  <a:lnTo>
                    <a:pt x="263" y="654"/>
                  </a:lnTo>
                  <a:lnTo>
                    <a:pt x="377" y="691"/>
                  </a:lnTo>
                  <a:lnTo>
                    <a:pt x="441" y="699"/>
                  </a:lnTo>
                  <a:lnTo>
                    <a:pt x="441" y="686"/>
                  </a:lnTo>
                  <a:lnTo>
                    <a:pt x="379" y="680"/>
                  </a:lnTo>
                  <a:lnTo>
                    <a:pt x="322" y="666"/>
                  </a:lnTo>
                  <a:lnTo>
                    <a:pt x="213" y="614"/>
                  </a:lnTo>
                  <a:lnTo>
                    <a:pt x="161" y="576"/>
                  </a:lnTo>
                  <a:lnTo>
                    <a:pt x="79" y="490"/>
                  </a:lnTo>
                  <a:lnTo>
                    <a:pt x="46" y="436"/>
                  </a:lnTo>
                  <a:lnTo>
                    <a:pt x="23" y="381"/>
                  </a:lnTo>
                  <a:lnTo>
                    <a:pt x="9" y="322"/>
                  </a:lnTo>
                  <a:lnTo>
                    <a:pt x="6" y="290"/>
                  </a:lnTo>
                  <a:lnTo>
                    <a:pt x="6" y="260"/>
                  </a:lnTo>
                  <a:lnTo>
                    <a:pt x="16" y="199"/>
                  </a:lnTo>
                  <a:lnTo>
                    <a:pt x="41" y="132"/>
                  </a:lnTo>
                  <a:lnTo>
                    <a:pt x="77" y="71"/>
                  </a:lnTo>
                  <a:lnTo>
                    <a:pt x="122" y="17"/>
                  </a:lnTo>
                  <a:lnTo>
                    <a:pt x="138" y="0"/>
                  </a:lnTo>
                  <a:close/>
                </a:path>
              </a:pathLst>
            </a:custGeom>
            <a:solidFill>
              <a:srgbClr val="1F6E38"/>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eaLnBrk="0" fontAlgn="base" hangingPunct="0">
                <a:spcBef>
                  <a:spcPct val="0"/>
                </a:spcBef>
                <a:spcAft>
                  <a:spcPct val="0"/>
                </a:spcAft>
              </a:pPr>
              <a:endParaRPr lang="id-ID">
                <a:solidFill>
                  <a:prstClr val="black"/>
                </a:solidFill>
                <a:latin typeface="Candara" pitchFamily="34" charset="0"/>
                <a:cs typeface="Arial" pitchFamily="34" charset="0"/>
              </a:endParaRPr>
            </a:p>
          </p:txBody>
        </p:sp>
        <p:pic>
          <p:nvPicPr>
            <p:cNvPr id="9" name="Picture 13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 y="189"/>
              <a:ext cx="366"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454"/>
          <p:cNvSpPr>
            <a:spLocks noChangeArrowheads="1"/>
          </p:cNvSpPr>
          <p:nvPr/>
        </p:nvSpPr>
        <p:spPr bwMode="auto">
          <a:xfrm>
            <a:off x="1593177" y="4963"/>
            <a:ext cx="449707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sz="2000">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defTabSz="914400" fontAlgn="base">
              <a:spcBef>
                <a:spcPct val="0"/>
              </a:spcBef>
              <a:spcAft>
                <a:spcPct val="0"/>
              </a:spcAft>
              <a:buClrTx/>
              <a:buSzTx/>
              <a:buFontTx/>
              <a:buNone/>
            </a:pPr>
            <a:r>
              <a:rPr lang="id-ID" altLang="en-US" sz="1300" b="1" dirty="0">
                <a:solidFill>
                  <a:schemeClr val="accent1">
                    <a:lumMod val="50000"/>
                  </a:schemeClr>
                </a:solidFill>
                <a:latin typeface="Arial" panose="020B0604020202020204" pitchFamily="34" charset="0"/>
                <a:cs typeface="Arial" panose="020B0604020202020204" pitchFamily="34" charset="0"/>
              </a:rPr>
              <a:t>DIREKTORAT JENDERAL BINA PEMERINTAHAN DESA</a:t>
            </a:r>
          </a:p>
          <a:p>
            <a:pPr defTabSz="914400" fontAlgn="base">
              <a:spcBef>
                <a:spcPct val="0"/>
              </a:spcBef>
              <a:spcAft>
                <a:spcPct val="0"/>
              </a:spcAft>
              <a:buClrTx/>
              <a:buSzTx/>
              <a:buFontTx/>
              <a:buNone/>
            </a:pPr>
            <a:r>
              <a:rPr lang="en-US" altLang="id-ID" sz="1300" b="1" dirty="0">
                <a:solidFill>
                  <a:schemeClr val="accent1">
                    <a:lumMod val="50000"/>
                  </a:schemeClr>
                </a:solidFill>
                <a:latin typeface="Arial" panose="020B0604020202020204" pitchFamily="34" charset="0"/>
                <a:cs typeface="Arial" panose="020B0604020202020204" pitchFamily="34" charset="0"/>
              </a:rPr>
              <a:t>KEMENTERIAN DALAM NEGERI </a:t>
            </a:r>
            <a:endParaRPr lang="id-ID" altLang="id-ID" sz="1300" b="1" dirty="0">
              <a:solidFill>
                <a:schemeClr val="accent1">
                  <a:lumMod val="50000"/>
                </a:schemeClr>
              </a:solidFill>
              <a:latin typeface="Arial" panose="020B0604020202020204" pitchFamily="34" charset="0"/>
              <a:cs typeface="Arial" panose="020B0604020202020204" pitchFamily="34" charset="0"/>
            </a:endParaRPr>
          </a:p>
          <a:p>
            <a:pPr defTabSz="914400" fontAlgn="base">
              <a:spcBef>
                <a:spcPct val="0"/>
              </a:spcBef>
              <a:spcAft>
                <a:spcPct val="0"/>
              </a:spcAft>
              <a:buClrTx/>
              <a:buSzTx/>
              <a:buFontTx/>
              <a:buNone/>
            </a:pPr>
            <a:r>
              <a:rPr lang="en-US" altLang="id-ID" sz="1300" b="1" dirty="0">
                <a:solidFill>
                  <a:schemeClr val="accent1">
                    <a:lumMod val="50000"/>
                  </a:schemeClr>
                </a:solidFill>
                <a:latin typeface="Arial" panose="020B0604020202020204" pitchFamily="34" charset="0"/>
                <a:cs typeface="Arial" panose="020B0604020202020204" pitchFamily="34" charset="0"/>
              </a:rPr>
              <a:t>REPUBLIK INDONESIA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8"/>
          <p:cNvSpPr txBox="1">
            <a:spLocks noChangeArrowheads="1"/>
          </p:cNvSpPr>
          <p:nvPr/>
        </p:nvSpPr>
        <p:spPr bwMode="auto">
          <a:xfrm>
            <a:off x="679487" y="1567637"/>
            <a:ext cx="3725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id-ID" altLang="id-ID" sz="2400" b="1" i="0" u="none" strike="noStrike" kern="1200" cap="none" spc="0" normalizeH="0" baseline="0" noProof="0" dirty="0">
                <a:ln>
                  <a:noFill/>
                </a:ln>
                <a:solidFill>
                  <a:srgbClr val="000000"/>
                </a:solidFill>
                <a:effectLst/>
                <a:uLnTx/>
                <a:uFillTx/>
                <a:latin typeface="Arial" charset="0"/>
                <a:cs typeface="Arial" charset="0"/>
              </a:rPr>
              <a:t>Arahan Bapak Presiden</a:t>
            </a:r>
            <a:endParaRPr kumimoji="0" lang="en-US" altLang="id-ID" sz="1400" b="0" i="0" u="none" strike="noStrike" kern="1200" cap="none" spc="0" normalizeH="0" baseline="0" noProof="0" dirty="0">
              <a:ln>
                <a:noFill/>
              </a:ln>
              <a:solidFill>
                <a:srgbClr val="000000"/>
              </a:solidFill>
              <a:effectLst/>
              <a:uLnTx/>
              <a:uFillTx/>
              <a:latin typeface="Arial" charset="0"/>
              <a:cs typeface="Arial" charset="0"/>
            </a:endParaRPr>
          </a:p>
        </p:txBody>
      </p:sp>
      <p:sp>
        <p:nvSpPr>
          <p:cNvPr id="22" name="TextBox 4"/>
          <p:cNvSpPr txBox="1">
            <a:spLocks noChangeArrowheads="1"/>
          </p:cNvSpPr>
          <p:nvPr/>
        </p:nvSpPr>
        <p:spPr bwMode="auto">
          <a:xfrm>
            <a:off x="776288" y="2034639"/>
            <a:ext cx="50403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285750" marR="0" lvl="0" indent="-285750" algn="l" defTabSz="457200" rtl="0" eaLnBrk="0" fontAlgn="auto" latinLnBrk="0" hangingPunct="0">
              <a:lnSpc>
                <a:spcPct val="100000"/>
              </a:lnSpc>
              <a:spcBef>
                <a:spcPts val="0"/>
              </a:spcBef>
              <a:spcAft>
                <a:spcPts val="0"/>
              </a:spcAft>
              <a:buClrTx/>
              <a:buSzTx/>
              <a:buFont typeface="Arial" charset="0"/>
              <a:buChar char="•"/>
              <a:tabLst/>
              <a:defRPr/>
            </a:pPr>
            <a:r>
              <a:rPr lang="id-ID" altLang="id-ID" sz="1600" b="1" dirty="0">
                <a:solidFill>
                  <a:prstClr val="black"/>
                </a:solidFill>
              </a:rPr>
              <a:t>P</a:t>
            </a:r>
            <a:r>
              <a:rPr kumimoji="0" lang="id-ID" altLang="id-ID" sz="1600" b="1" i="0" u="none" strike="noStrike" kern="1200" cap="none" spc="0" normalizeH="0" baseline="0" dirty="0">
                <a:ln>
                  <a:noFill/>
                </a:ln>
                <a:solidFill>
                  <a:prstClr val="black"/>
                </a:solidFill>
                <a:effectLst/>
                <a:uLnTx/>
                <a:uFillTx/>
                <a:latin typeface="Arial" charset="0"/>
                <a:cs typeface="Arial" charset="0"/>
              </a:rPr>
              <a:t>adat karya tunai dilaksanakan dengan prinsip swakelola</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id-ID" altLang="id-ID" sz="1600" b="1" dirty="0">
                <a:solidFill>
                  <a:prstClr val="black"/>
                </a:solidFill>
              </a:rPr>
              <a:t>D</a:t>
            </a:r>
            <a:r>
              <a:rPr kumimoji="0" lang="id-ID" altLang="id-ID" sz="1600" b="1" i="0" u="none" strike="noStrike" kern="1200" cap="none" spc="0" normalizeH="0" baseline="0" dirty="0">
                <a:ln>
                  <a:noFill/>
                </a:ln>
                <a:solidFill>
                  <a:prstClr val="black"/>
                </a:solidFill>
                <a:effectLst/>
                <a:uLnTx/>
                <a:uFillTx/>
                <a:latin typeface="Arial" charset="0"/>
                <a:cs typeface="Arial" charset="0"/>
              </a:rPr>
              <a:t>itujukan meningkatkan daya beli masyarakat desa yang secara ekonomi masuk dalam kelompok masyarakat miskin</a:t>
            </a:r>
          </a:p>
        </p:txBody>
      </p:sp>
      <p:pic>
        <p:nvPicPr>
          <p:cNvPr id="25" name="Picture 5" descr="C:\Users\USER\Downloads\IMG_2300.jpg"/>
          <p:cNvPicPr>
            <a:picLocks noChangeAspect="1" noChangeArrowheads="1"/>
          </p:cNvPicPr>
          <p:nvPr/>
        </p:nvPicPr>
        <p:blipFill>
          <a:blip r:embed="rId2" cstate="print"/>
          <a:srcRect/>
          <a:stretch>
            <a:fillRect/>
          </a:stretch>
        </p:blipFill>
        <p:spPr bwMode="auto">
          <a:xfrm>
            <a:off x="5877008" y="1489119"/>
            <a:ext cx="3180448" cy="2116720"/>
          </a:xfrm>
          <a:prstGeom prst="rect">
            <a:avLst/>
          </a:prstGeom>
          <a:ln>
            <a:noFill/>
          </a:ln>
          <a:effectLst>
            <a:softEdge rad="112500"/>
          </a:effectLst>
        </p:spPr>
      </p:pic>
      <p:grpSp>
        <p:nvGrpSpPr>
          <p:cNvPr id="2" name="Group 5"/>
          <p:cNvGrpSpPr/>
          <p:nvPr/>
        </p:nvGrpSpPr>
        <p:grpSpPr bwMode="auto">
          <a:xfrm>
            <a:off x="60963" y="34836"/>
            <a:ext cx="9779723" cy="1579562"/>
            <a:chOff x="-14288" y="131674"/>
            <a:chExt cx="9158288" cy="1579562"/>
          </a:xfrm>
        </p:grpSpPr>
        <p:grpSp>
          <p:nvGrpSpPr>
            <p:cNvPr id="3" name="Group 1"/>
            <p:cNvGrpSpPr/>
            <p:nvPr/>
          </p:nvGrpSpPr>
          <p:grpSpPr bwMode="auto">
            <a:xfrm>
              <a:off x="-14288" y="228600"/>
              <a:ext cx="9158288" cy="542427"/>
              <a:chOff x="-14288" y="396873"/>
              <a:chExt cx="9158288" cy="376239"/>
            </a:xfrm>
          </p:grpSpPr>
          <p:sp>
            <p:nvSpPr>
              <p:cNvPr id="8" name="Rectangle 7"/>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9" name="Rectangle 8"/>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16" name="Picture 1" descr="logo"/>
            <p:cNvPicPr>
              <a:picLocks noChangeAspect="1" noChangeArrowheads="1"/>
            </p:cNvPicPr>
            <p:nvPr/>
          </p:nvPicPr>
          <p:blipFill>
            <a:blip r:embed="rId3"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18" name="Picture 12" descr="garuda gu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grpSp>
        <p:nvGrpSpPr>
          <p:cNvPr id="5" name="Group 4">
            <a:extLst>
              <a:ext uri="{FF2B5EF4-FFF2-40B4-BE49-F238E27FC236}">
                <a16:creationId xmlns:a16="http://schemas.microsoft.com/office/drawing/2014/main" id="{A36686A1-3159-4043-A422-3724A0B3920C}"/>
              </a:ext>
            </a:extLst>
          </p:cNvPr>
          <p:cNvGrpSpPr/>
          <p:nvPr/>
        </p:nvGrpSpPr>
        <p:grpSpPr>
          <a:xfrm>
            <a:off x="1542361" y="837282"/>
            <a:ext cx="6997574" cy="561860"/>
            <a:chOff x="1410159" y="1299990"/>
            <a:chExt cx="6997574" cy="561860"/>
          </a:xfrm>
        </p:grpSpPr>
        <p:sp>
          <p:nvSpPr>
            <p:cNvPr id="4" name="Rectangle: Diagonal Corners Snipped 3">
              <a:extLst>
                <a:ext uri="{FF2B5EF4-FFF2-40B4-BE49-F238E27FC236}">
                  <a16:creationId xmlns:a16="http://schemas.microsoft.com/office/drawing/2014/main" id="{DC686276-5756-4746-88A8-35227C19AD72}"/>
                </a:ext>
              </a:extLst>
            </p:cNvPr>
            <p:cNvSpPr/>
            <p:nvPr/>
          </p:nvSpPr>
          <p:spPr>
            <a:xfrm>
              <a:off x="1410159" y="1299990"/>
              <a:ext cx="6698255" cy="56186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7" name="Rectangle 16"/>
            <p:cNvSpPr/>
            <p:nvPr/>
          </p:nvSpPr>
          <p:spPr>
            <a:xfrm>
              <a:off x="1421546" y="1330658"/>
              <a:ext cx="6986187" cy="502317"/>
            </a:xfrm>
            <a:prstGeom prst="rect">
              <a:avLst/>
            </a:prstGeom>
          </p:spPr>
          <p:txBody>
            <a:bodyPr wrap="square">
              <a:spAutoFit/>
            </a:bodyPr>
            <a:lstStyle/>
            <a:p>
              <a:pPr marL="0" marR="0" lvl="0" indent="0" algn="ctr" defTabSz="914400" rtl="0" eaLnBrk="1" fontAlgn="base" latinLnBrk="0" hangingPunct="1">
                <a:lnSpc>
                  <a:spcPct val="111000"/>
                </a:lnSpc>
                <a:spcBef>
                  <a:spcPct val="0"/>
                </a:spcBef>
                <a:spcAft>
                  <a:spcPct val="0"/>
                </a:spcAft>
                <a:buClrTx/>
                <a:buSzTx/>
                <a:buFontTx/>
                <a:buNone/>
                <a:tabLst/>
                <a:defRPr/>
              </a:pPr>
              <a:r>
                <a:rPr kumimoji="0" lang="id-ID" sz="2400" b="0" i="0" u="none" strike="noStrike" kern="1200" cap="none" spc="0" normalizeH="0" baseline="0" noProof="0" dirty="0">
                  <a:ln>
                    <a:noFill/>
                  </a:ln>
                  <a:solidFill>
                    <a:srgbClr val="052F61">
                      <a:lumMod val="50000"/>
                    </a:srgbClr>
                  </a:solidFill>
                  <a:effectLst/>
                  <a:uLnTx/>
                  <a:uFillTx/>
                  <a:latin typeface="Berlin Sans FB Demi" pitchFamily="34" charset="0"/>
                  <a:ea typeface="Franklin Gothic Demi Cond" pitchFamily="34" charset="0"/>
                  <a:cs typeface="Aharoni" pitchFamily="2" charset="-79"/>
                </a:rPr>
                <a:t>1. PADAT KARYA TUNAI DESA</a:t>
              </a:r>
            </a:p>
          </p:txBody>
        </p:sp>
      </p:grpSp>
      <p:pic>
        <p:nvPicPr>
          <p:cNvPr id="11" name="Picture 10">
            <a:extLst>
              <a:ext uri="{FF2B5EF4-FFF2-40B4-BE49-F238E27FC236}">
                <a16:creationId xmlns:a16="http://schemas.microsoft.com/office/drawing/2014/main" id="{D732C00E-8A33-4B3D-91F0-574B24AE3DAE}"/>
              </a:ext>
            </a:extLst>
          </p:cNvPr>
          <p:cNvPicPr>
            <a:picLocks noChangeAspect="1"/>
          </p:cNvPicPr>
          <p:nvPr/>
        </p:nvPicPr>
        <p:blipFill>
          <a:blip r:embed="rId5"/>
          <a:stretch>
            <a:fillRect/>
          </a:stretch>
        </p:blipFill>
        <p:spPr>
          <a:xfrm>
            <a:off x="776288" y="3724691"/>
            <a:ext cx="8436723" cy="3148889"/>
          </a:xfrm>
          <a:prstGeom prst="rect">
            <a:avLst/>
          </a:prstGeom>
        </p:spPr>
      </p:pic>
    </p:spTree>
    <p:extLst>
      <p:ext uri="{BB962C8B-B14F-4D97-AF65-F5344CB8AC3E}">
        <p14:creationId xmlns:p14="http://schemas.microsoft.com/office/powerpoint/2010/main" val="237604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502794" y="3659028"/>
            <a:ext cx="2038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endParaRPr lang="id-ID" altLang="id-ID" sz="1400" b="1"/>
          </a:p>
        </p:txBody>
      </p:sp>
      <p:pic>
        <p:nvPicPr>
          <p:cNvPr id="21" name="Picture 4" descr="http://www.kemendagri.go.id/media/article/images/2017/12/18/w/h/whatsapp_image_2017-12-18_at_3.27.42_pm_1.jpeg"/>
          <p:cNvPicPr>
            <a:picLocks noChangeAspect="1" noChangeArrowheads="1"/>
          </p:cNvPicPr>
          <p:nvPr/>
        </p:nvPicPr>
        <p:blipFill>
          <a:blip r:embed="rId2" cstate="print"/>
          <a:srcRect/>
          <a:stretch>
            <a:fillRect/>
          </a:stretch>
        </p:blipFill>
        <p:spPr bwMode="auto">
          <a:xfrm>
            <a:off x="276116" y="1657916"/>
            <a:ext cx="3849561" cy="2566374"/>
          </a:xfrm>
          <a:prstGeom prst="rect">
            <a:avLst/>
          </a:prstGeom>
          <a:ln>
            <a:noFill/>
          </a:ln>
          <a:effectLst>
            <a:softEdge rad="112500"/>
          </a:effectLst>
        </p:spPr>
      </p:pic>
      <p:sp>
        <p:nvSpPr>
          <p:cNvPr id="24" name="TextBox 43"/>
          <p:cNvSpPr txBox="1">
            <a:spLocks noChangeArrowheads="1"/>
          </p:cNvSpPr>
          <p:nvPr/>
        </p:nvSpPr>
        <p:spPr bwMode="auto">
          <a:xfrm>
            <a:off x="4228658" y="1653486"/>
            <a:ext cx="53877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2255" indent="-262255"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id-ID" altLang="id-ID" sz="1600" b="1" dirty="0"/>
              <a:t>NOMOR: 140-8698 TAHUN 2017; 954/KMK.07/2017; 116 TAHUN 2017; 01/SKB/M.PPN/12/2017 TENTANG PENYELARASAN DAN PENGUATAN KEBIJAKAN PERCEPATAN PELAKSANAAN UNDANG-UNDANG NOMOR 6 TAHUN 2014 TENTANG DESA</a:t>
            </a:r>
            <a:endParaRPr lang="id-ID" altLang="id-ID" sz="1600" b="1" dirty="0">
              <a:solidFill>
                <a:srgbClr val="002060"/>
              </a:solidFill>
              <a:ea typeface="Tahoma" charset="0"/>
              <a:cs typeface="Tahoma" charset="0"/>
            </a:endParaRPr>
          </a:p>
        </p:txBody>
      </p:sp>
      <p:grpSp>
        <p:nvGrpSpPr>
          <p:cNvPr id="2" name="Group 5"/>
          <p:cNvGrpSpPr/>
          <p:nvPr/>
        </p:nvGrpSpPr>
        <p:grpSpPr bwMode="auto">
          <a:xfrm>
            <a:off x="60963" y="34836"/>
            <a:ext cx="9779723" cy="1579562"/>
            <a:chOff x="-14288" y="131674"/>
            <a:chExt cx="9158288" cy="1579562"/>
          </a:xfrm>
        </p:grpSpPr>
        <p:grpSp>
          <p:nvGrpSpPr>
            <p:cNvPr id="3" name="Group 1"/>
            <p:cNvGrpSpPr/>
            <p:nvPr/>
          </p:nvGrpSpPr>
          <p:grpSpPr bwMode="auto">
            <a:xfrm>
              <a:off x="-14288" y="228600"/>
              <a:ext cx="9158288" cy="542427"/>
              <a:chOff x="-14288" y="396873"/>
              <a:chExt cx="9158288" cy="376239"/>
            </a:xfrm>
          </p:grpSpPr>
          <p:sp>
            <p:nvSpPr>
              <p:cNvPr id="8" name="Rectangle 7"/>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9" name="Rectangle 8"/>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16" name="Picture 1" descr="logo"/>
            <p:cNvPicPr>
              <a:picLocks noChangeAspect="1" noChangeArrowheads="1"/>
            </p:cNvPicPr>
            <p:nvPr/>
          </p:nvPicPr>
          <p:blipFill>
            <a:blip r:embed="rId3"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18" name="Picture 12" descr="garuda gu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grpSp>
        <p:nvGrpSpPr>
          <p:cNvPr id="5" name="Group 4">
            <a:extLst>
              <a:ext uri="{FF2B5EF4-FFF2-40B4-BE49-F238E27FC236}">
                <a16:creationId xmlns:a16="http://schemas.microsoft.com/office/drawing/2014/main" id="{A36686A1-3159-4043-A422-3724A0B3920C}"/>
              </a:ext>
            </a:extLst>
          </p:cNvPr>
          <p:cNvGrpSpPr/>
          <p:nvPr/>
        </p:nvGrpSpPr>
        <p:grpSpPr>
          <a:xfrm>
            <a:off x="1542361" y="837282"/>
            <a:ext cx="6997574" cy="561860"/>
            <a:chOff x="1410159" y="1299990"/>
            <a:chExt cx="6997574" cy="561860"/>
          </a:xfrm>
        </p:grpSpPr>
        <p:sp>
          <p:nvSpPr>
            <p:cNvPr id="4" name="Rectangle: Diagonal Corners Snipped 3">
              <a:extLst>
                <a:ext uri="{FF2B5EF4-FFF2-40B4-BE49-F238E27FC236}">
                  <a16:creationId xmlns:a16="http://schemas.microsoft.com/office/drawing/2014/main" id="{DC686276-5756-4746-88A8-35227C19AD72}"/>
                </a:ext>
              </a:extLst>
            </p:cNvPr>
            <p:cNvSpPr/>
            <p:nvPr/>
          </p:nvSpPr>
          <p:spPr>
            <a:xfrm>
              <a:off x="1410159" y="1299990"/>
              <a:ext cx="6698255" cy="56186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421546" y="1330658"/>
              <a:ext cx="6986187" cy="467179"/>
            </a:xfrm>
            <a:prstGeom prst="rect">
              <a:avLst/>
            </a:prstGeom>
          </p:spPr>
          <p:txBody>
            <a:bodyPr wrap="square">
              <a:spAutoFit/>
            </a:bodyPr>
            <a:lstStyle/>
            <a:p>
              <a:pPr marL="0" marR="0" lvl="0" indent="0" algn="ctr" defTabSz="914400" rtl="0" eaLnBrk="1" fontAlgn="base" latinLnBrk="0" hangingPunct="1">
                <a:lnSpc>
                  <a:spcPct val="111000"/>
                </a:lnSpc>
                <a:spcBef>
                  <a:spcPct val="0"/>
                </a:spcBef>
                <a:spcAft>
                  <a:spcPct val="0"/>
                </a:spcAft>
                <a:buClrTx/>
                <a:buSzTx/>
                <a:buFontTx/>
                <a:buNone/>
                <a:defRPr/>
              </a:pPr>
              <a:r>
                <a:rPr lang="id-ID" sz="2400" dirty="0">
                  <a:solidFill>
                    <a:srgbClr val="052F61">
                      <a:lumMod val="50000"/>
                    </a:srgbClr>
                  </a:solidFill>
                  <a:latin typeface="Berlin Sans FB Demi" pitchFamily="34" charset="0"/>
                  <a:ea typeface="Franklin Gothic Demi Cond" pitchFamily="34" charset="0"/>
                  <a:cs typeface="Aharoni" pitchFamily="2" charset="-79"/>
                </a:rPr>
                <a:t>2. SKB 4 (EMPAT) MENTERI</a:t>
              </a:r>
              <a:endParaRPr kumimoji="0" lang="id-ID" sz="2400" b="0" i="0" u="none" strike="noStrike" kern="1200" cap="none" spc="0" normalizeH="0" baseline="0" noProof="0" dirty="0">
                <a:ln>
                  <a:noFill/>
                </a:ln>
                <a:solidFill>
                  <a:srgbClr val="052F61">
                    <a:lumMod val="50000"/>
                  </a:srgbClr>
                </a:solidFill>
                <a:effectLst/>
                <a:uLnTx/>
                <a:uFillTx/>
                <a:latin typeface="Berlin Sans FB Demi" pitchFamily="34" charset="0"/>
                <a:ea typeface="Franklin Gothic Demi Cond" pitchFamily="34" charset="0"/>
                <a:cs typeface="Aharoni" pitchFamily="2" charset="-79"/>
              </a:endParaRPr>
            </a:p>
          </p:txBody>
        </p:sp>
      </p:grpSp>
      <p:pic>
        <p:nvPicPr>
          <p:cNvPr id="10" name="Picture 9">
            <a:extLst>
              <a:ext uri="{FF2B5EF4-FFF2-40B4-BE49-F238E27FC236}">
                <a16:creationId xmlns:a16="http://schemas.microsoft.com/office/drawing/2014/main" id="{45FE345F-ECE0-41E4-8347-268C67B1075F}"/>
              </a:ext>
            </a:extLst>
          </p:cNvPr>
          <p:cNvPicPr>
            <a:picLocks noChangeAspect="1"/>
          </p:cNvPicPr>
          <p:nvPr/>
        </p:nvPicPr>
        <p:blipFill>
          <a:blip r:embed="rId5"/>
          <a:stretch>
            <a:fillRect/>
          </a:stretch>
        </p:blipFill>
        <p:spPr>
          <a:xfrm>
            <a:off x="657996" y="4283934"/>
            <a:ext cx="8590008" cy="25663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17"/>
          <p:cNvCxnSpPr>
            <a:cxnSpLocks/>
          </p:cNvCxnSpPr>
          <p:nvPr/>
        </p:nvCxnSpPr>
        <p:spPr>
          <a:xfrm rot="5400000">
            <a:off x="4539762" y="3152751"/>
            <a:ext cx="1697050" cy="130706"/>
          </a:xfrm>
          <a:prstGeom prst="bentConnector3">
            <a:avLst>
              <a:gd name="adj1" fmla="val 50000"/>
            </a:avLst>
          </a:prstGeom>
          <a:ln w="1905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20"/>
          <p:cNvCxnSpPr>
            <a:cxnSpLocks/>
          </p:cNvCxnSpPr>
          <p:nvPr/>
        </p:nvCxnSpPr>
        <p:spPr>
          <a:xfrm rot="5400000">
            <a:off x="4497768" y="2417933"/>
            <a:ext cx="477141" cy="380433"/>
          </a:xfrm>
          <a:prstGeom prst="bentConnector3">
            <a:avLst>
              <a:gd name="adj1" fmla="val 50000"/>
            </a:avLst>
          </a:prstGeom>
          <a:ln w="1905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3352" y="1534682"/>
            <a:ext cx="2243146" cy="731296"/>
            <a:chOff x="43352" y="820575"/>
            <a:chExt cx="2243146" cy="731296"/>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2" y="833725"/>
              <a:ext cx="844187" cy="678389"/>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53" y="873481"/>
              <a:ext cx="627690" cy="67839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225" y="820575"/>
              <a:ext cx="681273" cy="678389"/>
            </a:xfrm>
            <a:prstGeom prst="rect">
              <a:avLst/>
            </a:prstGeom>
          </p:spPr>
        </p:pic>
      </p:grpSp>
      <p:sp>
        <p:nvSpPr>
          <p:cNvPr id="25" name="Rounded Rectangle 7"/>
          <p:cNvSpPr/>
          <p:nvPr/>
        </p:nvSpPr>
        <p:spPr>
          <a:xfrm>
            <a:off x="60964" y="2451303"/>
            <a:ext cx="4572698" cy="383735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id-ID" sz="1300" b="1" dirty="0">
                <a:solidFill>
                  <a:schemeClr val="tx1">
                    <a:lumMod val="95000"/>
                    <a:lumOff val="5000"/>
                  </a:schemeClr>
                </a:solidFill>
                <a:latin typeface="Calibri" pitchFamily="34" charset="0"/>
                <a:ea typeface="Calibri" pitchFamily="34" charset="0"/>
                <a:cs typeface="Calibri" pitchFamily="34" charset="0"/>
              </a:rPr>
              <a:t>Tugas :</a:t>
            </a:r>
          </a:p>
          <a:p>
            <a:pPr marL="278765" indent="-278765">
              <a:buAutoNum type="arabicPeriod"/>
            </a:pPr>
            <a:r>
              <a:rPr lang="id-ID" sz="1300" b="1" dirty="0">
                <a:solidFill>
                  <a:schemeClr val="tx1">
                    <a:lumMod val="95000"/>
                    <a:lumOff val="5000"/>
                  </a:schemeClr>
                </a:solidFill>
                <a:latin typeface="Calibri" pitchFamily="34" charset="0"/>
                <a:ea typeface="Calibri" pitchFamily="34" charset="0"/>
                <a:cs typeface="Calibri" pitchFamily="34" charset="0"/>
              </a:rPr>
              <a:t>Memfasilitasi pelaksanaan kegiatan kerja sama pencegahan, pengawasan dan penanganan permasalahan dana desa;</a:t>
            </a:r>
          </a:p>
          <a:p>
            <a:pPr marL="278765" indent="-278765">
              <a:buAutoNum type="arabicPeriod"/>
            </a:pPr>
            <a:r>
              <a:rPr lang="id-ID" sz="1300" b="1" dirty="0">
                <a:solidFill>
                  <a:schemeClr val="tx1">
                    <a:lumMod val="95000"/>
                    <a:lumOff val="5000"/>
                  </a:schemeClr>
                </a:solidFill>
                <a:latin typeface="Calibri" pitchFamily="34" charset="0"/>
                <a:ea typeface="Calibri" pitchFamily="34" charset="0"/>
                <a:cs typeface="Calibri" pitchFamily="34" charset="0"/>
              </a:rPr>
              <a:t>Menghimpun data dan informasi hasil kerja sama kegiatan pencegahan, pengawasan dan penanganan permasalahan dana desa</a:t>
            </a:r>
          </a:p>
          <a:p>
            <a:pPr marL="278765" indent="-278765">
              <a:buAutoNum type="arabicPeriod"/>
            </a:pPr>
            <a:r>
              <a:rPr lang="id-ID" sz="1300" b="1" dirty="0">
                <a:solidFill>
                  <a:schemeClr val="tx1">
                    <a:lumMod val="95000"/>
                    <a:lumOff val="5000"/>
                  </a:schemeClr>
                </a:solidFill>
                <a:latin typeface="Calibri" pitchFamily="34" charset="0"/>
                <a:ea typeface="Calibri" pitchFamily="34" charset="0"/>
                <a:cs typeface="Calibri" pitchFamily="34" charset="0"/>
              </a:rPr>
              <a:t>Menyusun laporan hasil kerja sama kegiatan pencegahan, pengawasan dan penanganan permasalahan dana desa</a:t>
            </a:r>
          </a:p>
          <a:p>
            <a:pPr marL="278765" indent="-278765">
              <a:buAutoNum type="arabicPeriod"/>
            </a:pPr>
            <a:r>
              <a:rPr lang="id-ID" sz="1300" b="1" dirty="0">
                <a:solidFill>
                  <a:schemeClr val="tx1">
                    <a:lumMod val="95000"/>
                    <a:lumOff val="5000"/>
                  </a:schemeClr>
                </a:solidFill>
                <a:latin typeface="Calibri" pitchFamily="34" charset="0"/>
                <a:ea typeface="Calibri" pitchFamily="34" charset="0"/>
                <a:cs typeface="Calibri" pitchFamily="34" charset="0"/>
              </a:rPr>
              <a:t>Melaksanakan pertemuan secara periodik paling sedikit 1 kali dalam setiap bulan dalam rangka pertukaran data dan informasi terkait kegiatan kerja sama  pencegahan, pengawasan dan penanganan permasalahan dana desa</a:t>
            </a:r>
          </a:p>
          <a:p>
            <a:pPr marL="278765" indent="-278765">
              <a:buAutoNum type="arabicPeriod"/>
            </a:pPr>
            <a:r>
              <a:rPr lang="id-ID" sz="1300" b="1" dirty="0">
                <a:solidFill>
                  <a:schemeClr val="tx1">
                    <a:lumMod val="95000"/>
                    <a:lumOff val="5000"/>
                  </a:schemeClr>
                </a:solidFill>
                <a:latin typeface="Calibri" pitchFamily="34" charset="0"/>
                <a:ea typeface="Calibri" pitchFamily="34" charset="0"/>
                <a:cs typeface="Calibri" pitchFamily="34" charset="0"/>
              </a:rPr>
              <a:t>Melakukan moitoring dan evaluasi dalam pengawasan pengelolaan dana desa</a:t>
            </a:r>
          </a:p>
          <a:p>
            <a:pPr marL="278765" indent="-278765">
              <a:buAutoNum type="arabicPeriod"/>
            </a:pPr>
            <a:r>
              <a:rPr lang="id-ID" sz="1300" b="1" dirty="0">
                <a:solidFill>
                  <a:schemeClr val="tx1">
                    <a:lumMod val="95000"/>
                    <a:lumOff val="5000"/>
                  </a:schemeClr>
                </a:solidFill>
                <a:latin typeface="Calibri" pitchFamily="34" charset="0"/>
                <a:ea typeface="Calibri" pitchFamily="34" charset="0"/>
                <a:cs typeface="Calibri" pitchFamily="34" charset="0"/>
              </a:rPr>
              <a:t>Sosialisasi tiga instansi terkait pedoman kerja</a:t>
            </a:r>
          </a:p>
        </p:txBody>
      </p:sp>
      <p:sp>
        <p:nvSpPr>
          <p:cNvPr id="26" name="Rounded Rectangle 8"/>
          <p:cNvSpPr/>
          <p:nvPr/>
        </p:nvSpPr>
        <p:spPr>
          <a:xfrm>
            <a:off x="2447834" y="1457688"/>
            <a:ext cx="3298698" cy="91189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275" b="1" dirty="0">
                <a:solidFill>
                  <a:schemeClr val="tx1">
                    <a:lumMod val="95000"/>
                    <a:lumOff val="5000"/>
                  </a:schemeClr>
                </a:solidFill>
              </a:rPr>
              <a:t>SEK</a:t>
            </a:r>
            <a:r>
              <a:rPr lang="id-ID" sz="2275" b="1" dirty="0">
                <a:solidFill>
                  <a:schemeClr val="tx1">
                    <a:lumMod val="95000"/>
                    <a:lumOff val="5000"/>
                  </a:schemeClr>
                </a:solidFill>
              </a:rPr>
              <a:t>BER</a:t>
            </a:r>
            <a:endParaRPr lang="en-US" sz="2275" b="1" dirty="0">
              <a:solidFill>
                <a:schemeClr val="tx1">
                  <a:lumMod val="95000"/>
                  <a:lumOff val="5000"/>
                </a:schemeClr>
              </a:solidFill>
            </a:endParaRPr>
          </a:p>
        </p:txBody>
      </p:sp>
      <p:sp>
        <p:nvSpPr>
          <p:cNvPr id="27" name="Rounded Rectangle 9"/>
          <p:cNvSpPr/>
          <p:nvPr/>
        </p:nvSpPr>
        <p:spPr>
          <a:xfrm>
            <a:off x="6635519" y="1475204"/>
            <a:ext cx="3108659" cy="55582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id-ID" sz="1300" b="1">
                <a:solidFill>
                  <a:schemeClr val="tx1">
                    <a:lumMod val="95000"/>
                    <a:lumOff val="5000"/>
                  </a:schemeClr>
                </a:solidFill>
                <a:latin typeface="Calibri" pitchFamily="34" charset="0"/>
                <a:ea typeface="Calibri" pitchFamily="34" charset="0"/>
                <a:cs typeface="Calibri" pitchFamily="34" charset="0"/>
              </a:rPr>
              <a:t>2018 : Kemendes PDTT</a:t>
            </a:r>
          </a:p>
          <a:p>
            <a:r>
              <a:rPr lang="id-ID" sz="1300" b="1" dirty="0">
                <a:solidFill>
                  <a:schemeClr val="tx1">
                    <a:lumMod val="95000"/>
                    <a:lumOff val="5000"/>
                  </a:schemeClr>
                </a:solidFill>
                <a:latin typeface="Calibri" pitchFamily="34" charset="0"/>
                <a:ea typeface="Calibri" pitchFamily="34" charset="0"/>
                <a:cs typeface="Calibri" pitchFamily="34" charset="0"/>
              </a:rPr>
              <a:t>2019: Kementerian Dalam Negeri</a:t>
            </a:r>
          </a:p>
        </p:txBody>
      </p:sp>
      <p:sp>
        <p:nvSpPr>
          <p:cNvPr id="28" name="Rounded Rectangle 11"/>
          <p:cNvSpPr/>
          <p:nvPr/>
        </p:nvSpPr>
        <p:spPr>
          <a:xfrm>
            <a:off x="4946484" y="4066628"/>
            <a:ext cx="4516693" cy="128533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id-ID" sz="1300" b="1">
                <a:solidFill>
                  <a:schemeClr val="tx1">
                    <a:lumMod val="95000"/>
                    <a:lumOff val="5000"/>
                  </a:schemeClr>
                </a:solidFill>
                <a:latin typeface="Calibri" pitchFamily="34" charset="0"/>
                <a:ea typeface="Calibri" pitchFamily="34" charset="0"/>
                <a:cs typeface="Calibri" pitchFamily="34" charset="0"/>
              </a:rPr>
              <a:t>Sistim pelaporan kegiatan yang terkait dengan pedoman kerja ini dilakukan secara berjenjang mulai dari Sekretariat Bersama Kabupaten/Kota, Sekretariat Bersama Provinsi sampai dengan Sekretariat Bersama Pusat. </a:t>
            </a:r>
            <a:r>
              <a:rPr lang="id-ID" sz="1300" b="1" dirty="0">
                <a:solidFill>
                  <a:schemeClr val="tx1">
                    <a:lumMod val="95000"/>
                    <a:lumOff val="5000"/>
                  </a:schemeClr>
                </a:solidFill>
                <a:latin typeface="Calibri" pitchFamily="34" charset="0"/>
                <a:ea typeface="Calibri" pitchFamily="34" charset="0"/>
                <a:cs typeface="Calibri" pitchFamily="34" charset="0"/>
              </a:rPr>
              <a:t>Sistim pelaporan pada tahun 2018 dibuat secara tertulis dan dikirim melalui surat tercatat dan/atau surat elektronik</a:t>
            </a:r>
          </a:p>
        </p:txBody>
      </p:sp>
      <p:sp>
        <p:nvSpPr>
          <p:cNvPr id="29" name="Rounded Rectangle 1"/>
          <p:cNvSpPr/>
          <p:nvPr/>
        </p:nvSpPr>
        <p:spPr>
          <a:xfrm>
            <a:off x="5615828" y="2553927"/>
            <a:ext cx="4028163" cy="103933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id-ID" sz="1300" b="1" dirty="0">
                <a:solidFill>
                  <a:schemeClr val="tx1">
                    <a:lumMod val="95000"/>
                    <a:lumOff val="5000"/>
                  </a:schemeClr>
                </a:solidFill>
                <a:latin typeface="Calibri" pitchFamily="34" charset="0"/>
                <a:ea typeface="Calibri" pitchFamily="34" charset="0"/>
                <a:cs typeface="Calibri" pitchFamily="34" charset="0"/>
              </a:rPr>
              <a:t>Tim Sekretariat Bersama di tingkat Daerah yaitu Provinsi dan Kabupaten/Kota dibentuk pada unit Kerja yang menangani Pemerintahan Desa dengan melibatkan unsur APIP, Polda/Polres, Kepala Kewilayahan/Camat dengan Keputusan Kepala Daerah</a:t>
            </a:r>
          </a:p>
        </p:txBody>
      </p:sp>
      <p:cxnSp>
        <p:nvCxnSpPr>
          <p:cNvPr id="30" name="Elbow Connector 12"/>
          <p:cNvCxnSpPr>
            <a:cxnSpLocks/>
          </p:cNvCxnSpPr>
          <p:nvPr/>
        </p:nvCxnSpPr>
        <p:spPr>
          <a:xfrm flipV="1">
            <a:off x="5746533" y="1690777"/>
            <a:ext cx="899490" cy="205438"/>
          </a:xfrm>
          <a:prstGeom prst="bentConnector3">
            <a:avLst>
              <a:gd name="adj1" fmla="val 67263"/>
            </a:avLst>
          </a:prstGeom>
          <a:ln w="1905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14"/>
          <p:cNvCxnSpPr>
            <a:cxnSpLocks/>
            <a:stCxn id="26" idx="3"/>
          </p:cNvCxnSpPr>
          <p:nvPr/>
        </p:nvCxnSpPr>
        <p:spPr>
          <a:xfrm>
            <a:off x="5746532" y="1913633"/>
            <a:ext cx="602510" cy="657711"/>
          </a:xfrm>
          <a:prstGeom prst="bentConnector2">
            <a:avLst/>
          </a:prstGeom>
          <a:ln w="19050">
            <a:solidFill>
              <a:schemeClr val="tx1">
                <a:alpha val="6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5"/>
          <p:cNvGrpSpPr/>
          <p:nvPr/>
        </p:nvGrpSpPr>
        <p:grpSpPr bwMode="auto">
          <a:xfrm>
            <a:off x="60963" y="34836"/>
            <a:ext cx="9779723" cy="1579562"/>
            <a:chOff x="-14288" y="131674"/>
            <a:chExt cx="9158288" cy="1579562"/>
          </a:xfrm>
        </p:grpSpPr>
        <p:grpSp>
          <p:nvGrpSpPr>
            <p:cNvPr id="3" name="Group 1"/>
            <p:cNvGrpSpPr/>
            <p:nvPr/>
          </p:nvGrpSpPr>
          <p:grpSpPr bwMode="auto">
            <a:xfrm>
              <a:off x="-14288" y="228600"/>
              <a:ext cx="9158288" cy="542427"/>
              <a:chOff x="-14288" y="396873"/>
              <a:chExt cx="9158288" cy="376239"/>
            </a:xfrm>
          </p:grpSpPr>
          <p:sp>
            <p:nvSpPr>
              <p:cNvPr id="8" name="Rectangle 7"/>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9" name="Rectangle 8"/>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13" name="Picture 1" descr="logo"/>
            <p:cNvPicPr>
              <a:picLocks noChangeAspect="1" noChangeArrowheads="1"/>
            </p:cNvPicPr>
            <p:nvPr/>
          </p:nvPicPr>
          <p:blipFill>
            <a:blip r:embed="rId5"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18" name="Picture 12" descr="garuda gud.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grpSp>
        <p:nvGrpSpPr>
          <p:cNvPr id="5" name="Group 4">
            <a:extLst>
              <a:ext uri="{FF2B5EF4-FFF2-40B4-BE49-F238E27FC236}">
                <a16:creationId xmlns:a16="http://schemas.microsoft.com/office/drawing/2014/main" id="{CB720685-7340-458D-AB40-82054F917562}"/>
              </a:ext>
            </a:extLst>
          </p:cNvPr>
          <p:cNvGrpSpPr/>
          <p:nvPr/>
        </p:nvGrpSpPr>
        <p:grpSpPr>
          <a:xfrm>
            <a:off x="1846053" y="771180"/>
            <a:ext cx="6426679" cy="484742"/>
            <a:chOff x="914400" y="804231"/>
            <a:chExt cx="8405870" cy="484742"/>
          </a:xfrm>
        </p:grpSpPr>
        <p:sp>
          <p:nvSpPr>
            <p:cNvPr id="4" name="Rectangle: Diagonal Corners Snipped 3">
              <a:extLst>
                <a:ext uri="{FF2B5EF4-FFF2-40B4-BE49-F238E27FC236}">
                  <a16:creationId xmlns:a16="http://schemas.microsoft.com/office/drawing/2014/main" id="{BFADE4DC-4CB8-47E4-81EE-D44E4C0F7881}"/>
                </a:ext>
              </a:extLst>
            </p:cNvPr>
            <p:cNvSpPr/>
            <p:nvPr/>
          </p:nvSpPr>
          <p:spPr>
            <a:xfrm>
              <a:off x="914400" y="804231"/>
              <a:ext cx="8405870" cy="48474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2798841" y="808439"/>
              <a:ext cx="4848679" cy="467179"/>
            </a:xfrm>
            <a:prstGeom prst="rect">
              <a:avLst/>
            </a:prstGeom>
          </p:spPr>
          <p:txBody>
            <a:bodyPr wrap="square">
              <a:spAutoFit/>
            </a:bodyPr>
            <a:lstStyle/>
            <a:p>
              <a:pPr marL="0" marR="0" lvl="0" indent="0" algn="ctr" defTabSz="914400" rtl="0" eaLnBrk="1" fontAlgn="base" latinLnBrk="0" hangingPunct="1">
                <a:lnSpc>
                  <a:spcPct val="111000"/>
                </a:lnSpc>
                <a:spcBef>
                  <a:spcPct val="0"/>
                </a:spcBef>
                <a:spcAft>
                  <a:spcPct val="0"/>
                </a:spcAft>
                <a:buClrTx/>
                <a:buSzTx/>
                <a:buFontTx/>
                <a:buNone/>
                <a:defRPr/>
              </a:pPr>
              <a:r>
                <a:rPr kumimoji="0" lang="id-ID" sz="2400" b="0" i="0" u="none" strike="noStrike" kern="1200" cap="none" spc="0" normalizeH="0" baseline="0" noProof="0" dirty="0">
                  <a:ln>
                    <a:noFill/>
                  </a:ln>
                  <a:solidFill>
                    <a:srgbClr val="052F61">
                      <a:lumMod val="50000"/>
                    </a:srgbClr>
                  </a:solidFill>
                  <a:effectLst/>
                  <a:uLnTx/>
                  <a:uFillTx/>
                  <a:latin typeface="Berlin Sans FB Demi" pitchFamily="34" charset="0"/>
                  <a:ea typeface="Franklin Gothic Demi Cond" pitchFamily="34" charset="0"/>
                  <a:cs typeface="Aharoni" pitchFamily="2" charset="-79"/>
                </a:rPr>
                <a:t>3. NOTA KESEPAHAMAN</a:t>
              </a:r>
            </a:p>
          </p:txBody>
        </p:sp>
      </p:grpSp>
      <p:pic>
        <p:nvPicPr>
          <p:cNvPr id="40" name="Picture 39">
            <a:extLst>
              <a:ext uri="{FF2B5EF4-FFF2-40B4-BE49-F238E27FC236}">
                <a16:creationId xmlns:a16="http://schemas.microsoft.com/office/drawing/2014/main" id="{BC4A7FF3-DCFB-49F3-9533-224CFC6ECC38}"/>
              </a:ext>
            </a:extLst>
          </p:cNvPr>
          <p:cNvPicPr>
            <a:picLocks noChangeAspect="1"/>
          </p:cNvPicPr>
          <p:nvPr/>
        </p:nvPicPr>
        <p:blipFill>
          <a:blip r:embed="rId7"/>
          <a:stretch>
            <a:fillRect/>
          </a:stretch>
        </p:blipFill>
        <p:spPr>
          <a:xfrm>
            <a:off x="4770408" y="5400312"/>
            <a:ext cx="5070278" cy="13894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23CA-FF4C-4BBE-A3B2-CB35F77C4372}"/>
              </a:ext>
            </a:extLst>
          </p:cNvPr>
          <p:cNvSpPr>
            <a:spLocks noGrp="1"/>
          </p:cNvSpPr>
          <p:nvPr>
            <p:ph type="title"/>
          </p:nvPr>
        </p:nvSpPr>
        <p:spPr>
          <a:xfrm>
            <a:off x="129396" y="2416936"/>
            <a:ext cx="9711290" cy="1240664"/>
          </a:xfrm>
        </p:spPr>
        <p:txBody>
          <a:bodyPr>
            <a:noAutofit/>
          </a:bodyPr>
          <a:lstStyle/>
          <a:p>
            <a:pPr algn="ctr"/>
            <a:r>
              <a:rPr lang="id-ID" sz="4600" b="1" dirty="0"/>
              <a:t>HOT ISSUES SEMINAR INTERNASIONAL</a:t>
            </a:r>
            <a:br>
              <a:rPr lang="id-ID" sz="4600" b="1" dirty="0"/>
            </a:br>
            <a:r>
              <a:rPr lang="id-ID" sz="4600" b="1" dirty="0"/>
              <a:t>30 SEPTEMBER – 2 OKTOBER 2018</a:t>
            </a:r>
          </a:p>
        </p:txBody>
      </p:sp>
      <p:grpSp>
        <p:nvGrpSpPr>
          <p:cNvPr id="4" name="Group 5">
            <a:extLst>
              <a:ext uri="{FF2B5EF4-FFF2-40B4-BE49-F238E27FC236}">
                <a16:creationId xmlns:a16="http://schemas.microsoft.com/office/drawing/2014/main" id="{AE34877D-0947-4D14-9396-B3E53C0120BD}"/>
              </a:ext>
            </a:extLst>
          </p:cNvPr>
          <p:cNvGrpSpPr/>
          <p:nvPr/>
        </p:nvGrpSpPr>
        <p:grpSpPr bwMode="auto">
          <a:xfrm>
            <a:off x="60963" y="34836"/>
            <a:ext cx="9779723" cy="1579562"/>
            <a:chOff x="-14288" y="131674"/>
            <a:chExt cx="9158288" cy="1579562"/>
          </a:xfrm>
        </p:grpSpPr>
        <p:grpSp>
          <p:nvGrpSpPr>
            <p:cNvPr id="5" name="Group 1">
              <a:extLst>
                <a:ext uri="{FF2B5EF4-FFF2-40B4-BE49-F238E27FC236}">
                  <a16:creationId xmlns:a16="http://schemas.microsoft.com/office/drawing/2014/main" id="{CFF15DED-BDF1-4E86-A399-D37EF34DA89D}"/>
                </a:ext>
              </a:extLst>
            </p:cNvPr>
            <p:cNvGrpSpPr/>
            <p:nvPr/>
          </p:nvGrpSpPr>
          <p:grpSpPr bwMode="auto">
            <a:xfrm>
              <a:off x="-14288" y="228600"/>
              <a:ext cx="9158288" cy="542427"/>
              <a:chOff x="-14288" y="396873"/>
              <a:chExt cx="9158288" cy="376239"/>
            </a:xfrm>
          </p:grpSpPr>
          <p:sp>
            <p:nvSpPr>
              <p:cNvPr id="9" name="Rectangle 8">
                <a:extLst>
                  <a:ext uri="{FF2B5EF4-FFF2-40B4-BE49-F238E27FC236}">
                    <a16:creationId xmlns:a16="http://schemas.microsoft.com/office/drawing/2014/main" id="{8E919196-67B4-4346-9782-DA7920689606}"/>
                  </a:ext>
                </a:extLst>
              </p:cNvPr>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10" name="Rectangle 9">
                <a:extLst>
                  <a:ext uri="{FF2B5EF4-FFF2-40B4-BE49-F238E27FC236}">
                    <a16:creationId xmlns:a16="http://schemas.microsoft.com/office/drawing/2014/main" id="{8020F70D-BC8D-4DCA-A5ED-4C8AC05607B8}"/>
                  </a:ext>
                </a:extLst>
              </p:cNvPr>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6" name="Picture 1" descr="logo">
              <a:extLst>
                <a:ext uri="{FF2B5EF4-FFF2-40B4-BE49-F238E27FC236}">
                  <a16:creationId xmlns:a16="http://schemas.microsoft.com/office/drawing/2014/main" id="{30C3503B-2947-4F96-A774-1E82802CA67C}"/>
                </a:ext>
              </a:extLst>
            </p:cNvPr>
            <p:cNvPicPr>
              <a:picLocks noChangeAspect="1" noChangeArrowheads="1"/>
            </p:cNvPicPr>
            <p:nvPr/>
          </p:nvPicPr>
          <p:blipFill>
            <a:blip r:embed="rId2"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7" name="Picture 12" descr="garuda gud.png">
              <a:extLst>
                <a:ext uri="{FF2B5EF4-FFF2-40B4-BE49-F238E27FC236}">
                  <a16:creationId xmlns:a16="http://schemas.microsoft.com/office/drawing/2014/main" id="{7F383FFF-FB46-479C-8B9D-644E30FDA8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41C93543-8638-4F4B-AEE2-FE3D1B017CA8}"/>
                </a:ext>
              </a:extLst>
            </p:cNvPr>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spTree>
    <p:extLst>
      <p:ext uri="{BB962C8B-B14F-4D97-AF65-F5344CB8AC3E}">
        <p14:creationId xmlns:p14="http://schemas.microsoft.com/office/powerpoint/2010/main" val="410075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C1C6BE8E-8399-4DB1-A36E-5CCB68DF28B3}"/>
              </a:ext>
            </a:extLst>
          </p:cNvPr>
          <p:cNvSpPr/>
          <p:nvPr/>
        </p:nvSpPr>
        <p:spPr>
          <a:xfrm>
            <a:off x="1608462" y="77119"/>
            <a:ext cx="6499952" cy="60592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tx1"/>
                </a:solidFill>
              </a:rPr>
              <a:t>REKOMENDASI SEMINAR BIDANG PENATAAN KELEMBAGAAN PEMBINA DESA</a:t>
            </a:r>
          </a:p>
        </p:txBody>
      </p:sp>
      <p:sp>
        <p:nvSpPr>
          <p:cNvPr id="8" name="Rectangle 7">
            <a:extLst>
              <a:ext uri="{FF2B5EF4-FFF2-40B4-BE49-F238E27FC236}">
                <a16:creationId xmlns:a16="http://schemas.microsoft.com/office/drawing/2014/main" id="{BFCDF706-A7C9-466F-B2EC-512A7D745CA2}"/>
              </a:ext>
            </a:extLst>
          </p:cNvPr>
          <p:cNvSpPr/>
          <p:nvPr/>
        </p:nvSpPr>
        <p:spPr>
          <a:xfrm>
            <a:off x="121187" y="749147"/>
            <a:ext cx="9573658" cy="6108853"/>
          </a:xfrm>
          <a:prstGeom prst="rect">
            <a:avLst/>
          </a:prstGeom>
        </p:spPr>
        <p:txBody>
          <a:bodyPr/>
          <a:lstStyle/>
          <a:p>
            <a:pPr marL="342900" lvl="0" indent="-342900">
              <a:buFont typeface="+mj-lt"/>
              <a:buAutoNum type="arabicPeriod"/>
            </a:pPr>
            <a:r>
              <a:rPr lang="id-ID"/>
              <a:t>Perlu ada aturan perundang-undangan yang  lebih konkrit dan terperinci agar kedua kementerian pembina desa dapat terus berjalan secara harmonis tanpa menimbulkan persoalan di daerah.</a:t>
            </a:r>
          </a:p>
          <a:p>
            <a:pPr marL="342900" lvl="0" indent="-342900">
              <a:buFont typeface="+mj-lt"/>
              <a:buAutoNum type="arabicPeriod"/>
            </a:pPr>
            <a:r>
              <a:rPr lang="id-ID"/>
              <a:t>Perlu adanya reward bagi pemerintah daerah yang berhasil membina desa sehingga desa binaannya dapat dijadikan role model (acuan/contoh) dalam pembinaan desa;</a:t>
            </a:r>
          </a:p>
          <a:p>
            <a:pPr marL="342900" lvl="0" indent="-342900">
              <a:buFont typeface="+mj-lt"/>
              <a:buAutoNum type="arabicPeriod"/>
            </a:pPr>
            <a:r>
              <a:rPr lang="id-ID"/>
              <a:t>Perlu adanya penguatan peran Camat sebagai ujung tombak pemerintah dalam membina pemerintah desa, sehingga segala dinamika desa dan antar desa yang terjadi dan terus berkembang, tetap dalam pantauan, pengawasan dan pengendalian Camat;</a:t>
            </a:r>
          </a:p>
          <a:p>
            <a:pPr marL="342900" lvl="0" indent="-342900">
              <a:buFont typeface="+mj-lt"/>
              <a:buAutoNum type="arabicPeriod"/>
            </a:pPr>
            <a:r>
              <a:rPr lang="id-ID"/>
              <a:t>Pemerintah daerah perlu memperkuat peran dan fungsi kelembagaan masyarakat yang ada di desa sehingga kelembagaan tersebut dapat membantu pemerintah desa dalam mendorong partisipasi masyarakat;</a:t>
            </a:r>
          </a:p>
          <a:p>
            <a:pPr marL="342900" lvl="0" indent="-342900">
              <a:buFont typeface="+mj-lt"/>
              <a:buAutoNum type="arabicPeriod"/>
            </a:pPr>
            <a:r>
              <a:rPr lang="id-ID"/>
              <a:t>Pemerintah terus mendorong dan memotivasi Pemerintah Daerah untuk segera menindaklanjuti amanat Undang-undang Desa dan peraturan di bawahnya, baik dalam bentuk Peraturan Daerah, Peraturan Kepala Daerah (Perkada), Keputusan Bupati/Walikota dan PeraturanDesa (Perdes) sehingga tidak ada lagi kendala bagi aparatur daerah dalam melaksanakan pembinaan desa;</a:t>
            </a:r>
          </a:p>
          <a:p>
            <a:pPr marL="342900" lvl="0" indent="-342900">
              <a:buFont typeface="+mj-lt"/>
              <a:buAutoNum type="arabicPeriod"/>
            </a:pPr>
            <a:r>
              <a:rPr lang="id-ID"/>
              <a:t>Perlu adanya komitmen pemerintah dan pemerintah daerah yang kuat dalam melakukan pembinaan desa melalui berbagai inovasi yang berkelanjutan dengan tetap memperhatikan kearifan lokal desa;</a:t>
            </a:r>
          </a:p>
          <a:p>
            <a:pPr marL="342900" lvl="0" indent="-342900">
              <a:buFont typeface="+mj-lt"/>
              <a:buAutoNum type="arabicPeriod"/>
            </a:pPr>
            <a:r>
              <a:rPr lang="id-ID"/>
              <a:t>Perlu adanya keterlibatan Perguruan Tinggi secara lebih masif dan intensif untuk mendorong percepatan pembangunan desa di seluruh Indonesia.</a:t>
            </a:r>
          </a:p>
        </p:txBody>
      </p:sp>
    </p:spTree>
    <p:extLst>
      <p:ext uri="{BB962C8B-B14F-4D97-AF65-F5344CB8AC3E}">
        <p14:creationId xmlns:p14="http://schemas.microsoft.com/office/powerpoint/2010/main" val="3921617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2A72A1B4-B513-4C84-82D6-3EB76438C505}"/>
              </a:ext>
            </a:extLst>
          </p:cNvPr>
          <p:cNvSpPr/>
          <p:nvPr/>
        </p:nvSpPr>
        <p:spPr>
          <a:xfrm>
            <a:off x="1641512" y="99153"/>
            <a:ext cx="6499952" cy="60592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tx1"/>
                </a:solidFill>
              </a:rPr>
              <a:t>REKOMENDASI SEMINAR BIDANG </a:t>
            </a:r>
            <a:r>
              <a:rPr lang="en-US" sz="1400" b="1" dirty="0">
                <a:solidFill>
                  <a:schemeClr val="tx1"/>
                </a:solidFill>
              </a:rPr>
              <a:t>PENGUATAN BINWAS PEMERINTAHAN DESA</a:t>
            </a:r>
            <a:endParaRPr lang="id-ID" sz="1400" b="1" dirty="0">
              <a:solidFill>
                <a:schemeClr val="tx1"/>
              </a:solidFill>
            </a:endParaRPr>
          </a:p>
        </p:txBody>
      </p:sp>
      <p:sp>
        <p:nvSpPr>
          <p:cNvPr id="7" name="Rectangle 6">
            <a:extLst>
              <a:ext uri="{FF2B5EF4-FFF2-40B4-BE49-F238E27FC236}">
                <a16:creationId xmlns:a16="http://schemas.microsoft.com/office/drawing/2014/main" id="{2929A2F5-8DE1-49AB-9E21-5A9D5B5E5382}"/>
              </a:ext>
            </a:extLst>
          </p:cNvPr>
          <p:cNvSpPr/>
          <p:nvPr/>
        </p:nvSpPr>
        <p:spPr>
          <a:xfrm>
            <a:off x="207031" y="768328"/>
            <a:ext cx="9521380" cy="5990519"/>
          </a:xfrm>
          <a:prstGeom prst="rect">
            <a:avLst/>
          </a:prstGeom>
        </p:spPr>
        <p:txBody>
          <a:bodyPr/>
          <a:lstStyle/>
          <a:p>
            <a:pPr marL="342900" lvl="0" indent="-342900">
              <a:buFont typeface="+mj-lt"/>
              <a:buAutoNum type="arabicPeriod"/>
            </a:pPr>
            <a:r>
              <a:rPr lang="id-ID" dirty="0"/>
              <a:t>Perlu pengembangan program-program pengembangan kapasitas aparatur desa secara terus menerus dan berkelanjutan.</a:t>
            </a:r>
          </a:p>
          <a:p>
            <a:pPr marL="342900" lvl="0" indent="-342900">
              <a:buFont typeface="+mj-lt"/>
              <a:buAutoNum type="arabicPeriod"/>
            </a:pPr>
            <a:r>
              <a:rPr lang="id-ID" dirty="0"/>
              <a:t>Perlu komitmen bersama antara Kemendagri,Kemendesa,PDT dan Transmigrasi, Pemerintah Daerah untukmemberikan pemahaman, sosialisasi dan pelatihan kepada Inspektorat Daerah terkait pengawasan yang harus dilakukan kepada Pemerintah Desa sehingga menjamin kenyamanan Pemerintah Desa dalam melaksanakan tugas dan fungsinya.</a:t>
            </a:r>
          </a:p>
          <a:p>
            <a:pPr marL="342900" lvl="0" indent="-342900">
              <a:buFont typeface="+mj-lt"/>
              <a:buAutoNum type="arabicPeriod"/>
            </a:pPr>
            <a:r>
              <a:rPr lang="id-ID" dirty="0"/>
              <a:t>Perlu dilakukan evaluasi dan penataan kembali terhadap organisasi yang melakukan fungsi pembinaan desa sehingga tidak terdapat duplikasi dalam pelaksanaan tugas.</a:t>
            </a:r>
          </a:p>
          <a:p>
            <a:pPr marL="342900" lvl="0" indent="-342900">
              <a:buFont typeface="+mj-lt"/>
              <a:buAutoNum type="arabicPeriod"/>
            </a:pPr>
            <a:r>
              <a:rPr lang="id-ID" dirty="0"/>
              <a:t>Melakukan peningkatan kapasitas aparat pengawas internal pemerintah (APIP) yang ada di daerah sehingga permasalahan pengelolaan keuangan pada tingkat desa secara bertahap dapat terselesaikan;</a:t>
            </a:r>
          </a:p>
          <a:p>
            <a:pPr marL="342900" lvl="0" indent="-342900">
              <a:buFont typeface="+mj-lt"/>
              <a:buAutoNum type="arabicPeriod"/>
            </a:pPr>
            <a:r>
              <a:rPr lang="id-ID" dirty="0"/>
              <a:t>Meningkatkan kapasitas aparat kecamatan dalam melakukan pembinaan terhadap pemerintahan desa termasuk membantu desa menyelesaikan persoalan-persoalan tingkat desa;</a:t>
            </a:r>
          </a:p>
          <a:p>
            <a:pPr marL="342900" lvl="0" indent="-342900">
              <a:buFont typeface="+mj-lt"/>
              <a:buAutoNum type="arabicPeriod"/>
            </a:pPr>
            <a:r>
              <a:rPr lang="id-ID" dirty="0"/>
              <a:t>Perlu adanya harmonisasi aturan/regulasi terkait desa sehingga tidak terjadi tumpang tindih dan membingungkan pemerintah daerah dan pemerintah desa;</a:t>
            </a:r>
          </a:p>
          <a:p>
            <a:pPr marL="342900" lvl="0" indent="-342900">
              <a:buFont typeface="+mj-lt"/>
              <a:buAutoNum type="arabicPeriod"/>
            </a:pPr>
            <a:r>
              <a:rPr lang="id-ID" dirty="0"/>
              <a:t>Perlu dilakukan pembekalan/pelatihan bagi kepala desa terpilih agar siap menjalankan tugas dan tanggungjawabnya. </a:t>
            </a:r>
          </a:p>
          <a:p>
            <a:pPr marL="342900" lvl="0" indent="-342900">
              <a:buFont typeface="+mj-lt"/>
              <a:buAutoNum type="arabicPeriod"/>
            </a:pPr>
            <a:r>
              <a:rPr lang="id-ID" dirty="0"/>
              <a:t>Regulasi tentang aturan pelaksanaan UU Desa tidak boleh bertentangan dengan prinsip yang diatur dalam UU Desa;</a:t>
            </a:r>
          </a:p>
        </p:txBody>
      </p:sp>
    </p:spTree>
    <p:extLst>
      <p:ext uri="{BB962C8B-B14F-4D97-AF65-F5344CB8AC3E}">
        <p14:creationId xmlns:p14="http://schemas.microsoft.com/office/powerpoint/2010/main" val="381650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975C84F3-33F2-4E91-8585-71779123C262}"/>
              </a:ext>
            </a:extLst>
          </p:cNvPr>
          <p:cNvSpPr/>
          <p:nvPr/>
        </p:nvSpPr>
        <p:spPr>
          <a:xfrm>
            <a:off x="1641513" y="121186"/>
            <a:ext cx="6499952" cy="60592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b="1" dirty="0">
                <a:solidFill>
                  <a:schemeClr val="tx1"/>
                </a:solidFill>
              </a:rPr>
              <a:t>REKOMENDASI SEMINAR BIDANG PENINGKATAN KAPASITAS APARATUR DESA</a:t>
            </a:r>
          </a:p>
        </p:txBody>
      </p:sp>
      <p:sp>
        <p:nvSpPr>
          <p:cNvPr id="7" name="Rectangle 6">
            <a:extLst>
              <a:ext uri="{FF2B5EF4-FFF2-40B4-BE49-F238E27FC236}">
                <a16:creationId xmlns:a16="http://schemas.microsoft.com/office/drawing/2014/main" id="{08D827BF-0069-4FBD-A76B-DFEEC3550A11}"/>
              </a:ext>
            </a:extLst>
          </p:cNvPr>
          <p:cNvSpPr/>
          <p:nvPr/>
        </p:nvSpPr>
        <p:spPr>
          <a:xfrm>
            <a:off x="241540" y="815249"/>
            <a:ext cx="9420252" cy="5654562"/>
          </a:xfrm>
          <a:prstGeom prst="rect">
            <a:avLst/>
          </a:prstGeom>
        </p:spPr>
        <p:txBody>
          <a:bodyPr/>
          <a:lstStyle/>
          <a:p>
            <a:pPr marL="228600" lvl="0" indent="-228600">
              <a:buFont typeface="+mj-lt"/>
              <a:buAutoNum type="arabicPeriod"/>
            </a:pPr>
            <a:r>
              <a:rPr lang="id-ID"/>
              <a:t>Perlu dibangun adanya kesamaan pemahaman, pandangan dan komitmen akan arti penting peningkatan kapasitas aparatur desa (kades, perangkat desa dan BPD). </a:t>
            </a:r>
          </a:p>
          <a:p>
            <a:pPr marL="228600" lvl="0" indent="-228600">
              <a:buFont typeface="+mj-lt"/>
              <a:buAutoNum type="arabicPeriod"/>
            </a:pPr>
            <a:r>
              <a:rPr lang="id-ID"/>
              <a:t>Penguatan kapasitas aparatur desa, diarahkan untuk menjawab tantangan dalam pelaksanaan tugas, fungsi dan kewenangan aparatur desa sesuai dengan undang-undang nomor 6 tahun 2014. Bahwa untuk menjalankan pemerintahan desa dan pelaksanaan pembangunan desa diperlukan suatu keahlian, keterampilan dan kepemimpinan bagi aparatur desa.</a:t>
            </a:r>
          </a:p>
          <a:p>
            <a:pPr marL="228600" lvl="0" indent="-228600">
              <a:buFont typeface="+mj-lt"/>
              <a:buAutoNum type="arabicPeriod"/>
            </a:pPr>
            <a:r>
              <a:rPr lang="id-ID"/>
              <a:t>Dalam penguatan kapasitas aparatur desa dapat menggunakan metode e-learning, metode tatap muka, yang disesuaikan dengan kondisi, situasi dan kemampuan masing-masing daerah.</a:t>
            </a:r>
          </a:p>
          <a:p>
            <a:pPr marL="228600" lvl="0" indent="-228600">
              <a:buFont typeface="+mj-lt"/>
              <a:buAutoNum type="arabicPeriod"/>
            </a:pPr>
            <a:r>
              <a:rPr lang="id-ID"/>
              <a:t>Peningkatan kapasitas aparatur desa harus dilakukan secara terencana, terukur dan berkesinambungan yang dilakukan berdasarkan tingkatan pemerintahan (Pemerintah pusat, provinsi, kabupaten/kota, dan desa).</a:t>
            </a:r>
          </a:p>
          <a:p>
            <a:pPr marL="228600" lvl="0" indent="-228600">
              <a:buFont typeface="+mj-lt"/>
              <a:buAutoNum type="arabicPeriod"/>
            </a:pPr>
            <a:r>
              <a:rPr lang="id-ID"/>
              <a:t>Perlu adanya keterlibatan perguruan tinggi, Lembaga-lembaga Pendidikan dan profesional dalam peningkatan kapasitas aparatur desa, dalam bentuk Pendidikan formal (diploma) maupun non formal. </a:t>
            </a:r>
          </a:p>
          <a:p>
            <a:pPr marL="228600" lvl="0" indent="-228600">
              <a:buFont typeface="+mj-lt"/>
              <a:buAutoNum type="arabicPeriod"/>
            </a:pPr>
            <a:r>
              <a:rPr lang="id-ID"/>
              <a:t>Pengaturan lebih lanjut dalam hal keterlibatan perguruan tinggi, Lembaga-lembaga Pendidikan dan profesional dalam peningkatan kapasitas aparatur desa, dalam bentuk pendidikan formal (diploma) maupun non formal perlu dilakukan oleh Kementerian Dalam Negeri.</a:t>
            </a:r>
          </a:p>
        </p:txBody>
      </p:sp>
    </p:spTree>
    <p:extLst>
      <p:ext uri="{BB962C8B-B14F-4D97-AF65-F5344CB8AC3E}">
        <p14:creationId xmlns:p14="http://schemas.microsoft.com/office/powerpoint/2010/main" val="134487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WordArt 5"/>
          <p:cNvSpPr>
            <a:spLocks noChangeArrowheads="1" noChangeShapeType="1" noTextEdit="1"/>
          </p:cNvSpPr>
          <p:nvPr/>
        </p:nvSpPr>
        <p:spPr bwMode="gray">
          <a:xfrm>
            <a:off x="2651756" y="2778032"/>
            <a:ext cx="4863737" cy="1349829"/>
          </a:xfrm>
          <a:prstGeom prst="rect">
            <a:avLst/>
          </a:prstGeom>
        </p:spPr>
        <p:txBody>
          <a:bodyPr wrap="none" fromWordArt="1">
            <a:prstTxWarp prst="textDeflate">
              <a:avLst>
                <a:gd name="adj" fmla="val 0"/>
              </a:avLst>
            </a:prstTxWarp>
          </a:bodyPr>
          <a:lstStyle/>
          <a:p>
            <a:pPr algn="ctr"/>
            <a:r>
              <a:rPr lang="en-US" sz="3600" b="1" kern="10" dirty="0">
                <a:ln w="19050">
                  <a:solidFill>
                    <a:srgbClr val="FFFFFF"/>
                  </a:solidFill>
                  <a:round/>
                </a:ln>
                <a:effectLst>
                  <a:outerShdw blurRad="63500" dist="71842" dir="2700000" algn="ctr" rotWithShape="0">
                    <a:schemeClr val="tx1">
                      <a:alpha val="50000"/>
                    </a:schemeClr>
                  </a:outerShdw>
                </a:effectLst>
              </a:rPr>
              <a:t>TERIMAKASIH</a:t>
            </a:r>
          </a:p>
        </p:txBody>
      </p:sp>
      <p:pic>
        <p:nvPicPr>
          <p:cNvPr id="24579" name="Picture 12" descr="Image result for LOGO KEMENDAG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65" y="132122"/>
            <a:ext cx="136842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C:\Users\USER\Downloads\b7e6d592b893352bb466d1023c03d9a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632" y="138428"/>
            <a:ext cx="160178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500" fill="hold"/>
                                        <p:tgtEl>
                                          <p:spTgt spid="87045"/>
                                        </p:tgtEl>
                                        <p:attrNameLst>
                                          <p:attrName>ppt_w</p:attrName>
                                        </p:attrNameLst>
                                      </p:cBhvr>
                                      <p:tavLst>
                                        <p:tav tm="0">
                                          <p:val>
                                            <p:fltVal val="0"/>
                                          </p:val>
                                        </p:tav>
                                        <p:tav tm="100000">
                                          <p:val>
                                            <p:strVal val="#ppt_w"/>
                                          </p:val>
                                        </p:tav>
                                      </p:tavLst>
                                    </p:anim>
                                    <p:anim calcmode="lin" valueType="num">
                                      <p:cBhvr>
                                        <p:cTn id="8" dur="500" fill="hold"/>
                                        <p:tgtEl>
                                          <p:spTgt spid="87045"/>
                                        </p:tgtEl>
                                        <p:attrNameLst>
                                          <p:attrName>ppt_h</p:attrName>
                                        </p:attrNameLst>
                                      </p:cBhvr>
                                      <p:tavLst>
                                        <p:tav tm="0">
                                          <p:val>
                                            <p:fltVal val="0"/>
                                          </p:val>
                                        </p:tav>
                                        <p:tav tm="100000">
                                          <p:val>
                                            <p:strVal val="#ppt_h"/>
                                          </p:val>
                                        </p:tav>
                                      </p:tavLst>
                                    </p:anim>
                                    <p:animEffect transition="in" filter="fade">
                                      <p:cBhvr>
                                        <p:cTn id="9"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60963" y="34836"/>
            <a:ext cx="9779723" cy="1579562"/>
            <a:chOff x="-14288" y="131674"/>
            <a:chExt cx="9158288" cy="1579562"/>
          </a:xfrm>
        </p:grpSpPr>
        <p:grpSp>
          <p:nvGrpSpPr>
            <p:cNvPr id="3" name="Group 1"/>
            <p:cNvGrpSpPr/>
            <p:nvPr/>
          </p:nvGrpSpPr>
          <p:grpSpPr bwMode="auto">
            <a:xfrm>
              <a:off x="-14288" y="228600"/>
              <a:ext cx="9158288" cy="542427"/>
              <a:chOff x="-14288" y="396873"/>
              <a:chExt cx="9158288" cy="376239"/>
            </a:xfrm>
          </p:grpSpPr>
          <p:sp>
            <p:nvSpPr>
              <p:cNvPr id="8" name="Rectangle 7"/>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9" name="Rectangle 8"/>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13" name="Picture 1" descr="logo"/>
            <p:cNvPicPr>
              <a:picLocks noChangeAspect="1" noChangeArrowheads="1"/>
            </p:cNvPicPr>
            <p:nvPr/>
          </p:nvPicPr>
          <p:blipFill>
            <a:blip r:embed="rId2"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15" name="Picture 12" descr="garuda gu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sp>
        <p:nvSpPr>
          <p:cNvPr id="6" name="TextBox 5">
            <a:extLst>
              <a:ext uri="{FF2B5EF4-FFF2-40B4-BE49-F238E27FC236}">
                <a16:creationId xmlns:a16="http://schemas.microsoft.com/office/drawing/2014/main" id="{6AA0ABE5-FA2A-4DE1-B59E-31BE132423E5}"/>
              </a:ext>
            </a:extLst>
          </p:cNvPr>
          <p:cNvSpPr txBox="1"/>
          <p:nvPr/>
        </p:nvSpPr>
        <p:spPr>
          <a:xfrm>
            <a:off x="966269" y="750503"/>
            <a:ext cx="8134199" cy="461665"/>
          </a:xfrm>
          <a:prstGeom prst="rect">
            <a:avLst/>
          </a:prstGeom>
          <a:noFill/>
        </p:spPr>
        <p:txBody>
          <a:bodyPr wrap="square" rtlCol="0">
            <a:spAutoFit/>
          </a:bodyPr>
          <a:lstStyle/>
          <a:p>
            <a:pPr algn="ctr"/>
            <a:r>
              <a:rPr lang="id-ID" sz="2400" b="1" dirty="0"/>
              <a:t>MANDAT</a:t>
            </a:r>
          </a:p>
        </p:txBody>
      </p:sp>
      <p:graphicFrame>
        <p:nvGraphicFramePr>
          <p:cNvPr id="7" name="Diagram 6">
            <a:extLst>
              <a:ext uri="{FF2B5EF4-FFF2-40B4-BE49-F238E27FC236}">
                <a16:creationId xmlns:a16="http://schemas.microsoft.com/office/drawing/2014/main" id="{B6B6ECE7-DAA7-4A34-AA16-7946FEE0F6C4}"/>
              </a:ext>
            </a:extLst>
          </p:cNvPr>
          <p:cNvGraphicFramePr/>
          <p:nvPr>
            <p:extLst>
              <p:ext uri="{D42A27DB-BD31-4B8C-83A1-F6EECF244321}">
                <p14:modId xmlns:p14="http://schemas.microsoft.com/office/powerpoint/2010/main" val="2514044858"/>
              </p:ext>
            </p:extLst>
          </p:nvPr>
        </p:nvGraphicFramePr>
        <p:xfrm>
          <a:off x="353683" y="1287984"/>
          <a:ext cx="9204385" cy="434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Arrow: Down 9">
            <a:extLst>
              <a:ext uri="{FF2B5EF4-FFF2-40B4-BE49-F238E27FC236}">
                <a16:creationId xmlns:a16="http://schemas.microsoft.com/office/drawing/2014/main" id="{7F521FC8-8AAD-478E-B429-EC9C11CE2A17}"/>
              </a:ext>
            </a:extLst>
          </p:cNvPr>
          <p:cNvSpPr/>
          <p:nvPr/>
        </p:nvSpPr>
        <p:spPr>
          <a:xfrm>
            <a:off x="4865297" y="2303254"/>
            <a:ext cx="189781" cy="1164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Arrow: Down 17">
            <a:extLst>
              <a:ext uri="{FF2B5EF4-FFF2-40B4-BE49-F238E27FC236}">
                <a16:creationId xmlns:a16="http://schemas.microsoft.com/office/drawing/2014/main" id="{E3664368-92A4-45DF-A295-39DE608C7DE2}"/>
              </a:ext>
            </a:extLst>
          </p:cNvPr>
          <p:cNvSpPr/>
          <p:nvPr/>
        </p:nvSpPr>
        <p:spPr>
          <a:xfrm rot="4117212">
            <a:off x="3294302" y="4057456"/>
            <a:ext cx="179447" cy="994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Arrow: Down 18">
            <a:extLst>
              <a:ext uri="{FF2B5EF4-FFF2-40B4-BE49-F238E27FC236}">
                <a16:creationId xmlns:a16="http://schemas.microsoft.com/office/drawing/2014/main" id="{4B81A03C-012F-450B-907D-84AC489394CD}"/>
              </a:ext>
            </a:extLst>
          </p:cNvPr>
          <p:cNvSpPr/>
          <p:nvPr/>
        </p:nvSpPr>
        <p:spPr>
          <a:xfrm rot="17479759">
            <a:off x="6427145" y="4043804"/>
            <a:ext cx="190650" cy="992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Rounded Corners 10">
            <a:extLst>
              <a:ext uri="{FF2B5EF4-FFF2-40B4-BE49-F238E27FC236}">
                <a16:creationId xmlns:a16="http://schemas.microsoft.com/office/drawing/2014/main" id="{5A12309D-32AA-417F-802E-BD8683BE0CBE}"/>
              </a:ext>
            </a:extLst>
          </p:cNvPr>
          <p:cNvSpPr/>
          <p:nvPr/>
        </p:nvSpPr>
        <p:spPr>
          <a:xfrm>
            <a:off x="6976174" y="4675517"/>
            <a:ext cx="2171587" cy="9290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5090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66269" y="918264"/>
            <a:ext cx="8134200" cy="471732"/>
          </a:xfrm>
          <a:prstGeom prst="rect">
            <a:avLst/>
          </a:prstGeom>
          <a:noFill/>
        </p:spPr>
        <p:txBody>
          <a:bodyPr wrap="square">
            <a:spAutoFit/>
          </a:bodyPr>
          <a:lstStyle/>
          <a:p>
            <a:pPr marL="0" marR="0" lvl="0" indent="0" algn="ctr" defTabSz="457200" rtl="0" eaLnBrk="1" fontAlgn="auto" latinLnBrk="0" hangingPunct="1">
              <a:lnSpc>
                <a:spcPct val="111000"/>
              </a:lnSpc>
              <a:spcBef>
                <a:spcPts val="0"/>
              </a:spcBef>
              <a:spcAft>
                <a:spcPts val="0"/>
              </a:spcAft>
              <a:buClrTx/>
              <a:buSzTx/>
              <a:buFontTx/>
              <a:buNone/>
              <a:tabLst/>
              <a:defRPr/>
            </a:pPr>
            <a:r>
              <a:rPr lang="id-ID" sz="2400" b="1" dirty="0">
                <a:solidFill>
                  <a:prstClr val="black"/>
                </a:solidFill>
                <a:ea typeface="Franklin Gothic Demi Cond" pitchFamily="34" charset="0"/>
                <a:cs typeface="Franklin Gothic Demi Cond" pitchFamily="34" charset="0"/>
              </a:rPr>
              <a:t>POSISI</a:t>
            </a:r>
            <a:r>
              <a:rPr kumimoji="0" lang="en-US" sz="2400" b="1" i="0" u="none" strike="noStrike" kern="1200" cap="none" spc="0" normalizeH="0" baseline="0" noProof="0" dirty="0">
                <a:ln>
                  <a:noFill/>
                </a:ln>
                <a:solidFill>
                  <a:prstClr val="black"/>
                </a:solidFill>
                <a:effectLst/>
                <a:uLnTx/>
                <a:uFillTx/>
                <a:ea typeface="Franklin Gothic Demi Cond" pitchFamily="34" charset="0"/>
                <a:cs typeface="Franklin Gothic Demi Cond" pitchFamily="34" charset="0"/>
              </a:rPr>
              <a:t> KEMENDAGRI DALAM </a:t>
            </a:r>
            <a:r>
              <a:rPr kumimoji="0" lang="id-ID" sz="2400" b="1" i="0" u="none" strike="noStrike" kern="1200" cap="none" spc="0" normalizeH="0" baseline="0" noProof="0" dirty="0">
                <a:ln>
                  <a:noFill/>
                </a:ln>
                <a:solidFill>
                  <a:prstClr val="black"/>
                </a:solidFill>
                <a:effectLst/>
                <a:uLnTx/>
                <a:uFillTx/>
                <a:ea typeface="Franklin Gothic Demi Cond" pitchFamily="34" charset="0"/>
                <a:cs typeface="Franklin Gothic Demi Cond" pitchFamily="34" charset="0"/>
              </a:rPr>
              <a:t>BINWAS </a:t>
            </a:r>
            <a:r>
              <a:rPr kumimoji="0" lang="en-US" sz="2400" b="1" i="0" u="none" strike="noStrike" kern="1200" cap="none" spc="0" normalizeH="0" baseline="0" noProof="0" dirty="0">
                <a:ln>
                  <a:noFill/>
                </a:ln>
                <a:solidFill>
                  <a:prstClr val="black"/>
                </a:solidFill>
                <a:effectLst/>
                <a:uLnTx/>
                <a:uFillTx/>
                <a:ea typeface="Franklin Gothic Demi Cond" pitchFamily="34" charset="0"/>
                <a:cs typeface="Franklin Gothic Demi Cond" pitchFamily="34" charset="0"/>
              </a:rPr>
              <a:t>PEMDES</a:t>
            </a:r>
            <a:endParaRPr kumimoji="0" lang="id-ID" sz="2400" b="1" i="0" u="none" strike="noStrike" kern="1200" cap="none" spc="0" normalizeH="0" baseline="0" noProof="0" dirty="0">
              <a:ln>
                <a:noFill/>
              </a:ln>
              <a:solidFill>
                <a:prstClr val="black"/>
              </a:solidFill>
              <a:effectLst/>
              <a:uLnTx/>
              <a:uFillTx/>
              <a:ea typeface="Franklin Gothic Demi Cond" pitchFamily="34" charset="0"/>
              <a:cs typeface="Franklin Gothic Demi Cond" pitchFamily="34" charset="0"/>
            </a:endParaRPr>
          </a:p>
        </p:txBody>
      </p:sp>
      <p:sp>
        <p:nvSpPr>
          <p:cNvPr id="12" name="Rectangle 11"/>
          <p:cNvSpPr/>
          <p:nvPr/>
        </p:nvSpPr>
        <p:spPr>
          <a:xfrm>
            <a:off x="1014047" y="1778697"/>
            <a:ext cx="8018585" cy="4018472"/>
          </a:xfrm>
          <a:prstGeom prst="rect">
            <a:avLst/>
          </a:prstGeom>
        </p:spPr>
        <p:txBody>
          <a:bodyPr wrap="square">
            <a:spAutoFit/>
          </a:bodyPr>
          <a:lstStyle/>
          <a:p>
            <a:pPr marL="316531" marR="0" lvl="0" indent="-316531" algn="just" defTabSz="457200" rtl="0" eaLnBrk="1" fontAlgn="auto" latinLnBrk="0" hangingPunct="1">
              <a:lnSpc>
                <a:spcPct val="100000"/>
              </a:lnSpc>
              <a:spcBef>
                <a:spcPts val="277"/>
              </a:spcBef>
              <a:spcAft>
                <a:spcPts val="277"/>
              </a:spcAft>
              <a:buClrTx/>
              <a:buSzTx/>
              <a:buFont typeface="Symbol"/>
              <a:buChar char=""/>
              <a:tabLst/>
              <a:defRPr/>
            </a:pP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Undang-Undang Nomor 23 Tahun 2014 tentang Pemerintahan Daerah, pada pasal 8 ayat (3) dan pasal 373 (3) menyatakan bahwa </a:t>
            </a:r>
            <a:r>
              <a:rPr kumimoji="0" lang="id-ID" sz="1400" b="1" i="0" u="none" strike="noStrike" kern="1200" cap="none" spc="0" normalizeH="0" baseline="0" noProof="0" dirty="0">
                <a:ln>
                  <a:noFill/>
                </a:ln>
                <a:solidFill>
                  <a:srgbClr val="FF0000"/>
                </a:solidFill>
                <a:effectLst/>
                <a:uLnTx/>
                <a:uFillTx/>
                <a:ea typeface="Calibri"/>
                <a:cs typeface="Arial" pitchFamily="34" charset="0"/>
              </a:rPr>
              <a:t>Pembinaan dan Pengawasan </a:t>
            </a: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Penyelenggaraan Urusan Pemerintahan dan Penyelenggaraan Pemerintahan Daerah secara nasional dikoordinasikan oleh </a:t>
            </a:r>
            <a:r>
              <a:rPr kumimoji="0" lang="id-ID" sz="1400" b="1" i="0" u="none" strike="noStrike" kern="1200" cap="none" spc="0" normalizeH="0" baseline="0" noProof="0" dirty="0">
                <a:ln>
                  <a:noFill/>
                </a:ln>
                <a:solidFill>
                  <a:srgbClr val="FF0000"/>
                </a:solidFill>
                <a:effectLst/>
                <a:uLnTx/>
                <a:uFillTx/>
                <a:ea typeface="Calibri"/>
                <a:cs typeface="Arial" pitchFamily="34" charset="0"/>
              </a:rPr>
              <a:t>Menteri Dalam Negeri</a:t>
            </a: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a:t>
            </a:r>
          </a:p>
          <a:p>
            <a:pPr marL="316531" marR="0" lvl="0" indent="-316531" algn="just" defTabSz="457200" rtl="0" eaLnBrk="1" fontAlgn="auto" latinLnBrk="0" hangingPunct="1">
              <a:lnSpc>
                <a:spcPct val="100000"/>
              </a:lnSpc>
              <a:spcBef>
                <a:spcPts val="277"/>
              </a:spcBef>
              <a:spcAft>
                <a:spcPts val="277"/>
              </a:spcAft>
              <a:buClrTx/>
              <a:buSzTx/>
              <a:buFont typeface="Symbol"/>
              <a:buChar char=""/>
              <a:tabLst/>
              <a:defRPr/>
            </a:pP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Undang-Undang Nomor 6 Tahun 2014 tentang Desa, pada pasal 112 ayat (1) </a:t>
            </a:r>
            <a:r>
              <a:rPr kumimoji="0" lang="id-ID" sz="1400" b="1" i="0" u="none" strike="noStrike" kern="1200" cap="none" spc="0" normalizeH="0" baseline="0" noProof="0" dirty="0">
                <a:ln>
                  <a:noFill/>
                </a:ln>
                <a:solidFill>
                  <a:srgbClr val="FF0000"/>
                </a:solidFill>
                <a:effectLst/>
                <a:uLnTx/>
                <a:uFillTx/>
                <a:ea typeface="Calibri"/>
                <a:cs typeface="Arial" pitchFamily="34" charset="0"/>
              </a:rPr>
              <a:t>Pemerintah</a:t>
            </a: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Pemerintah Daerah Provinsi, dan Pemerintah Daerah Kabupaten/Kota membina dan mengawasi penyelenggaraan Pemerintahan Desa.</a:t>
            </a:r>
            <a:r>
              <a:rPr kumimoji="0" lang="id-ID" sz="1292" b="1" i="0" u="none" strike="noStrike" kern="1200" cap="none" spc="0" normalizeH="0" baseline="0" noProof="0" dirty="0">
                <a:ln>
                  <a:noFill/>
                </a:ln>
                <a:solidFill>
                  <a:prstClr val="black"/>
                </a:solidFill>
                <a:effectLst/>
                <a:uLnTx/>
                <a:uFillTx/>
                <a:latin typeface="Rockwell" panose="02060603020205020403"/>
                <a:ea typeface="+mn-ea"/>
                <a:cs typeface="+mn-cs"/>
              </a:rPr>
              <a:t> </a:t>
            </a:r>
          </a:p>
          <a:p>
            <a:pPr marL="316531" marR="0" lvl="0" indent="-316531" algn="just" defTabSz="457200" rtl="0" eaLnBrk="1" fontAlgn="auto" latinLnBrk="0" hangingPunct="1">
              <a:lnSpc>
                <a:spcPct val="100000"/>
              </a:lnSpc>
              <a:spcBef>
                <a:spcPts val="277"/>
              </a:spcBef>
              <a:spcAft>
                <a:spcPts val="277"/>
              </a:spcAft>
              <a:buClrTx/>
              <a:buSzTx/>
              <a:buFont typeface="Symbol"/>
              <a:buChar char=""/>
              <a:tabLst/>
              <a:defRPr/>
            </a:pP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Peraturan Presiden Nomor 11 Tahun 2015 tentang Kementerian Dalam Negeri, pada pasal 3 huruf a, </a:t>
            </a:r>
            <a:r>
              <a:rPr kumimoji="0" lang="id-ID" sz="1292"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Kementerian Dalam Negeri menyelenggarakan fungsi: a. perumusan, penetapan, dan pelaksanaan kebijakan di bidang politik dan pemerintahan umum, otonomi daerah, pembinaan administrasi kewilayahan, </a:t>
            </a:r>
            <a:r>
              <a:rPr kumimoji="0" lang="id-ID" sz="1400" b="1" i="0" u="none" strike="noStrike" kern="1200" cap="none" spc="0" normalizeH="0" baseline="0" noProof="0" dirty="0">
                <a:ln>
                  <a:noFill/>
                </a:ln>
                <a:solidFill>
                  <a:srgbClr val="FF0000"/>
                </a:solidFill>
                <a:effectLst/>
                <a:uLnTx/>
                <a:uFillTx/>
                <a:ea typeface="+mn-ea"/>
                <a:cs typeface="Arial" pitchFamily="34" charset="0"/>
              </a:rPr>
              <a:t>pembinaan pemerintahan desa</a:t>
            </a:r>
            <a:r>
              <a:rPr kumimoji="0" lang="id-ID" sz="1292"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pembinaan urusan pemerintahan dan pembangunan daerah, pembinaan keuangan daerah, serta kependudukan dan pencatatan sipil, sesuai dengan ketentuan peraturan perundang-undangan</a:t>
            </a: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a:t>
            </a:r>
          </a:p>
          <a:p>
            <a:pPr marL="316531" marR="0" lvl="0" indent="-316531" algn="just" defTabSz="457200" rtl="0" eaLnBrk="1" fontAlgn="auto" latinLnBrk="0" hangingPunct="1">
              <a:lnSpc>
                <a:spcPct val="100000"/>
              </a:lnSpc>
              <a:spcBef>
                <a:spcPts val="277"/>
              </a:spcBef>
              <a:spcAft>
                <a:spcPts val="277"/>
              </a:spcAft>
              <a:buClrTx/>
              <a:buSzTx/>
              <a:buFont typeface="Symbol"/>
              <a:buChar char=""/>
              <a:tabLst/>
              <a:defRPr/>
            </a:pP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Peraturan Menteri Dalam Negeri Nomor 43 Tahun 2015 tentang Organisasi dan Tata Kerja Kementerian Dalam Negeri, pada pasal 712 menyatakan bahwa </a:t>
            </a:r>
            <a:r>
              <a:rPr kumimoji="0" lang="id-ID" sz="1400" b="1" i="0" u="none" strike="noStrike" kern="1200" cap="none" spc="0" normalizeH="0" baseline="0" noProof="0" dirty="0">
                <a:ln>
                  <a:noFill/>
                </a:ln>
                <a:solidFill>
                  <a:srgbClr val="FF0000"/>
                </a:solidFill>
                <a:effectLst/>
                <a:uLnTx/>
                <a:uFillTx/>
                <a:ea typeface="Calibri"/>
                <a:cs typeface="Arial" pitchFamily="34" charset="0"/>
              </a:rPr>
              <a:t>Direktorat Jenderal Bina Pemerintahan Desa</a:t>
            </a: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mempunyai tugas menyelenggarakan perumusan dan pelaksanaan kebijakan di bidang </a:t>
            </a:r>
            <a:r>
              <a:rPr kumimoji="0" lang="id-ID" sz="1400" b="1" i="0" u="none" strike="noStrike" kern="1200" cap="none" spc="0" normalizeH="0" baseline="0" noProof="0" dirty="0">
                <a:ln>
                  <a:noFill/>
                </a:ln>
                <a:solidFill>
                  <a:srgbClr val="FF0000"/>
                </a:solidFill>
                <a:effectLst/>
                <a:uLnTx/>
                <a:uFillTx/>
                <a:ea typeface="Calibri"/>
                <a:cs typeface="Arial" pitchFamily="34" charset="0"/>
              </a:rPr>
              <a:t>pembinaan pemerintahan desa</a:t>
            </a:r>
            <a:r>
              <a:rPr kumimoji="0" lang="id-ID" sz="1292"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 sesuai dengan ketentuan peraturan perundang-undangan.</a:t>
            </a:r>
            <a:endParaRPr kumimoji="0" lang="id-ID" sz="1292"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4" name="Group 5">
            <a:extLst>
              <a:ext uri="{FF2B5EF4-FFF2-40B4-BE49-F238E27FC236}">
                <a16:creationId xmlns:a16="http://schemas.microsoft.com/office/drawing/2014/main" id="{960CB6CE-90D0-4A95-B947-19F570C65EA5}"/>
              </a:ext>
            </a:extLst>
          </p:cNvPr>
          <p:cNvGrpSpPr/>
          <p:nvPr/>
        </p:nvGrpSpPr>
        <p:grpSpPr bwMode="auto">
          <a:xfrm>
            <a:off x="60963" y="34836"/>
            <a:ext cx="9779723" cy="1579562"/>
            <a:chOff x="-14288" y="131674"/>
            <a:chExt cx="9158288" cy="1579562"/>
          </a:xfrm>
        </p:grpSpPr>
        <p:grpSp>
          <p:nvGrpSpPr>
            <p:cNvPr id="15" name="Group 1">
              <a:extLst>
                <a:ext uri="{FF2B5EF4-FFF2-40B4-BE49-F238E27FC236}">
                  <a16:creationId xmlns:a16="http://schemas.microsoft.com/office/drawing/2014/main" id="{0CF46634-AE87-4A38-8179-325A7D2EDB1F}"/>
                </a:ext>
              </a:extLst>
            </p:cNvPr>
            <p:cNvGrpSpPr/>
            <p:nvPr/>
          </p:nvGrpSpPr>
          <p:grpSpPr bwMode="auto">
            <a:xfrm>
              <a:off x="-14288" y="228600"/>
              <a:ext cx="9158288" cy="542427"/>
              <a:chOff x="-14288" y="396873"/>
              <a:chExt cx="9158288" cy="376239"/>
            </a:xfrm>
          </p:grpSpPr>
          <p:sp>
            <p:nvSpPr>
              <p:cNvPr id="19" name="Rectangle 18">
                <a:extLst>
                  <a:ext uri="{FF2B5EF4-FFF2-40B4-BE49-F238E27FC236}">
                    <a16:creationId xmlns:a16="http://schemas.microsoft.com/office/drawing/2014/main" id="{49B65699-C8A1-4BAF-BA22-6311721405A8}"/>
                  </a:ext>
                </a:extLst>
              </p:cNvPr>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22" name="Rectangle 21">
                <a:extLst>
                  <a:ext uri="{FF2B5EF4-FFF2-40B4-BE49-F238E27FC236}">
                    <a16:creationId xmlns:a16="http://schemas.microsoft.com/office/drawing/2014/main" id="{8EABCF6C-A60B-43DC-9E51-C4673793D9B8}"/>
                  </a:ext>
                </a:extLst>
              </p:cNvPr>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16" name="Picture 1" descr="logo">
              <a:extLst>
                <a:ext uri="{FF2B5EF4-FFF2-40B4-BE49-F238E27FC236}">
                  <a16:creationId xmlns:a16="http://schemas.microsoft.com/office/drawing/2014/main" id="{E211A08B-ED08-4C7B-AB73-67FC36ECE9C4}"/>
                </a:ext>
              </a:extLst>
            </p:cNvPr>
            <p:cNvPicPr>
              <a:picLocks noChangeAspect="1" noChangeArrowheads="1"/>
            </p:cNvPicPr>
            <p:nvPr/>
          </p:nvPicPr>
          <p:blipFill>
            <a:blip r:embed="rId2"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17" name="Picture 12" descr="garuda gud.png">
              <a:extLst>
                <a:ext uri="{FF2B5EF4-FFF2-40B4-BE49-F238E27FC236}">
                  <a16:creationId xmlns:a16="http://schemas.microsoft.com/office/drawing/2014/main" id="{92A15DD5-DDC6-4B9B-8599-D9F36C778A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a:extLst>
                <a:ext uri="{FF2B5EF4-FFF2-40B4-BE49-F238E27FC236}">
                  <a16:creationId xmlns:a16="http://schemas.microsoft.com/office/drawing/2014/main" id="{BC1963E4-F3FA-4F68-A59C-F9AB28D8A769}"/>
                </a:ext>
              </a:extLst>
            </p:cNvPr>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spTree>
    <p:extLst>
      <p:ext uri="{BB962C8B-B14F-4D97-AF65-F5344CB8AC3E}">
        <p14:creationId xmlns:p14="http://schemas.microsoft.com/office/powerpoint/2010/main" val="26848010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71383" y="1866900"/>
          <a:ext cx="6299842" cy="410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6704143" y="2913316"/>
            <a:ext cx="2938618" cy="2105245"/>
          </a:xfrm>
          <a:prstGeom prst="rect">
            <a:avLst/>
          </a:prstGeom>
          <a:solidFill>
            <a:schemeClr val="tx1"/>
          </a:solidFill>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d-ID" sz="1000" b="1" i="0" u="none" strike="noStrike" kern="1200" cap="none" spc="0" normalizeH="0" baseline="0" noProof="0" dirty="0">
                <a:ln>
                  <a:noFill/>
                </a:ln>
                <a:solidFill>
                  <a:prstClr val="white"/>
                </a:solidFill>
                <a:effectLst/>
                <a:uLnTx/>
                <a:uFillTx/>
                <a:latin typeface="Rockwell" panose="02060603020205020403"/>
                <a:ea typeface="Batang" pitchFamily="18" charset="-127"/>
                <a:cs typeface="Arial" pitchFamily="34" charset="0"/>
              </a:rPr>
              <a:t>Fasilitasi penataan desa, penyelenggaraan administrasi pemerintahan desa, </a:t>
            </a:r>
            <a:r>
              <a:rPr kumimoji="0" lang="id-ID" sz="1000" b="1" i="1" u="none" strike="noStrike" kern="1200" cap="none" spc="0" normalizeH="0" baseline="0" noProof="0" dirty="0">
                <a:ln>
                  <a:noFill/>
                </a:ln>
                <a:solidFill>
                  <a:prstClr val="white"/>
                </a:solidFill>
                <a:effectLst/>
                <a:uLnTx/>
                <a:uFillTx/>
                <a:latin typeface="Rockwell" panose="02060603020205020403"/>
                <a:ea typeface="Batang" pitchFamily="18" charset="-127"/>
                <a:cs typeface="Arial" pitchFamily="34" charset="0"/>
              </a:rPr>
              <a:t>pengelolaan keuangan dan aset desa</a:t>
            </a:r>
            <a:r>
              <a:rPr kumimoji="0" lang="id-ID" sz="1000" b="1" i="0" u="none" strike="noStrike" kern="1200" cap="none" spc="0" normalizeH="0" baseline="0" noProof="0" dirty="0">
                <a:ln>
                  <a:noFill/>
                </a:ln>
                <a:solidFill>
                  <a:prstClr val="white"/>
                </a:solidFill>
                <a:effectLst/>
                <a:uLnTx/>
                <a:uFillTx/>
                <a:latin typeface="Rockwell" panose="02060603020205020403"/>
                <a:ea typeface="Batang" pitchFamily="18" charset="-127"/>
                <a:cs typeface="Arial" pitchFamily="34" charset="0"/>
              </a:rPr>
              <a:t>, produk hukum desa, pemilihan kepala desa, perangkat desa, pelaksanaan penugasan urusan pemerintahan, kelembagaan desa, kerja sama pemerintahan, serta evaluasi perkembangan desa, pelaksanaan administrasi , dan pelaksanaan fungsi lain dari menter</a:t>
            </a:r>
            <a:r>
              <a:rPr kumimoji="0" lang="en-US" sz="1000" b="1" i="0" u="none" strike="noStrike" kern="1200" cap="none" spc="0" normalizeH="0" baseline="0" noProof="0" dirty="0">
                <a:ln>
                  <a:noFill/>
                </a:ln>
                <a:solidFill>
                  <a:prstClr val="white"/>
                </a:solidFill>
                <a:effectLst/>
                <a:uLnTx/>
                <a:uFillTx/>
                <a:latin typeface="Rockwell" panose="02060603020205020403"/>
                <a:ea typeface="Batang" pitchFamily="18" charset="-127"/>
                <a:cs typeface="Arial" pitchFamily="34" charset="0"/>
              </a:rPr>
              <a:t>i</a:t>
            </a:r>
            <a:endParaRPr kumimoji="0" lang="id-ID" sz="10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16" name="Group 15"/>
          <p:cNvGrpSpPr/>
          <p:nvPr/>
        </p:nvGrpSpPr>
        <p:grpSpPr>
          <a:xfrm>
            <a:off x="5581255" y="3313146"/>
            <a:ext cx="1229207" cy="1229207"/>
            <a:chOff x="2581975" y="1438562"/>
            <a:chExt cx="1229207" cy="1229207"/>
          </a:xfrm>
          <a:scene3d>
            <a:camera prst="orthographicFront"/>
            <a:lightRig rig="threePt" dir="t">
              <a:rot lat="0" lon="0" rev="7500000"/>
            </a:lightRig>
          </a:scene3d>
        </p:grpSpPr>
        <p:sp>
          <p:nvSpPr>
            <p:cNvPr id="18" name="Oval 17"/>
            <p:cNvSpPr/>
            <p:nvPr/>
          </p:nvSpPr>
          <p:spPr>
            <a:xfrm>
              <a:off x="2581975" y="1438562"/>
              <a:ext cx="1229207" cy="1229207"/>
            </a:xfrm>
            <a:prstGeom prst="ellips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Oval 4"/>
            <p:cNvSpPr/>
            <p:nvPr/>
          </p:nvSpPr>
          <p:spPr>
            <a:xfrm>
              <a:off x="2746133" y="1662643"/>
              <a:ext cx="912696" cy="81443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id-ID" sz="1050" b="1" i="0" u="none" strike="noStrike" kern="1200" cap="none" spc="0" normalizeH="0" baseline="0" noProof="0" dirty="0">
                  <a:ln>
                    <a:noFill/>
                  </a:ln>
                  <a:solidFill>
                    <a:prstClr val="black"/>
                  </a:solidFill>
                  <a:effectLst/>
                  <a:uLnTx/>
                  <a:uFillTx/>
                  <a:latin typeface="Rockwell" panose="02060603020205020403"/>
                  <a:ea typeface="+mn-ea"/>
                  <a:cs typeface="+mn-cs"/>
                </a:rPr>
                <a:t>Permendagri 43/2015</a:t>
              </a:r>
            </a:p>
          </p:txBody>
        </p:sp>
      </p:grpSp>
      <p:grpSp>
        <p:nvGrpSpPr>
          <p:cNvPr id="8" name="Group 5"/>
          <p:cNvGrpSpPr/>
          <p:nvPr/>
        </p:nvGrpSpPr>
        <p:grpSpPr bwMode="auto">
          <a:xfrm>
            <a:off x="60963" y="34836"/>
            <a:ext cx="9779723" cy="1579562"/>
            <a:chOff x="-14288" y="131674"/>
            <a:chExt cx="9158288" cy="1579562"/>
          </a:xfrm>
        </p:grpSpPr>
        <p:grpSp>
          <p:nvGrpSpPr>
            <p:cNvPr id="9" name="Group 1"/>
            <p:cNvGrpSpPr/>
            <p:nvPr/>
          </p:nvGrpSpPr>
          <p:grpSpPr bwMode="auto">
            <a:xfrm>
              <a:off x="-14288" y="228600"/>
              <a:ext cx="9158288" cy="542427"/>
              <a:chOff x="-14288" y="396873"/>
              <a:chExt cx="9158288" cy="376239"/>
            </a:xfrm>
          </p:grpSpPr>
          <p:sp>
            <p:nvSpPr>
              <p:cNvPr id="13" name="Rectangle 12"/>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14" name="Rectangle 13"/>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15" name="Picture 1" descr="logo"/>
            <p:cNvPicPr>
              <a:picLocks noChangeAspect="1" noChangeArrowheads="1"/>
            </p:cNvPicPr>
            <p:nvPr/>
          </p:nvPicPr>
          <p:blipFill>
            <a:blip r:embed="rId7"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20" name="Picture 12" descr="garuda gud.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sp>
        <p:nvSpPr>
          <p:cNvPr id="22" name="Rectangle 21">
            <a:extLst>
              <a:ext uri="{FF2B5EF4-FFF2-40B4-BE49-F238E27FC236}">
                <a16:creationId xmlns:a16="http://schemas.microsoft.com/office/drawing/2014/main" id="{C6A8F413-2911-42B2-8300-93651A814474}"/>
              </a:ext>
            </a:extLst>
          </p:cNvPr>
          <p:cNvSpPr/>
          <p:nvPr/>
        </p:nvSpPr>
        <p:spPr>
          <a:xfrm>
            <a:off x="966269" y="918264"/>
            <a:ext cx="8134200" cy="471732"/>
          </a:xfrm>
          <a:prstGeom prst="rect">
            <a:avLst/>
          </a:prstGeom>
          <a:noFill/>
        </p:spPr>
        <p:txBody>
          <a:bodyPr wrap="square">
            <a:spAutoFit/>
          </a:bodyPr>
          <a:lstStyle/>
          <a:p>
            <a:pPr marL="0" marR="0" lvl="0" indent="0" algn="ctr" defTabSz="457200" rtl="0" eaLnBrk="1" fontAlgn="auto" latinLnBrk="0" hangingPunct="1">
              <a:lnSpc>
                <a:spcPct val="111000"/>
              </a:lnSpc>
              <a:spcBef>
                <a:spcPts val="0"/>
              </a:spcBef>
              <a:spcAft>
                <a:spcPts val="0"/>
              </a:spcAft>
              <a:buClrTx/>
              <a:buSzTx/>
              <a:buFontTx/>
              <a:buNone/>
              <a:tabLst/>
              <a:defRPr/>
            </a:pPr>
            <a:r>
              <a:rPr lang="id-ID" sz="2400" b="1" dirty="0">
                <a:solidFill>
                  <a:prstClr val="black"/>
                </a:solidFill>
                <a:ea typeface="Franklin Gothic Demi Cond" pitchFamily="34" charset="0"/>
                <a:cs typeface="Franklin Gothic Demi Cond" pitchFamily="34" charset="0"/>
              </a:rPr>
              <a:t>PERAN DITJEN BINA PEMDES</a:t>
            </a:r>
            <a:endParaRPr kumimoji="0" lang="id-ID" sz="2400" b="1" i="0" u="none" strike="noStrike" kern="1200" cap="none" spc="0" normalizeH="0" baseline="0" noProof="0" dirty="0">
              <a:ln>
                <a:noFill/>
              </a:ln>
              <a:solidFill>
                <a:prstClr val="black"/>
              </a:solidFill>
              <a:effectLst/>
              <a:uLnTx/>
              <a:uFillTx/>
              <a:ea typeface="Franklin Gothic Demi Cond" pitchFamily="34" charset="0"/>
              <a:cs typeface="Franklin Gothic Demi Cond" pitchFamily="34" charset="0"/>
            </a:endParaRPr>
          </a:p>
        </p:txBody>
      </p:sp>
    </p:spTree>
    <p:extLst>
      <p:ext uri="{BB962C8B-B14F-4D97-AF65-F5344CB8AC3E}">
        <p14:creationId xmlns:p14="http://schemas.microsoft.com/office/powerpoint/2010/main" val="87848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60963" y="34836"/>
            <a:ext cx="9779723" cy="1579562"/>
            <a:chOff x="-14288" y="131674"/>
            <a:chExt cx="9158288" cy="1579562"/>
          </a:xfrm>
        </p:grpSpPr>
        <p:grpSp>
          <p:nvGrpSpPr>
            <p:cNvPr id="3" name="Group 1"/>
            <p:cNvGrpSpPr/>
            <p:nvPr/>
          </p:nvGrpSpPr>
          <p:grpSpPr bwMode="auto">
            <a:xfrm>
              <a:off x="-14288" y="228600"/>
              <a:ext cx="9158288" cy="542427"/>
              <a:chOff x="-14288" y="396873"/>
              <a:chExt cx="9158288" cy="376239"/>
            </a:xfrm>
          </p:grpSpPr>
          <p:sp>
            <p:nvSpPr>
              <p:cNvPr id="8" name="Rectangle 7"/>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9" name="Rectangle 8"/>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13" name="Picture 1" descr="logo"/>
            <p:cNvPicPr>
              <a:picLocks noChangeAspect="1" noChangeArrowheads="1"/>
            </p:cNvPicPr>
            <p:nvPr/>
          </p:nvPicPr>
          <p:blipFill>
            <a:blip r:embed="rId2"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15" name="Picture 12" descr="garuda gu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sp>
        <p:nvSpPr>
          <p:cNvPr id="18" name="Rectangle 17">
            <a:extLst>
              <a:ext uri="{FF2B5EF4-FFF2-40B4-BE49-F238E27FC236}">
                <a16:creationId xmlns:a16="http://schemas.microsoft.com/office/drawing/2014/main" id="{C87BD664-0A0C-4E16-AA61-F4A691BBF545}"/>
              </a:ext>
            </a:extLst>
          </p:cNvPr>
          <p:cNvSpPr/>
          <p:nvPr/>
        </p:nvSpPr>
        <p:spPr>
          <a:xfrm>
            <a:off x="966269" y="918264"/>
            <a:ext cx="8134200" cy="471732"/>
          </a:xfrm>
          <a:prstGeom prst="rect">
            <a:avLst/>
          </a:prstGeom>
          <a:noFill/>
        </p:spPr>
        <p:txBody>
          <a:bodyPr wrap="square">
            <a:spAutoFit/>
          </a:bodyPr>
          <a:lstStyle/>
          <a:p>
            <a:pPr marL="0" marR="0" lvl="0" indent="0" algn="ctr" defTabSz="457200" rtl="0" eaLnBrk="1" fontAlgn="auto" latinLnBrk="0" hangingPunct="1">
              <a:lnSpc>
                <a:spcPct val="111000"/>
              </a:lnSpc>
              <a:spcBef>
                <a:spcPts val="0"/>
              </a:spcBef>
              <a:spcAft>
                <a:spcPts val="0"/>
              </a:spcAft>
              <a:buClrTx/>
              <a:buSzTx/>
              <a:buFontTx/>
              <a:buNone/>
              <a:tabLst/>
              <a:defRPr/>
            </a:pPr>
            <a:r>
              <a:rPr lang="id-ID" sz="2400" b="1" dirty="0">
                <a:solidFill>
                  <a:prstClr val="black"/>
                </a:solidFill>
                <a:ea typeface="Franklin Gothic Demi Cond" pitchFamily="34" charset="0"/>
                <a:cs typeface="Franklin Gothic Demi Cond" pitchFamily="34" charset="0"/>
              </a:rPr>
              <a:t>PROGRAM DAN KEGIATAN DITJEN BINA PEMDES</a:t>
            </a:r>
            <a:endParaRPr kumimoji="0" lang="id-ID" sz="2400" b="1" i="0" u="none" strike="noStrike" kern="1200" cap="none" spc="0" normalizeH="0" baseline="0" noProof="0" dirty="0">
              <a:ln>
                <a:noFill/>
              </a:ln>
              <a:solidFill>
                <a:prstClr val="black"/>
              </a:solidFill>
              <a:effectLst/>
              <a:uLnTx/>
              <a:uFillTx/>
              <a:ea typeface="Franklin Gothic Demi Cond" pitchFamily="34" charset="0"/>
              <a:cs typeface="Franklin Gothic Demi Cond" pitchFamily="34" charset="0"/>
            </a:endParaRPr>
          </a:p>
        </p:txBody>
      </p:sp>
      <p:graphicFrame>
        <p:nvGraphicFramePr>
          <p:cNvPr id="6" name="Diagram 5">
            <a:extLst>
              <a:ext uri="{FF2B5EF4-FFF2-40B4-BE49-F238E27FC236}">
                <a16:creationId xmlns:a16="http://schemas.microsoft.com/office/drawing/2014/main" id="{4BBE3317-D8BB-4A59-B0AF-651900C1837F}"/>
              </a:ext>
            </a:extLst>
          </p:cNvPr>
          <p:cNvGraphicFramePr/>
          <p:nvPr>
            <p:extLst>
              <p:ext uri="{D42A27DB-BD31-4B8C-83A1-F6EECF244321}">
                <p14:modId xmlns:p14="http://schemas.microsoft.com/office/powerpoint/2010/main" val="2324687166"/>
              </p:ext>
            </p:extLst>
          </p:nvPr>
        </p:nvGraphicFramePr>
        <p:xfrm>
          <a:off x="612478" y="1748891"/>
          <a:ext cx="8997350" cy="4442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595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93269" y="922062"/>
            <a:ext cx="8134200" cy="881716"/>
          </a:xfrm>
          <a:prstGeom prst="rect">
            <a:avLst/>
          </a:prstGeom>
        </p:spPr>
        <p:txBody>
          <a:bodyPr wrap="square">
            <a:spAutoFit/>
          </a:bodyPr>
          <a:lstStyle/>
          <a:p>
            <a:pPr marL="0" marR="0" lvl="0" indent="0" algn="ctr" defTabSz="914400" rtl="0" eaLnBrk="1" fontAlgn="base" latinLnBrk="0" hangingPunct="1">
              <a:lnSpc>
                <a:spcPct val="111000"/>
              </a:lnSpc>
              <a:spcBef>
                <a:spcPct val="0"/>
              </a:spcBef>
              <a:spcAft>
                <a:spcPct val="0"/>
              </a:spcAft>
              <a:buClrTx/>
              <a:buSzTx/>
              <a:buFontTx/>
              <a:buNone/>
              <a:defRPr/>
            </a:pPr>
            <a:r>
              <a:rPr lang="id-ID" sz="2400" b="1" dirty="0">
                <a:solidFill>
                  <a:srgbClr val="052F61">
                    <a:lumMod val="50000"/>
                  </a:srgbClr>
                </a:solidFill>
                <a:ea typeface="Franklin Gothic Demi Cond" pitchFamily="34" charset="0"/>
                <a:cs typeface="Aharoni" pitchFamily="2" charset="-79"/>
              </a:rPr>
              <a:t>PROGRAM PRIORITAS PEMERINTAH LINGKUP DITJEN BINA PEMDES</a:t>
            </a:r>
            <a:endParaRPr kumimoji="0" lang="id-ID" sz="2400" b="1" i="0" u="none" strike="noStrike" kern="1200" cap="none" spc="0" normalizeH="0" baseline="0" noProof="0" dirty="0">
              <a:ln>
                <a:noFill/>
              </a:ln>
              <a:solidFill>
                <a:srgbClr val="052F61">
                  <a:lumMod val="50000"/>
                </a:srgbClr>
              </a:solidFill>
              <a:effectLst/>
              <a:uLnTx/>
              <a:uFillTx/>
              <a:ea typeface="Franklin Gothic Demi Cond" pitchFamily="34" charset="0"/>
              <a:cs typeface="Aharoni" pitchFamily="2" charset="-79"/>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3" y="3088729"/>
            <a:ext cx="1827937" cy="1467946"/>
          </a:xfrm>
          <a:prstGeom prst="rect">
            <a:avLst/>
          </a:prstGeom>
        </p:spPr>
      </p:pic>
      <p:pic>
        <p:nvPicPr>
          <p:cNvPr id="9" name="Picture 8"/>
          <p:cNvPicPr>
            <a:picLocks noChangeAspect="1"/>
          </p:cNvPicPr>
          <p:nvPr/>
        </p:nvPicPr>
        <p:blipFill>
          <a:blip r:embed="rId3"/>
          <a:stretch>
            <a:fillRect/>
          </a:stretch>
        </p:blipFill>
        <p:spPr>
          <a:xfrm>
            <a:off x="77905" y="4589726"/>
            <a:ext cx="1827937" cy="335143"/>
          </a:xfrm>
          <a:prstGeom prst="rect">
            <a:avLst/>
          </a:prstGeom>
        </p:spPr>
      </p:pic>
      <p:grpSp>
        <p:nvGrpSpPr>
          <p:cNvPr id="14" name="Group 13"/>
          <p:cNvGrpSpPr/>
          <p:nvPr/>
        </p:nvGrpSpPr>
        <p:grpSpPr>
          <a:xfrm>
            <a:off x="2715176" y="3022627"/>
            <a:ext cx="1910987" cy="1841499"/>
            <a:chOff x="4158371" y="1637042"/>
            <a:chExt cx="1271267" cy="1271267"/>
          </a:xfrm>
          <a:solidFill>
            <a:srgbClr val="FF0000"/>
          </a:solidFill>
          <a:scene3d>
            <a:camera prst="orthographicFront"/>
            <a:lightRig rig="threePt" dir="t">
              <a:rot lat="0" lon="0" rev="7500000"/>
            </a:lightRig>
          </a:scene3d>
        </p:grpSpPr>
        <p:sp>
          <p:nvSpPr>
            <p:cNvPr id="15" name="Oval 14"/>
            <p:cNvSpPr/>
            <p:nvPr/>
          </p:nvSpPr>
          <p:spPr>
            <a:xfrm>
              <a:off x="4158371" y="1637042"/>
              <a:ext cx="1271267" cy="1271267"/>
            </a:xfrm>
            <a:prstGeom prst="ellipse">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16" name="Oval 4"/>
            <p:cNvSpPr txBox="1"/>
            <p:nvPr/>
          </p:nvSpPr>
          <p:spPr>
            <a:xfrm>
              <a:off x="4344544" y="1823215"/>
              <a:ext cx="898921" cy="898921"/>
            </a:xfrm>
            <a:prstGeom prst="rect">
              <a:avLst/>
            </a:prstGeom>
            <a:grpFill/>
            <a:ln>
              <a:noFill/>
            </a:ln>
            <a:effectLst/>
            <a:sp3d/>
          </p:spPr>
          <p:txBody>
            <a:bodyPr spcFirstLastPara="0" vert="horz" wrap="square" lIns="0" tIns="0" rIns="0" bIns="0" numCol="1" spcCol="1270" anchor="ctr" anchorCtr="0">
              <a:noAutofit/>
            </a:bodyPr>
            <a:lstStyle/>
            <a:p>
              <a:pPr marL="0" marR="0" lvl="0" indent="0" algn="ctr" defTabSz="355600" eaLnBrk="1" fontAlgn="auto" latinLnBrk="0" hangingPunct="1">
                <a:spcBef>
                  <a:spcPct val="0"/>
                </a:spcBef>
                <a:spcAft>
                  <a:spcPts val="0"/>
                </a:spcAft>
                <a:buClrTx/>
                <a:buSzTx/>
                <a:buFontTx/>
                <a:buNone/>
                <a:defRPr/>
              </a:pPr>
              <a:r>
                <a:rPr kumimoji="0" lang="id-ID" altLang="id-ID" sz="1100" b="1" i="0" u="none" strike="noStrike" kern="1200" cap="none" spc="0" normalizeH="0" baseline="0" noProof="0" dirty="0">
                  <a:ln>
                    <a:noFill/>
                  </a:ln>
                  <a:effectLst/>
                  <a:uLnTx/>
                  <a:uFillTx/>
                  <a:latin typeface="+mj-lt"/>
                  <a:ea typeface="+mn-ea"/>
                  <a:cs typeface="Arial" pitchFamily="34" charset="0"/>
                </a:rPr>
                <a:t>Membangun Indonesia dari pinggiran dengan memperkuat daerah-daerah dan desa dalam kerangka Negara Kesatuan</a:t>
              </a:r>
              <a:endParaRPr kumimoji="0" lang="id-ID" sz="1100" b="1" i="0" u="none" strike="noStrike" kern="1200" cap="none" spc="0" normalizeH="0" baseline="0" noProof="0" dirty="0">
                <a:ln>
                  <a:noFill/>
                </a:ln>
                <a:effectLst/>
                <a:uLnTx/>
                <a:uFillTx/>
                <a:latin typeface="+mj-lt"/>
                <a:ea typeface="+mn-ea"/>
                <a:cs typeface="Arial" pitchFamily="34" charset="0"/>
              </a:endParaRPr>
            </a:p>
          </p:txBody>
        </p:sp>
      </p:grpSp>
      <p:sp>
        <p:nvSpPr>
          <p:cNvPr id="18" name="Arrow: Right 17"/>
          <p:cNvSpPr/>
          <p:nvPr/>
        </p:nvSpPr>
        <p:spPr>
          <a:xfrm>
            <a:off x="4770170" y="3687140"/>
            <a:ext cx="520700" cy="655264"/>
          </a:xfrm>
          <a:prstGeom prst="rightArrow">
            <a:avLst/>
          </a:prstGeom>
          <a:solidFill>
            <a:srgbClr val="CCFF3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graphicFrame>
        <p:nvGraphicFramePr>
          <p:cNvPr id="19" name="Diagram 18"/>
          <p:cNvGraphicFramePr/>
          <p:nvPr>
            <p:extLst>
              <p:ext uri="{D42A27DB-BD31-4B8C-83A1-F6EECF244321}">
                <p14:modId xmlns:p14="http://schemas.microsoft.com/office/powerpoint/2010/main" val="77500434"/>
              </p:ext>
            </p:extLst>
          </p:nvPr>
        </p:nvGraphicFramePr>
        <p:xfrm>
          <a:off x="5417870" y="2009228"/>
          <a:ext cx="44450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Arrow: Right 17"/>
          <p:cNvSpPr/>
          <p:nvPr/>
        </p:nvSpPr>
        <p:spPr>
          <a:xfrm>
            <a:off x="2001570" y="3687140"/>
            <a:ext cx="520700" cy="655264"/>
          </a:xfrm>
          <a:prstGeom prst="rightArrow">
            <a:avLst/>
          </a:prstGeom>
          <a:solidFill>
            <a:srgbClr val="CCFF33"/>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a:p>
        </p:txBody>
      </p:sp>
      <p:sp>
        <p:nvSpPr>
          <p:cNvPr id="3" name="TextBox 2"/>
          <p:cNvSpPr txBox="1"/>
          <p:nvPr/>
        </p:nvSpPr>
        <p:spPr>
          <a:xfrm>
            <a:off x="3360470" y="3012528"/>
            <a:ext cx="546100" cy="369332"/>
          </a:xfrm>
          <a:prstGeom prst="rect">
            <a:avLst/>
          </a:prstGeom>
          <a:noFill/>
        </p:spPr>
        <p:txBody>
          <a:bodyPr wrap="square" rtlCol="0">
            <a:spAutoFit/>
          </a:bodyPr>
          <a:lstStyle/>
          <a:p>
            <a:pPr algn="ctr"/>
            <a:r>
              <a:rPr lang="id-ID" b="1" dirty="0">
                <a:latin typeface="Adobe Garamond Pro Bold" pitchFamily="18" charset="0"/>
              </a:rPr>
              <a:t>3</a:t>
            </a:r>
          </a:p>
        </p:txBody>
      </p:sp>
      <p:grpSp>
        <p:nvGrpSpPr>
          <p:cNvPr id="2" name="Group 5"/>
          <p:cNvGrpSpPr/>
          <p:nvPr/>
        </p:nvGrpSpPr>
        <p:grpSpPr bwMode="auto">
          <a:xfrm>
            <a:off x="187963" y="161836"/>
            <a:ext cx="9779723" cy="1579562"/>
            <a:chOff x="-14288" y="131674"/>
            <a:chExt cx="9158288" cy="1579562"/>
          </a:xfrm>
        </p:grpSpPr>
        <p:grpSp>
          <p:nvGrpSpPr>
            <p:cNvPr id="13" name="Group 1"/>
            <p:cNvGrpSpPr/>
            <p:nvPr/>
          </p:nvGrpSpPr>
          <p:grpSpPr bwMode="auto">
            <a:xfrm>
              <a:off x="-14288" y="228600"/>
              <a:ext cx="9158288" cy="542427"/>
              <a:chOff x="-14288" y="396873"/>
              <a:chExt cx="9158288" cy="376239"/>
            </a:xfrm>
          </p:grpSpPr>
          <p:sp>
            <p:nvSpPr>
              <p:cNvPr id="21" name="Rectangle 20"/>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22" name="Rectangle 21"/>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23" name="Picture 1" descr="logo"/>
            <p:cNvPicPr>
              <a:picLocks noChangeAspect="1" noChangeArrowheads="1"/>
            </p:cNvPicPr>
            <p:nvPr/>
          </p:nvPicPr>
          <p:blipFill>
            <a:blip r:embed="rId9"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24" name="Picture 12" descr="garuda gud.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093269" y="922062"/>
            <a:ext cx="8134200" cy="471732"/>
          </a:xfrm>
          <a:prstGeom prst="rect">
            <a:avLst/>
          </a:prstGeom>
        </p:spPr>
        <p:txBody>
          <a:bodyPr wrap="square">
            <a:spAutoFit/>
          </a:bodyPr>
          <a:lstStyle/>
          <a:p>
            <a:pPr marL="0" marR="0" lvl="0" indent="0" algn="ctr" defTabSz="914400" rtl="0" eaLnBrk="1" fontAlgn="base" latinLnBrk="0" hangingPunct="1">
              <a:lnSpc>
                <a:spcPct val="111000"/>
              </a:lnSpc>
              <a:spcBef>
                <a:spcPct val="0"/>
              </a:spcBef>
              <a:spcAft>
                <a:spcPct val="0"/>
              </a:spcAft>
              <a:buClrTx/>
              <a:buSzTx/>
              <a:buFontTx/>
              <a:buNone/>
              <a:tabLst/>
              <a:defRPr/>
            </a:pPr>
            <a:r>
              <a:rPr kumimoji="0" lang="id-ID" sz="2400" b="1" i="0" u="none" strike="noStrike" kern="1200" cap="none" spc="0" normalizeH="0" baseline="0" noProof="0" dirty="0">
                <a:ln>
                  <a:noFill/>
                </a:ln>
                <a:solidFill>
                  <a:srgbClr val="052F61">
                    <a:lumMod val="50000"/>
                  </a:srgbClr>
                </a:solidFill>
                <a:effectLst/>
                <a:uLnTx/>
                <a:uFillTx/>
                <a:latin typeface="Rockwell" panose="02060603020205020403"/>
                <a:ea typeface="Franklin Gothic Demi Cond" pitchFamily="34" charset="0"/>
                <a:cs typeface="Aharoni" pitchFamily="2" charset="-79"/>
              </a:rPr>
              <a:t>KEGIATAN PRIORITAS DITJEN BINA PEMDES</a:t>
            </a:r>
          </a:p>
        </p:txBody>
      </p:sp>
      <p:grpSp>
        <p:nvGrpSpPr>
          <p:cNvPr id="2" name="Group 5"/>
          <p:cNvGrpSpPr/>
          <p:nvPr/>
        </p:nvGrpSpPr>
        <p:grpSpPr bwMode="auto">
          <a:xfrm>
            <a:off x="187963" y="161836"/>
            <a:ext cx="9779723" cy="1579562"/>
            <a:chOff x="-14288" y="131674"/>
            <a:chExt cx="9158288" cy="1579562"/>
          </a:xfrm>
        </p:grpSpPr>
        <p:grpSp>
          <p:nvGrpSpPr>
            <p:cNvPr id="13" name="Group 1"/>
            <p:cNvGrpSpPr/>
            <p:nvPr/>
          </p:nvGrpSpPr>
          <p:grpSpPr bwMode="auto">
            <a:xfrm>
              <a:off x="-14288" y="228600"/>
              <a:ext cx="9158288" cy="542427"/>
              <a:chOff x="-14288" y="396873"/>
              <a:chExt cx="9158288" cy="376239"/>
            </a:xfrm>
          </p:grpSpPr>
          <p:sp>
            <p:nvSpPr>
              <p:cNvPr id="21" name="Rectangle 20"/>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22" name="Rectangle 21"/>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23" name="Picture 1" descr="logo"/>
            <p:cNvPicPr>
              <a:picLocks noChangeAspect="1" noChangeArrowheads="1"/>
            </p:cNvPicPr>
            <p:nvPr/>
          </p:nvPicPr>
          <p:blipFill>
            <a:blip r:embed="rId2"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24" name="Picture 12" descr="garuda gu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pic>
        <p:nvPicPr>
          <p:cNvPr id="4" name="Picture 3">
            <a:extLst>
              <a:ext uri="{FF2B5EF4-FFF2-40B4-BE49-F238E27FC236}">
                <a16:creationId xmlns:a16="http://schemas.microsoft.com/office/drawing/2014/main" id="{114DA970-2BD0-4C1E-8A93-A9576D463278}"/>
              </a:ext>
            </a:extLst>
          </p:cNvPr>
          <p:cNvPicPr>
            <a:picLocks noChangeAspect="1"/>
          </p:cNvPicPr>
          <p:nvPr/>
        </p:nvPicPr>
        <p:blipFill>
          <a:blip r:embed="rId4"/>
          <a:stretch>
            <a:fillRect/>
          </a:stretch>
        </p:blipFill>
        <p:spPr>
          <a:xfrm>
            <a:off x="0" y="1624111"/>
            <a:ext cx="9906000" cy="5231531"/>
          </a:xfrm>
          <a:prstGeom prst="rect">
            <a:avLst/>
          </a:prstGeom>
        </p:spPr>
      </p:pic>
    </p:spTree>
    <p:extLst>
      <p:ext uri="{BB962C8B-B14F-4D97-AF65-F5344CB8AC3E}">
        <p14:creationId xmlns:p14="http://schemas.microsoft.com/office/powerpoint/2010/main" val="3069877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28A78997-2C21-4516-A074-C9AF971D5734}"/>
              </a:ext>
            </a:extLst>
          </p:cNvPr>
          <p:cNvGrpSpPr>
            <a:grpSpLocks/>
          </p:cNvGrpSpPr>
          <p:nvPr/>
        </p:nvGrpSpPr>
        <p:grpSpPr bwMode="auto">
          <a:xfrm>
            <a:off x="60963" y="34836"/>
            <a:ext cx="9779723" cy="1579562"/>
            <a:chOff x="-14288" y="131674"/>
            <a:chExt cx="9158288" cy="1579562"/>
          </a:xfrm>
        </p:grpSpPr>
        <p:grpSp>
          <p:nvGrpSpPr>
            <p:cNvPr id="5" name="Group 1">
              <a:extLst>
                <a:ext uri="{FF2B5EF4-FFF2-40B4-BE49-F238E27FC236}">
                  <a16:creationId xmlns:a16="http://schemas.microsoft.com/office/drawing/2014/main" id="{763B5782-1FCD-43E5-9384-7AF1EDCB4471}"/>
                </a:ext>
              </a:extLst>
            </p:cNvPr>
            <p:cNvGrpSpPr>
              <a:grpSpLocks/>
            </p:cNvGrpSpPr>
            <p:nvPr/>
          </p:nvGrpSpPr>
          <p:grpSpPr bwMode="auto">
            <a:xfrm>
              <a:off x="-14288" y="228600"/>
              <a:ext cx="9158288" cy="542427"/>
              <a:chOff x="-14288" y="396873"/>
              <a:chExt cx="9158288" cy="376239"/>
            </a:xfrm>
          </p:grpSpPr>
          <p:sp>
            <p:nvSpPr>
              <p:cNvPr id="11" name="Rectangle 10">
                <a:extLst>
                  <a:ext uri="{FF2B5EF4-FFF2-40B4-BE49-F238E27FC236}">
                    <a16:creationId xmlns:a16="http://schemas.microsoft.com/office/drawing/2014/main" id="{3193191F-33AC-46F4-A45A-E73A2B06ECDB}"/>
                  </a:ext>
                </a:extLst>
              </p:cNvPr>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12" name="Rectangle 11">
                <a:extLst>
                  <a:ext uri="{FF2B5EF4-FFF2-40B4-BE49-F238E27FC236}">
                    <a16:creationId xmlns:a16="http://schemas.microsoft.com/office/drawing/2014/main" id="{83CB58C2-C803-45A2-AF6C-FE2A9BDBB2F9}"/>
                  </a:ext>
                </a:extLst>
              </p:cNvPr>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6" name="Picture 1" descr="logo">
              <a:extLst>
                <a:ext uri="{FF2B5EF4-FFF2-40B4-BE49-F238E27FC236}">
                  <a16:creationId xmlns:a16="http://schemas.microsoft.com/office/drawing/2014/main" id="{2DA13037-AA34-4114-AF6D-135341871507}"/>
                </a:ext>
              </a:extLst>
            </p:cNvPr>
            <p:cNvPicPr>
              <a:picLocks noChangeAspect="1" noChangeArrowheads="1"/>
            </p:cNvPicPr>
            <p:nvPr/>
          </p:nvPicPr>
          <p:blipFill>
            <a:blip r:embed="rId2"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7" name="Picture 12" descr="garuda gud.png">
              <a:extLst>
                <a:ext uri="{FF2B5EF4-FFF2-40B4-BE49-F238E27FC236}">
                  <a16:creationId xmlns:a16="http://schemas.microsoft.com/office/drawing/2014/main" id="{6771766D-D6F1-46EB-B830-E6C7EC1AAB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885B4AA1-2B94-4A2C-B453-60AB3AE4D8D3}"/>
                </a:ext>
              </a:extLst>
            </p:cNvPr>
            <p:cNvSpPr txBox="1">
              <a:spLocks noChangeArrowheads="1"/>
            </p:cNvSpPr>
            <p:nvPr/>
          </p:nvSpPr>
          <p:spPr bwMode="auto">
            <a:xfrm>
              <a:off x="2239152" y="326669"/>
              <a:ext cx="4643437" cy="381000"/>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sp>
        <p:nvSpPr>
          <p:cNvPr id="17" name="Rectangle 16">
            <a:extLst>
              <a:ext uri="{FF2B5EF4-FFF2-40B4-BE49-F238E27FC236}">
                <a16:creationId xmlns:a16="http://schemas.microsoft.com/office/drawing/2014/main" id="{ECF8ECD8-C2D2-4850-9473-11244584B1BB}"/>
              </a:ext>
            </a:extLst>
          </p:cNvPr>
          <p:cNvSpPr/>
          <p:nvPr/>
        </p:nvSpPr>
        <p:spPr>
          <a:xfrm>
            <a:off x="1432563" y="746763"/>
            <a:ext cx="6986187" cy="467179"/>
          </a:xfrm>
          <a:prstGeom prst="rect">
            <a:avLst/>
          </a:prstGeom>
        </p:spPr>
        <p:txBody>
          <a:bodyPr wrap="square">
            <a:spAutoFit/>
          </a:bodyPr>
          <a:lstStyle/>
          <a:p>
            <a:pPr marL="0" marR="0" lvl="0" indent="0" algn="ctr" defTabSz="914400" rtl="0" eaLnBrk="1" fontAlgn="base" latinLnBrk="0" hangingPunct="1">
              <a:lnSpc>
                <a:spcPct val="111000"/>
              </a:lnSpc>
              <a:spcBef>
                <a:spcPct val="0"/>
              </a:spcBef>
              <a:spcAft>
                <a:spcPct val="0"/>
              </a:spcAft>
              <a:buClrTx/>
              <a:buSzTx/>
              <a:buFontTx/>
              <a:buNone/>
              <a:tabLst/>
              <a:defRPr/>
            </a:pPr>
            <a:r>
              <a:rPr lang="id-ID" sz="2400" b="1" dirty="0">
                <a:solidFill>
                  <a:srgbClr val="052F61">
                    <a:lumMod val="50000"/>
                  </a:srgbClr>
                </a:solidFill>
                <a:ea typeface="Franklin Gothic Demi Cond" pitchFamily="34" charset="0"/>
                <a:cs typeface="Aharoni" pitchFamily="2" charset="-79"/>
              </a:rPr>
              <a:t>CAPAIAN KEGIATAN DITJEN BINA PEMDES</a:t>
            </a:r>
            <a:endParaRPr kumimoji="0" lang="id-ID" sz="2400" b="1" i="0" u="none" strike="noStrike" kern="1200" cap="none" spc="0" normalizeH="0" baseline="0" noProof="0" dirty="0">
              <a:ln>
                <a:noFill/>
              </a:ln>
              <a:solidFill>
                <a:srgbClr val="052F61">
                  <a:lumMod val="50000"/>
                </a:srgbClr>
              </a:solidFill>
              <a:effectLst/>
              <a:uLnTx/>
              <a:uFillTx/>
              <a:ea typeface="Franklin Gothic Demi Cond" pitchFamily="34" charset="0"/>
              <a:cs typeface="Aharoni" pitchFamily="2" charset="-79"/>
            </a:endParaRPr>
          </a:p>
        </p:txBody>
      </p:sp>
      <p:graphicFrame>
        <p:nvGraphicFramePr>
          <p:cNvPr id="8" name="Diagram 7">
            <a:extLst>
              <a:ext uri="{FF2B5EF4-FFF2-40B4-BE49-F238E27FC236}">
                <a16:creationId xmlns:a16="http://schemas.microsoft.com/office/drawing/2014/main" id="{2558341C-6B90-48A4-AA6B-9E347E63B47F}"/>
              </a:ext>
            </a:extLst>
          </p:cNvPr>
          <p:cNvGraphicFramePr/>
          <p:nvPr>
            <p:extLst>
              <p:ext uri="{D42A27DB-BD31-4B8C-83A1-F6EECF244321}">
                <p14:modId xmlns:p14="http://schemas.microsoft.com/office/powerpoint/2010/main" val="4100208327"/>
              </p:ext>
            </p:extLst>
          </p:nvPr>
        </p:nvGraphicFramePr>
        <p:xfrm>
          <a:off x="461554" y="1367246"/>
          <a:ext cx="9243598" cy="5455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505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66269" y="746763"/>
            <a:ext cx="7985623" cy="471732"/>
          </a:xfrm>
          <a:prstGeom prst="rect">
            <a:avLst/>
          </a:prstGeom>
        </p:spPr>
        <p:txBody>
          <a:bodyPr wrap="square">
            <a:spAutoFit/>
          </a:bodyPr>
          <a:lstStyle/>
          <a:p>
            <a:pPr marL="0" marR="0" lvl="0" indent="0" algn="ctr" defTabSz="914400" rtl="0" eaLnBrk="1" fontAlgn="base" latinLnBrk="0" hangingPunct="1">
              <a:lnSpc>
                <a:spcPct val="111000"/>
              </a:lnSpc>
              <a:spcBef>
                <a:spcPct val="0"/>
              </a:spcBef>
              <a:spcAft>
                <a:spcPct val="0"/>
              </a:spcAft>
              <a:buClrTx/>
              <a:buSzTx/>
              <a:buFontTx/>
              <a:buNone/>
              <a:defRPr/>
            </a:pPr>
            <a:r>
              <a:rPr kumimoji="0" lang="id-ID" sz="2400" b="1" i="0" u="none" strike="noStrike" kern="1200" cap="none" spc="0" normalizeH="0" baseline="0" noProof="0" dirty="0">
                <a:ln>
                  <a:noFill/>
                </a:ln>
                <a:solidFill>
                  <a:srgbClr val="052F61">
                    <a:lumMod val="50000"/>
                  </a:srgbClr>
                </a:solidFill>
                <a:effectLst/>
                <a:uLnTx/>
                <a:uFillTx/>
                <a:ea typeface="Franklin Gothic Demi Cond" pitchFamily="34" charset="0"/>
                <a:cs typeface="Aharoni" pitchFamily="2" charset="-79"/>
              </a:rPr>
              <a:t>ISU-ISU TERKINI DALAM IMPLEMENTASI UU</a:t>
            </a:r>
            <a:r>
              <a:rPr kumimoji="0" lang="en-US" sz="2400" b="1" i="0" u="none" strike="noStrike" kern="1200" cap="none" spc="0" normalizeH="0" baseline="0" noProof="0" dirty="0">
                <a:ln>
                  <a:noFill/>
                </a:ln>
                <a:solidFill>
                  <a:srgbClr val="052F61">
                    <a:lumMod val="50000"/>
                  </a:srgbClr>
                </a:solidFill>
                <a:effectLst/>
                <a:uLnTx/>
                <a:uFillTx/>
                <a:ea typeface="Franklin Gothic Demi Cond" pitchFamily="34" charset="0"/>
                <a:cs typeface="Aharoni" pitchFamily="2" charset="-79"/>
              </a:rPr>
              <a:t> DESA</a:t>
            </a:r>
            <a:endParaRPr kumimoji="0" lang="id-ID" sz="2400" b="1" i="0" u="none" strike="noStrike" kern="1200" cap="none" spc="0" normalizeH="0" baseline="0" noProof="0" dirty="0">
              <a:ln>
                <a:noFill/>
              </a:ln>
              <a:solidFill>
                <a:srgbClr val="052F61">
                  <a:lumMod val="50000"/>
                </a:srgbClr>
              </a:solidFill>
              <a:effectLst/>
              <a:uLnTx/>
              <a:uFillTx/>
              <a:ea typeface="Franklin Gothic Demi Cond" pitchFamily="34" charset="0"/>
              <a:cs typeface="Aharoni" pitchFamily="2" charset="-79"/>
            </a:endParaRPr>
          </a:p>
        </p:txBody>
      </p:sp>
      <p:sp>
        <p:nvSpPr>
          <p:cNvPr id="2" name="Rounded Rectangle 1"/>
          <p:cNvSpPr/>
          <p:nvPr/>
        </p:nvSpPr>
        <p:spPr>
          <a:xfrm>
            <a:off x="697016" y="2156607"/>
            <a:ext cx="8438606" cy="401949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342900" lvl="0" indent="-342900">
              <a:buFont typeface="+mj-lt"/>
              <a:buAutoNum type="arabicPeriod"/>
              <a:defRPr/>
            </a:pPr>
            <a:r>
              <a:rPr lang="id-ID" sz="2000" dirty="0">
                <a:solidFill>
                  <a:schemeClr val="bg1"/>
                </a:solidFill>
                <a:sym typeface="+mn-ea"/>
              </a:rPr>
              <a:t>Padat Karya Tunai Desa</a:t>
            </a:r>
            <a:endParaRPr lang="id-ID" sz="2000" dirty="0">
              <a:solidFill>
                <a:schemeClr val="bg1"/>
              </a:solidFill>
            </a:endParaRPr>
          </a:p>
          <a:p>
            <a:pPr marL="342900" lvl="0" indent="-342900">
              <a:buFont typeface="+mj-lt"/>
              <a:buAutoNum type="arabicPeriod"/>
              <a:defRPr/>
            </a:pPr>
            <a:r>
              <a:rPr lang="id-ID" sz="2000" dirty="0">
                <a:solidFill>
                  <a:schemeClr val="bg1"/>
                </a:solidFill>
              </a:rPr>
              <a:t>Keputusan Bersama Kemendagri, Kemenkeu, Kemendes PDTT, dan Kemen PPN/Bappenas </a:t>
            </a:r>
            <a:r>
              <a:rPr lang="id-ID" altLang="id-ID" sz="2000" dirty="0">
                <a:solidFill>
                  <a:schemeClr val="bg1"/>
                </a:solidFill>
              </a:rPr>
              <a:t>Tentang Penyelarasan Dan Penguatan Kebijakan Percepatan Pelaksanaan Undang-undang Nomor 6 Tahun 2014 Tentang Desa</a:t>
            </a:r>
            <a:endParaRPr lang="id-ID" sz="2000" dirty="0">
              <a:solidFill>
                <a:schemeClr val="bg1"/>
              </a:solidFill>
            </a:endParaRPr>
          </a:p>
          <a:p>
            <a:pPr marL="342900" indent="-342900">
              <a:buFont typeface="+mj-lt"/>
              <a:buAutoNum type="arabicPeriod"/>
              <a:defRPr/>
            </a:pPr>
            <a:r>
              <a:rPr lang="id-ID" sz="2000" dirty="0">
                <a:solidFill>
                  <a:schemeClr val="bg1"/>
                </a:solidFill>
              </a:rPr>
              <a:t>Nota Kesepahaman antara Menteri Dalam Negeri, Menteri Desa, Daerah Tertinggal &amp; Transmigrasi dan Kapolri. Tentang Pencegahan, Pengawasan dan Penanganan Permasalahan Dana Desa dan Perjanjian Kerjasama Tindak Lanjut Nota Kesepahaman Tentang Pencegahan, Pengawasan dan Penanganan Permasalahan Dana Desa.</a:t>
            </a:r>
          </a:p>
        </p:txBody>
      </p:sp>
      <p:grpSp>
        <p:nvGrpSpPr>
          <p:cNvPr id="3" name="Group 5"/>
          <p:cNvGrpSpPr/>
          <p:nvPr/>
        </p:nvGrpSpPr>
        <p:grpSpPr bwMode="auto">
          <a:xfrm>
            <a:off x="60963" y="34836"/>
            <a:ext cx="9779723" cy="1579562"/>
            <a:chOff x="-14288" y="131674"/>
            <a:chExt cx="9158288" cy="1579562"/>
          </a:xfrm>
        </p:grpSpPr>
        <p:grpSp>
          <p:nvGrpSpPr>
            <p:cNvPr id="8" name="Group 1"/>
            <p:cNvGrpSpPr/>
            <p:nvPr/>
          </p:nvGrpSpPr>
          <p:grpSpPr bwMode="auto">
            <a:xfrm>
              <a:off x="-14288" y="228600"/>
              <a:ext cx="9158288" cy="542427"/>
              <a:chOff x="-14288" y="396873"/>
              <a:chExt cx="9158288" cy="376239"/>
            </a:xfrm>
          </p:grpSpPr>
          <p:sp>
            <p:nvSpPr>
              <p:cNvPr id="9" name="Rectangle 8"/>
              <p:cNvSpPr/>
              <p:nvPr/>
            </p:nvSpPr>
            <p:spPr bwMode="auto">
              <a:xfrm>
                <a:off x="-14288" y="396873"/>
                <a:ext cx="9158288" cy="189393"/>
              </a:xfrm>
              <a:prstGeom prst="rect">
                <a:avLst/>
              </a:prstGeom>
              <a:solidFill>
                <a:srgbClr val="FF0000"/>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sp>
            <p:nvSpPr>
              <p:cNvPr id="13" name="Rectangle 12"/>
              <p:cNvSpPr/>
              <p:nvPr/>
            </p:nvSpPr>
            <p:spPr bwMode="auto">
              <a:xfrm>
                <a:off x="-14288" y="586266"/>
                <a:ext cx="9158288" cy="187191"/>
              </a:xfrm>
              <a:prstGeom prst="rect">
                <a:avLst/>
              </a:prstGeom>
              <a:solidFill>
                <a:sysClr val="window" lastClr="FFFFFF"/>
              </a:solidFill>
              <a:ln w="9525" cap="flat" cmpd="sng" algn="ctr">
                <a:solidFill>
                  <a:srgbClr val="0BD0D9"/>
                </a:solidFill>
                <a:prstDash val="solid"/>
              </a:ln>
              <a:effectLst>
                <a:outerShdw blurRad="50800" dist="38100" dir="5400000" rotWithShape="0">
                  <a:srgbClr val="000000">
                    <a:alpha val="35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0" cap="none" spc="0" normalizeH="0" baseline="0" noProof="0">
                  <a:ln>
                    <a:noFill/>
                  </a:ln>
                  <a:solidFill>
                    <a:prstClr val="white"/>
                  </a:solidFill>
                  <a:effectLst/>
                  <a:uLnTx/>
                  <a:uFillTx/>
                  <a:latin typeface="Lucida Sans Unicode"/>
                  <a:ea typeface="+mn-ea"/>
                  <a:cs typeface="Cordia New" panose="020B0304020202020204" pitchFamily="34" charset="-34"/>
                </a:endParaRPr>
              </a:p>
            </p:txBody>
          </p:sp>
        </p:grpSp>
        <p:pic>
          <p:nvPicPr>
            <p:cNvPr id="14" name="Picture 1" descr="logo"/>
            <p:cNvPicPr>
              <a:picLocks noChangeAspect="1" noChangeArrowheads="1"/>
            </p:cNvPicPr>
            <p:nvPr/>
          </p:nvPicPr>
          <p:blipFill>
            <a:blip r:embed="rId2" cstate="print"/>
            <a:srcRect/>
            <a:stretch>
              <a:fillRect/>
            </a:stretch>
          </p:blipFill>
          <p:spPr bwMode="auto">
            <a:xfrm>
              <a:off x="8450819" y="165087"/>
              <a:ext cx="554045" cy="715522"/>
            </a:xfrm>
            <a:prstGeom prst="rect">
              <a:avLst/>
            </a:prstGeom>
            <a:noFill/>
            <a:ln w="9525">
              <a:noFill/>
              <a:miter lim="800000"/>
              <a:headEnd/>
              <a:tailEnd/>
            </a:ln>
            <a:effectLst>
              <a:reflection blurRad="6350" stA="52000" endA="300" endPos="35000" dir="5400000" sy="-100000" algn="bl" rotWithShape="0"/>
            </a:effectLst>
          </p:spPr>
        </p:pic>
        <p:pic>
          <p:nvPicPr>
            <p:cNvPr id="15" name="Picture 12" descr="garuda gu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08" y="131674"/>
              <a:ext cx="716784"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2239152" y="244119"/>
              <a:ext cx="4643437" cy="381000"/>
            </a:xfrm>
            <a:prstGeom prst="rect">
              <a:avLst/>
            </a:prstGeom>
            <a:noFill/>
            <a:ln w="9525">
              <a:noFill/>
              <a:miter lim="800000"/>
            </a:ln>
          </p:spPr>
          <p:txBody>
            <a:bodyPr/>
            <a:lstStyle/>
            <a:p>
              <a:pPr marL="342900" marR="0" lvl="0" indent="-342900" algn="ctr" defTabSz="914400" rtl="0" eaLnBrk="1" fontAlgn="auto" latinLnBrk="0" hangingPunct="1">
                <a:lnSpc>
                  <a:spcPct val="100000"/>
                </a:lnSpc>
                <a:spcBef>
                  <a:spcPts val="0"/>
                </a:spcBef>
                <a:spcAft>
                  <a:spcPts val="0"/>
                </a:spcAft>
                <a:buClrTx/>
                <a:buSzTx/>
                <a:buFont typeface="Wingdings" pitchFamily="2" charset="2"/>
                <a:buNone/>
                <a:defRPr/>
              </a:pPr>
              <a:r>
                <a:rPr kumimoji="0" lang="id-ID" sz="155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rPr>
                <a:t>DITJEN BINA PEMERINTAHAN DESA KEMENTERIAN DALAM NEGERI</a:t>
              </a:r>
              <a:endParaRPr kumimoji="0" lang="en-US" sz="1800" b="0" i="0" u="none" strike="noStrike" kern="0" cap="none" spc="0" normalizeH="0" baseline="0" noProof="0" dirty="0">
                <a:ln>
                  <a:noFill/>
                </a:ln>
                <a:solidFill>
                  <a:srgbClr val="146194">
                    <a:lumMod val="50000"/>
                  </a:srgbClr>
                </a:solidFill>
                <a:effectLst/>
                <a:uLnTx/>
                <a:uFillTx/>
                <a:latin typeface="Rockwell Extra Bold" pitchFamily="18" charset="0"/>
                <a:ea typeface="Verdana" pitchFamily="34" charset="0"/>
                <a:cs typeface="Verdana" pitchFamily="34" charset="0"/>
              </a:endParaRPr>
            </a:p>
          </p:txBody>
        </p:sp>
      </p:gr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826</TotalTime>
  <Words>1635</Words>
  <Application>Microsoft Office PowerPoint</Application>
  <PresentationFormat>A4 Paper (210x297 mm)</PresentationFormat>
  <Paragraphs>125</Paragraphs>
  <Slides>17</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17</vt:i4>
      </vt:variant>
    </vt:vector>
  </HeadingPairs>
  <TitlesOfParts>
    <vt:vector size="39" baseType="lpstr">
      <vt:lpstr>Batang</vt:lpstr>
      <vt:lpstr>MS UI Gothic</vt:lpstr>
      <vt:lpstr>Adobe Garamond Pro Bold</vt:lpstr>
      <vt:lpstr>Aharoni</vt:lpstr>
      <vt:lpstr>Arial</vt:lpstr>
      <vt:lpstr>Arial Unicode MS</vt:lpstr>
      <vt:lpstr>Berlin Sans FB Demi</vt:lpstr>
      <vt:lpstr>Calibri</vt:lpstr>
      <vt:lpstr>Candara</vt:lpstr>
      <vt:lpstr>Cordia New</vt:lpstr>
      <vt:lpstr>Franklin Gothic Demi Cond</vt:lpstr>
      <vt:lpstr>Lucida Sans Unicode</vt:lpstr>
      <vt:lpstr>MV Boli</vt:lpstr>
      <vt:lpstr>Rockwell</vt:lpstr>
      <vt:lpstr>Rockwell Condensed</vt:lpstr>
      <vt:lpstr>Rockwell Extra Bold</vt:lpstr>
      <vt:lpstr>Symbol</vt:lpstr>
      <vt:lpstr>Tahoma</vt:lpstr>
      <vt:lpstr>Verdana</vt:lpstr>
      <vt:lpstr>Wingdings</vt:lpstr>
      <vt:lpstr>Wingdings 3</vt:lpstr>
      <vt:lpstr>Wood Type</vt:lpstr>
      <vt:lpstr>KEBIJAKAN kementerian dalam negeri   dalam pembinaan PEMERINTAHAN DESA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HOT ISSUES SEMINAR INTERNASIONAL 30 SEPTEMBER – 2 OKTOBER 2018</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Evaluasi implementasi undang-undang desa</dc:title>
  <dc:creator>IMRAN</dc:creator>
  <cp:lastModifiedBy>IMRAN</cp:lastModifiedBy>
  <cp:revision>143</cp:revision>
  <cp:lastPrinted>2018-11-10T05:59:24Z</cp:lastPrinted>
  <dcterms:created xsi:type="dcterms:W3CDTF">2018-02-09T04:11:00Z</dcterms:created>
  <dcterms:modified xsi:type="dcterms:W3CDTF">2018-11-10T07:08:51Z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1033-10.1.0.5671</vt:lpwstr>
  </property>
</Properties>
</file>