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6" r:id="rId5"/>
    <p:sldId id="261" r:id="rId6"/>
    <p:sldId id="263" r:id="rId7"/>
    <p:sldId id="262" r:id="rId8"/>
    <p:sldId id="265" r:id="rId9"/>
    <p:sldId id="258" r:id="rId10"/>
    <p:sldId id="259" r:id="rId11"/>
    <p:sldId id="260" r:id="rId12"/>
    <p:sldId id="26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3222A-0ED5-486D-9073-D48F72F8A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0541E5-CB55-4768-9C9C-62EBF2C35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DD128-7D0C-4F46-A1E7-D3683DA51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CC4-D10E-4681-B0E6-4A7CBB64766F}" type="datetimeFigureOut">
              <a:rPr lang="en-ID" smtClean="0"/>
              <a:t>24/01/2019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5AC27-B229-41D2-89C5-BD51D6D6F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DEC8B-AADE-401A-85ED-DF96EC85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C3F4-B27C-41FB-BE93-A5636EF203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383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B02B7-DCCE-4845-933C-FAA45312D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29854-F5A5-4A69-8573-0C0DC37C2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76462-CFF8-4F7C-916A-FA9E39E08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CC4-D10E-4681-B0E6-4A7CBB64766F}" type="datetimeFigureOut">
              <a:rPr lang="en-ID" smtClean="0"/>
              <a:t>24/01/2019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22F95-9815-4F92-9348-C6F664658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99BFD-1F7B-45AC-99C4-750DE326E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C3F4-B27C-41FB-BE93-A5636EF203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91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68EDEC-5885-4CD4-B131-FF8286658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97544-7507-4BB9-B84E-CD9D418C4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94DE8-05F0-40B8-B836-94CE667F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CC4-D10E-4681-B0E6-4A7CBB64766F}" type="datetimeFigureOut">
              <a:rPr lang="en-ID" smtClean="0"/>
              <a:t>24/01/2019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5C5CC-7175-496C-BCE2-A8295F157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64E1B-0BBA-44AC-8CF4-CD5184055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C3F4-B27C-41FB-BE93-A5636EF203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1071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1FE18-93CF-4897-AA17-78E71051F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198AA-3062-445D-9524-A618115FB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E45F5-149A-4023-87D2-53DCF061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CC4-D10E-4681-B0E6-4A7CBB64766F}" type="datetimeFigureOut">
              <a:rPr lang="en-ID" smtClean="0"/>
              <a:t>24/01/2019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DC901-3629-486C-A0E2-B93FECCCE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03150-B2BF-4A28-85D3-98F95314B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C3F4-B27C-41FB-BE93-A5636EF203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625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1909D-35D9-49D1-81AB-B830404BE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E5D32-C75C-4F6A-AAA0-A4334D7E7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8C837-FAFD-46A9-8AFA-328BF1532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CC4-D10E-4681-B0E6-4A7CBB64766F}" type="datetimeFigureOut">
              <a:rPr lang="en-ID" smtClean="0"/>
              <a:t>24/01/2019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03CB5-BEE2-4DF2-950E-A000689C0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4347F-D927-4E6C-8413-5C94A7044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C3F4-B27C-41FB-BE93-A5636EF203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9682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1ADBA-9E94-4731-9878-B9363AAB0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D95F7-15B5-4216-A983-03DE60E3E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4A2C5-1E22-4608-963A-802314490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64DA91-65B5-4E1D-8D81-E19008137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CC4-D10E-4681-B0E6-4A7CBB64766F}" type="datetimeFigureOut">
              <a:rPr lang="en-ID" smtClean="0"/>
              <a:t>24/01/2019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73BFA-7542-4CB7-AAB2-8F2FE5E5A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7ACE1C-5E59-4163-9524-66E249DA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C3F4-B27C-41FB-BE93-A5636EF203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55661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2702-3BC9-4052-BEB5-A283C2A77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DBB8F-9E76-4746-AB50-56225441A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4BC9E6-E161-48E3-8FF0-EFA5B562F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FAD7B-FA00-4E04-ABD0-E73040A3D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C8AF96-38D9-46F5-B5C9-85DA331809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B80E0A-1D48-4278-8901-697B93C7F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CC4-D10E-4681-B0E6-4A7CBB64766F}" type="datetimeFigureOut">
              <a:rPr lang="en-ID" smtClean="0"/>
              <a:t>24/01/2019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BBEF30-CDE5-4544-9049-E591A4846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1560A0-1D53-46FA-A2DC-9ADCE0EE8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C3F4-B27C-41FB-BE93-A5636EF203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7878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7CE66-E417-410C-AB1E-FE1418B00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6EED6A-C5C7-488C-A586-64BCC3F40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CC4-D10E-4681-B0E6-4A7CBB64766F}" type="datetimeFigureOut">
              <a:rPr lang="en-ID" smtClean="0"/>
              <a:t>24/01/2019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3CABBC-2C60-4433-B705-C15E86144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854D1-6B04-4B8D-85FA-EA85B8A4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C3F4-B27C-41FB-BE93-A5636EF203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1810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43910A-9116-486E-96D7-BC8D76277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CC4-D10E-4681-B0E6-4A7CBB64766F}" type="datetimeFigureOut">
              <a:rPr lang="en-ID" smtClean="0"/>
              <a:t>24/01/2019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903FBB-F604-41F7-9630-DE9E633F4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339FD-0808-4A84-BE3F-29564685A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C3F4-B27C-41FB-BE93-A5636EF203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305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D92AB-FBA8-4C5F-9651-03CDAE8EC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F0C97-7D6D-4D90-96FA-FFAADB416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A555D3-5676-41D7-9A5F-7A19C132F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837E2-3083-4D43-9123-8C17FF24A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CC4-D10E-4681-B0E6-4A7CBB64766F}" type="datetimeFigureOut">
              <a:rPr lang="en-ID" smtClean="0"/>
              <a:t>24/01/2019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80567-54F8-42F3-B9F4-CB1241605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44393-2EB8-4603-BA8B-998F472E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C3F4-B27C-41FB-BE93-A5636EF203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8178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2DFE8-19D3-4F44-A610-B1C26C3ED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A13081-E7B2-4383-A737-20C070BD2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2550B3-BCBD-4F8A-8F8E-B11BAE643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2138F-C278-4DA9-B467-EB5CE6B42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CC4-D10E-4681-B0E6-4A7CBB64766F}" type="datetimeFigureOut">
              <a:rPr lang="en-ID" smtClean="0"/>
              <a:t>24/01/2019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C6B80-0A6A-44D2-86E2-015C8F6F6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CC379-5773-4D72-B103-954793B1D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C3F4-B27C-41FB-BE93-A5636EF203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6638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2F34EB-3840-4736-8E21-E215C2A69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21106-AFE2-436A-BA4E-1A2AB34D7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10F58-6A9F-4B47-BF59-712253FB00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CC4-D10E-4681-B0E6-4A7CBB64766F}" type="datetimeFigureOut">
              <a:rPr lang="en-ID" smtClean="0"/>
              <a:t>24/01/2019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1FDA3-F118-4F9F-8014-AD6B1CB3D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BC4F6-BB8E-4E51-A235-89CDDC36E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BC3F4-B27C-41FB-BE93-A5636EF203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0970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EF4A52-07E8-4E1B-B6A7-D1EC3CD424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8" b="60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DBE992-4FC6-4F97-86EE-3952E0162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11542"/>
            <a:ext cx="9144000" cy="2170545"/>
          </a:xfrm>
        </p:spPr>
        <p:txBody>
          <a:bodyPr/>
          <a:lstStyle/>
          <a:p>
            <a:r>
              <a:rPr lang="en-ID" b="1" dirty="0" err="1">
                <a:latin typeface="Trebuchet MS" panose="020B0603020202020204" pitchFamily="34" charset="0"/>
              </a:rPr>
              <a:t>Persiapan</a:t>
            </a:r>
            <a:r>
              <a:rPr lang="en-ID" b="1" dirty="0">
                <a:latin typeface="Trebuchet MS" panose="020B0603020202020204" pitchFamily="34" charset="0"/>
              </a:rPr>
              <a:t> Platform</a:t>
            </a:r>
            <a:br>
              <a:rPr lang="en-ID" b="1" dirty="0">
                <a:latin typeface="Trebuchet MS" panose="020B0603020202020204" pitchFamily="34" charset="0"/>
              </a:rPr>
            </a:br>
            <a:r>
              <a:rPr lang="en-ID" b="1" dirty="0">
                <a:latin typeface="Trebuchet MS" panose="020B0603020202020204" pitchFamily="34" charset="0"/>
              </a:rPr>
              <a:t>e-Learning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131725-30F0-488E-86A7-255A6444F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85660"/>
            <a:ext cx="9144000" cy="1505238"/>
          </a:xfrm>
        </p:spPr>
        <p:txBody>
          <a:bodyPr/>
          <a:lstStyle/>
          <a:p>
            <a:r>
              <a:rPr lang="en-ID" b="1" dirty="0">
                <a:latin typeface="Trebuchet MS" panose="020B0603020202020204" pitchFamily="34" charset="0"/>
              </a:rPr>
              <a:t>BIDANG KURIKULUM DAN TEKNOLOGI PEMBELAJARAN</a:t>
            </a:r>
          </a:p>
          <a:p>
            <a:r>
              <a:rPr lang="en-ID" b="1" dirty="0">
                <a:latin typeface="Trebuchet MS" panose="020B0603020202020204" pitchFamily="34" charset="0"/>
              </a:rPr>
              <a:t>BADAN PENGEMBANGAN SUMBER DAYA MANUSIA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890CB9-CB4B-4308-BC46-E8EBA0081B05}"/>
              </a:ext>
            </a:extLst>
          </p:cNvPr>
          <p:cNvCxnSpPr/>
          <p:nvPr/>
        </p:nvCxnSpPr>
        <p:spPr>
          <a:xfrm>
            <a:off x="1674055" y="4510223"/>
            <a:ext cx="877824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99AAEB4-B083-4901-9F80-8249E64A2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929" y="308286"/>
            <a:ext cx="2352071" cy="176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45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5ED5F470-D7B6-47AE-A750-4519BD5536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" b="1090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A62BA3-07AD-4559-A96D-E229920C3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>
                <a:latin typeface="Trebuchet MS" panose="020B0603020202020204" pitchFamily="34" charset="0"/>
              </a:rPr>
              <a:t>Skenario</a:t>
            </a:r>
            <a:r>
              <a:rPr lang="en-ID" b="1" dirty="0">
                <a:latin typeface="Trebuchet MS" panose="020B0603020202020204" pitchFamily="34" charset="0"/>
              </a:rPr>
              <a:t> 1 </a:t>
            </a:r>
            <a:r>
              <a:rPr lang="en-ID" b="1" i="1" dirty="0">
                <a:latin typeface="Trebuchet MS" panose="020B0603020202020204" pitchFamily="34" charset="0"/>
              </a:rPr>
              <a:t>Blended Learning </a:t>
            </a:r>
            <a:r>
              <a:rPr lang="en-ID" b="1" i="1" dirty="0" err="1">
                <a:latin typeface="Trebuchet MS" panose="020B0603020202020204" pitchFamily="34" charset="0"/>
              </a:rPr>
              <a:t>Diklatsar</a:t>
            </a:r>
            <a:endParaRPr lang="en-ID" b="1" i="1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4D34D-4B55-408B-AF10-BE2081BC7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0164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D" sz="3300" dirty="0"/>
              <a:t>75% </a:t>
            </a:r>
            <a:r>
              <a:rPr lang="en-ID" sz="3300" dirty="0" err="1"/>
              <a:t>materi</a:t>
            </a:r>
            <a:r>
              <a:rPr lang="en-ID" sz="3300" dirty="0"/>
              <a:t> </a:t>
            </a:r>
            <a:r>
              <a:rPr lang="en-ID" sz="3300" dirty="0" err="1"/>
              <a:t>disampaikan</a:t>
            </a:r>
            <a:r>
              <a:rPr lang="en-ID" sz="3300" dirty="0"/>
              <a:t> </a:t>
            </a:r>
            <a:r>
              <a:rPr lang="en-ID" sz="3300" dirty="0" err="1"/>
              <a:t>secara</a:t>
            </a:r>
            <a:r>
              <a:rPr lang="en-ID" sz="3300" dirty="0"/>
              <a:t> </a:t>
            </a:r>
            <a:r>
              <a:rPr lang="en-ID" sz="3300" dirty="0" err="1"/>
              <a:t>klasikal</a:t>
            </a:r>
            <a:r>
              <a:rPr lang="en-ID" sz="3300" dirty="0"/>
              <a:t> (</a:t>
            </a:r>
            <a:r>
              <a:rPr lang="en-ID" sz="3300" dirty="0" err="1"/>
              <a:t>tatap</a:t>
            </a:r>
            <a:r>
              <a:rPr lang="en-ID" sz="3300" dirty="0"/>
              <a:t> </a:t>
            </a:r>
            <a:r>
              <a:rPr lang="en-ID" sz="3300" dirty="0" err="1"/>
              <a:t>muka</a:t>
            </a:r>
            <a:r>
              <a:rPr lang="en-ID" sz="3300" dirty="0"/>
              <a:t> di </a:t>
            </a:r>
            <a:r>
              <a:rPr lang="en-ID" sz="3300" dirty="0" err="1"/>
              <a:t>kelas</a:t>
            </a:r>
            <a:r>
              <a:rPr lang="en-ID" sz="3300" dirty="0"/>
              <a:t>) </a:t>
            </a:r>
            <a:r>
              <a:rPr lang="en-ID" sz="3300" dirty="0" err="1"/>
              <a:t>selama</a:t>
            </a:r>
            <a:r>
              <a:rPr lang="en-ID" sz="3300" dirty="0"/>
              <a:t> 9 JP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3300" dirty="0"/>
              <a:t>25% </a:t>
            </a:r>
            <a:r>
              <a:rPr lang="en-ID" sz="3300" dirty="0" err="1"/>
              <a:t>materi</a:t>
            </a:r>
            <a:r>
              <a:rPr lang="en-ID" sz="3300" dirty="0"/>
              <a:t> </a:t>
            </a:r>
            <a:r>
              <a:rPr lang="en-ID" sz="3300" dirty="0" err="1"/>
              <a:t>disampaikan</a:t>
            </a:r>
            <a:r>
              <a:rPr lang="en-ID" sz="3300" dirty="0"/>
              <a:t> </a:t>
            </a:r>
            <a:r>
              <a:rPr lang="en-ID" sz="3300" dirty="0" err="1"/>
              <a:t>melalui</a:t>
            </a:r>
            <a:r>
              <a:rPr lang="en-ID" sz="3300" dirty="0"/>
              <a:t> </a:t>
            </a:r>
            <a:r>
              <a:rPr lang="en-ID" sz="3300" dirty="0" err="1"/>
              <a:t>kelas</a:t>
            </a:r>
            <a:r>
              <a:rPr lang="en-ID" sz="3300" dirty="0"/>
              <a:t> online </a:t>
            </a:r>
            <a:r>
              <a:rPr lang="en-ID" sz="3300" dirty="0" err="1"/>
              <a:t>selama</a:t>
            </a:r>
            <a:r>
              <a:rPr lang="en-ID" sz="3300" dirty="0"/>
              <a:t> 3 JP.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F2DB4ED7-AD82-4148-B634-DA8082E53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820" y="1690688"/>
            <a:ext cx="3124200" cy="3051356"/>
          </a:xfrm>
          <a:prstGeom prst="rect">
            <a:avLst/>
          </a:prstGeom>
          <a:effectLst>
            <a:outerShdw blurRad="330200" dist="127000" dir="2880000" sx="99000" sy="99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E7676BA-42F9-41F7-8BF7-45050168FD01}"/>
              </a:ext>
            </a:extLst>
          </p:cNvPr>
          <p:cNvSpPr/>
          <p:nvPr/>
        </p:nvSpPr>
        <p:spPr>
          <a:xfrm>
            <a:off x="7966891" y="2975645"/>
            <a:ext cx="25980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i="1" dirty="0" err="1"/>
              <a:t>Kekurangan</a:t>
            </a:r>
            <a:r>
              <a:rPr lang="en-ID" sz="2400" i="1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i="1" dirty="0" err="1"/>
              <a:t>Kelebihan</a:t>
            </a:r>
            <a:r>
              <a:rPr lang="en-ID" sz="2400" i="1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406A11-2140-43CC-969C-5123D45164AE}"/>
              </a:ext>
            </a:extLst>
          </p:cNvPr>
          <p:cNvSpPr txBox="1"/>
          <p:nvPr/>
        </p:nvSpPr>
        <p:spPr>
          <a:xfrm>
            <a:off x="8263945" y="2287000"/>
            <a:ext cx="2003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400" b="1" i="1" u="sng" dirty="0" err="1"/>
              <a:t>Pertimbangan</a:t>
            </a:r>
            <a:endParaRPr lang="en-ID" sz="2400" b="1" i="1" u="sng" dirty="0"/>
          </a:p>
        </p:txBody>
      </p:sp>
    </p:spTree>
    <p:extLst>
      <p:ext uri="{BB962C8B-B14F-4D97-AF65-F5344CB8AC3E}">
        <p14:creationId xmlns:p14="http://schemas.microsoft.com/office/powerpoint/2010/main" val="2130101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329FD84F-4DDA-4CDE-B96C-96C58A47CB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" b="1090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9FED85-D394-4D78-82CF-9A621802F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>
                <a:latin typeface="Trebuchet MS" panose="020B0603020202020204" pitchFamily="34" charset="0"/>
              </a:rPr>
              <a:t>Skenario</a:t>
            </a:r>
            <a:r>
              <a:rPr lang="en-ID" b="1" dirty="0">
                <a:latin typeface="Trebuchet MS" panose="020B0603020202020204" pitchFamily="34" charset="0"/>
              </a:rPr>
              <a:t> 2 </a:t>
            </a:r>
            <a:r>
              <a:rPr lang="en-ID" b="1" i="1" dirty="0">
                <a:latin typeface="Trebuchet MS" panose="020B0603020202020204" pitchFamily="34" charset="0"/>
              </a:rPr>
              <a:t>Blended Learning </a:t>
            </a:r>
            <a:r>
              <a:rPr lang="en-ID" b="1" i="1" dirty="0" err="1">
                <a:latin typeface="Trebuchet MS" panose="020B0603020202020204" pitchFamily="34" charset="0"/>
              </a:rPr>
              <a:t>Diklatsar</a:t>
            </a:r>
            <a:endParaRPr lang="en-ID" b="1" i="1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8718A-90BF-4D4F-AE05-459093FD7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81914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D" sz="3300" dirty="0"/>
              <a:t>100% </a:t>
            </a:r>
            <a:r>
              <a:rPr lang="en-ID" sz="3300" dirty="0" err="1"/>
              <a:t>materi</a:t>
            </a:r>
            <a:r>
              <a:rPr lang="en-ID" sz="3300" dirty="0"/>
              <a:t> </a:t>
            </a:r>
            <a:r>
              <a:rPr lang="en-ID" sz="3300" dirty="0" err="1"/>
              <a:t>diajarkan</a:t>
            </a:r>
            <a:r>
              <a:rPr lang="en-ID" sz="3300" dirty="0"/>
              <a:t> </a:t>
            </a:r>
            <a:r>
              <a:rPr lang="en-ID" sz="3300" dirty="0" err="1"/>
              <a:t>melalui</a:t>
            </a:r>
            <a:r>
              <a:rPr lang="en-ID" sz="3300" dirty="0"/>
              <a:t> </a:t>
            </a:r>
            <a:r>
              <a:rPr lang="en-ID" sz="3300" dirty="0" err="1"/>
              <a:t>pembelajaran</a:t>
            </a:r>
            <a:r>
              <a:rPr lang="en-ID" sz="3300" dirty="0"/>
              <a:t> </a:t>
            </a:r>
            <a:r>
              <a:rPr lang="en-ID" sz="3300" dirty="0" err="1"/>
              <a:t>klasikal</a:t>
            </a:r>
            <a:r>
              <a:rPr lang="en-ID" sz="3300" dirty="0"/>
              <a:t> (</a:t>
            </a:r>
            <a:r>
              <a:rPr lang="en-ID" sz="3300" dirty="0" err="1"/>
              <a:t>tatap</a:t>
            </a:r>
            <a:r>
              <a:rPr lang="en-ID" sz="3300" dirty="0"/>
              <a:t> </a:t>
            </a:r>
            <a:r>
              <a:rPr lang="en-ID" sz="3300" dirty="0" err="1"/>
              <a:t>muka</a:t>
            </a:r>
            <a:r>
              <a:rPr lang="en-ID" sz="3300" dirty="0"/>
              <a:t> di </a:t>
            </a:r>
            <a:r>
              <a:rPr lang="en-ID" sz="3300" dirty="0" err="1"/>
              <a:t>kelas</a:t>
            </a:r>
            <a:r>
              <a:rPr lang="en-ID" sz="3300" dirty="0"/>
              <a:t>) </a:t>
            </a:r>
            <a:r>
              <a:rPr lang="en-ID" sz="3300" dirty="0" err="1"/>
              <a:t>selama</a:t>
            </a:r>
            <a:r>
              <a:rPr lang="en-ID" sz="3300" dirty="0"/>
              <a:t> 9 JP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3300" dirty="0" err="1"/>
              <a:t>Materi</a:t>
            </a:r>
            <a:r>
              <a:rPr lang="en-ID" sz="3300" dirty="0"/>
              <a:t> </a:t>
            </a:r>
            <a:r>
              <a:rPr lang="en-ID" sz="3300" dirty="0" err="1"/>
              <a:t>pengayaan</a:t>
            </a:r>
            <a:r>
              <a:rPr lang="en-ID" sz="3300" dirty="0"/>
              <a:t> (</a:t>
            </a:r>
            <a:r>
              <a:rPr lang="en-ID" sz="3300" dirty="0" err="1"/>
              <a:t>kontekstual</a:t>
            </a:r>
            <a:r>
              <a:rPr lang="en-ID" sz="3300" dirty="0"/>
              <a:t>) </a:t>
            </a:r>
            <a:r>
              <a:rPr lang="en-ID" sz="3300" dirty="0" err="1"/>
              <a:t>disampaikan</a:t>
            </a:r>
            <a:r>
              <a:rPr lang="en-ID" sz="3300" dirty="0"/>
              <a:t> </a:t>
            </a:r>
            <a:r>
              <a:rPr lang="en-ID" sz="3300" dirty="0" err="1"/>
              <a:t>melalui</a:t>
            </a:r>
            <a:r>
              <a:rPr lang="en-ID" sz="3300" dirty="0"/>
              <a:t> </a:t>
            </a:r>
            <a:r>
              <a:rPr lang="en-ID" sz="3300" dirty="0" err="1"/>
              <a:t>kelas</a:t>
            </a:r>
            <a:r>
              <a:rPr lang="en-ID" sz="3300" dirty="0"/>
              <a:t> online </a:t>
            </a:r>
            <a:r>
              <a:rPr lang="en-ID" sz="3300" dirty="0" err="1"/>
              <a:t>selama</a:t>
            </a:r>
            <a:r>
              <a:rPr lang="en-ID" sz="3300" dirty="0"/>
              <a:t> 3 JP.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8FEC6F2-4375-4D0E-B324-DF66A47C1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820" y="1690688"/>
            <a:ext cx="3124200" cy="3051356"/>
          </a:xfrm>
          <a:prstGeom prst="rect">
            <a:avLst/>
          </a:prstGeom>
          <a:effectLst>
            <a:outerShdw blurRad="330200" dist="127000" dir="2880000" sx="99000" sy="99000" algn="ctr" rotWithShape="0">
              <a:srgbClr val="000000">
                <a:alpha val="43137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FB8150-3C6E-4BB0-B5ED-CD25A69C686E}"/>
              </a:ext>
            </a:extLst>
          </p:cNvPr>
          <p:cNvSpPr/>
          <p:nvPr/>
        </p:nvSpPr>
        <p:spPr>
          <a:xfrm>
            <a:off x="7966891" y="2975645"/>
            <a:ext cx="25980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i="1" dirty="0" err="1"/>
              <a:t>Kekurangan</a:t>
            </a:r>
            <a:r>
              <a:rPr lang="en-ID" sz="2400" i="1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i="1" dirty="0" err="1"/>
              <a:t>Kelebihan</a:t>
            </a:r>
            <a:r>
              <a:rPr lang="en-ID" sz="2400" i="1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FE3DCA-B9AE-4643-837D-41F69B98F2E4}"/>
              </a:ext>
            </a:extLst>
          </p:cNvPr>
          <p:cNvSpPr txBox="1"/>
          <p:nvPr/>
        </p:nvSpPr>
        <p:spPr>
          <a:xfrm>
            <a:off x="8263945" y="2287000"/>
            <a:ext cx="2003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400" b="1" i="1" u="sng" dirty="0" err="1"/>
              <a:t>Pertimbangan</a:t>
            </a:r>
            <a:endParaRPr lang="en-ID" sz="2400" b="1" i="1" u="sng" dirty="0"/>
          </a:p>
        </p:txBody>
      </p:sp>
    </p:spTree>
    <p:extLst>
      <p:ext uri="{BB962C8B-B14F-4D97-AF65-F5344CB8AC3E}">
        <p14:creationId xmlns:p14="http://schemas.microsoft.com/office/powerpoint/2010/main" val="1892165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ase of flowers on a table&#10;&#10;Description automatically generated">
            <a:extLst>
              <a:ext uri="{FF2B5EF4-FFF2-40B4-BE49-F238E27FC236}">
                <a16:creationId xmlns:a16="http://schemas.microsoft.com/office/drawing/2014/main" id="{AB57A8E0-B933-489E-AE69-DBF7F31C74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054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B79414-A342-4675-B247-EB05FFFCCE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A5E621-EB72-4F68-AB29-FC34AD09F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i="1" dirty="0" err="1">
                <a:latin typeface="Trebuchet MS" panose="020B0603020202020204" pitchFamily="34" charset="0"/>
              </a:rPr>
              <a:t>Kebutuhan</a:t>
            </a:r>
            <a:r>
              <a:rPr lang="en-ID" b="1" i="1" dirty="0">
                <a:latin typeface="Trebuchet MS" panose="020B0603020202020204" pitchFamily="34" charset="0"/>
              </a:rPr>
              <a:t> </a:t>
            </a:r>
            <a:r>
              <a:rPr lang="en-ID" b="1" i="1" dirty="0" err="1">
                <a:latin typeface="Trebuchet MS" panose="020B0603020202020204" pitchFamily="34" charset="0"/>
              </a:rPr>
              <a:t>Pengembangan</a:t>
            </a:r>
            <a:r>
              <a:rPr lang="en-ID" b="1" i="1" dirty="0">
                <a:latin typeface="Trebuchet MS" panose="020B0603020202020204" pitchFamily="34" charset="0"/>
              </a:rPr>
              <a:t> </a:t>
            </a:r>
            <a:r>
              <a:rPr lang="en-ID" b="1" i="1" dirty="0" err="1">
                <a:latin typeface="Trebuchet MS" panose="020B0603020202020204" pitchFamily="34" charset="0"/>
              </a:rPr>
              <a:t>Konten</a:t>
            </a:r>
            <a:br>
              <a:rPr lang="en-ID" b="1" i="1" dirty="0">
                <a:latin typeface="Trebuchet MS" panose="020B0603020202020204" pitchFamily="34" charset="0"/>
              </a:rPr>
            </a:br>
            <a:r>
              <a:rPr lang="en-ID" b="1" i="1" dirty="0">
                <a:latin typeface="Trebuchet MS" panose="020B0603020202020204" pitchFamily="34" charset="0"/>
              </a:rPr>
              <a:t>e-Learning </a:t>
            </a:r>
            <a:r>
              <a:rPr lang="en-ID" b="1" i="1" dirty="0" err="1">
                <a:latin typeface="Trebuchet MS" panose="020B0603020202020204" pitchFamily="34" charset="0"/>
              </a:rPr>
              <a:t>Latsar</a:t>
            </a:r>
            <a:endParaRPr lang="en-ID" b="1" i="1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98B14-5DEF-4A5B-9EF1-42839A257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426" y="1825625"/>
            <a:ext cx="6103374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D" sz="3600" dirty="0" err="1"/>
              <a:t>Bahan</a:t>
            </a:r>
            <a:r>
              <a:rPr lang="en-ID" sz="3600" dirty="0"/>
              <a:t> </a:t>
            </a:r>
            <a:r>
              <a:rPr lang="en-ID" sz="3600" dirty="0" err="1"/>
              <a:t>pembelajaran</a:t>
            </a:r>
            <a:r>
              <a:rPr lang="en-ID" sz="3600" dirty="0"/>
              <a:t> online;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3600" dirty="0"/>
              <a:t>Media </a:t>
            </a:r>
            <a:r>
              <a:rPr lang="en-ID" sz="3600" dirty="0" err="1"/>
              <a:t>pembelajaran</a:t>
            </a:r>
            <a:r>
              <a:rPr lang="en-ID" sz="3600" dirty="0"/>
              <a:t> online;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3600" dirty="0"/>
              <a:t>Quiz;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3600" dirty="0" err="1"/>
              <a:t>Tugas</a:t>
            </a:r>
            <a:r>
              <a:rPr lang="en-ID" sz="3600" dirty="0"/>
              <a:t>; dan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3600" dirty="0" err="1"/>
              <a:t>Instrumen</a:t>
            </a:r>
            <a:r>
              <a:rPr lang="en-ID" sz="3600" dirty="0"/>
              <a:t> </a:t>
            </a:r>
            <a:r>
              <a:rPr lang="en-ID" sz="3600" dirty="0" err="1"/>
              <a:t>Penilaian</a:t>
            </a:r>
            <a:r>
              <a:rPr lang="en-ID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8348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4C7301E-327C-4A5A-8EBB-213AB895A5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Content Placeholder 4" descr="A picture containing indoor, red, table&#10;&#10;Description automatically generated">
            <a:extLst>
              <a:ext uri="{FF2B5EF4-FFF2-40B4-BE49-F238E27FC236}">
                <a16:creationId xmlns:a16="http://schemas.microsoft.com/office/drawing/2014/main" id="{0B0B5C1C-D14A-4BA6-A668-AAC808752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66"/>
          <a:stretch/>
        </p:blipFill>
        <p:spPr>
          <a:xfrm>
            <a:off x="4061860" y="-29316"/>
            <a:ext cx="8130136" cy="688731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3D20749-4DCC-4331-A4A4-A2DEB3A3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73" y="2184544"/>
            <a:ext cx="2964264" cy="2488911"/>
          </a:xfrm>
        </p:spPr>
        <p:txBody>
          <a:bodyPr>
            <a:normAutofit/>
          </a:bodyPr>
          <a:lstStyle/>
          <a:p>
            <a:pPr algn="r"/>
            <a:r>
              <a:rPr lang="en-ID" sz="6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TERIMA</a:t>
            </a:r>
            <a:br>
              <a:rPr lang="en-ID" sz="6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ID" sz="6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KASIH</a:t>
            </a:r>
            <a:endParaRPr lang="en-ID" sz="6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81766A-09FB-4477-BD36-36BB69805BE6}"/>
              </a:ext>
            </a:extLst>
          </p:cNvPr>
          <p:cNvSpPr txBox="1"/>
          <p:nvPr/>
        </p:nvSpPr>
        <p:spPr>
          <a:xfrm>
            <a:off x="63308" y="6348052"/>
            <a:ext cx="3738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b="1" i="1" dirty="0">
                <a:solidFill>
                  <a:srgbClr val="C00000"/>
                </a:solidFill>
              </a:rPr>
              <a:t>http://bpsdm.kemendagri.go.id/</a:t>
            </a:r>
            <a:endParaRPr lang="en-ID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3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E5D4009-80B5-42BD-BA74-DCA602599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3C7C02-E73C-43BD-AD3D-A2F917ABE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049" y="4121725"/>
            <a:ext cx="5687175" cy="20878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2B38B8-DB38-4FFE-9348-4B649394F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752771" cy="1308098"/>
          </a:xfrm>
        </p:spPr>
        <p:txBody>
          <a:bodyPr/>
          <a:lstStyle/>
          <a:p>
            <a:r>
              <a:rPr lang="en-ID" b="1" i="1" dirty="0">
                <a:latin typeface="Trebuchet MS" panose="020B0603020202020204" pitchFamily="34" charset="0"/>
              </a:rPr>
              <a:t>Dasar </a:t>
            </a:r>
            <a:r>
              <a:rPr lang="en-ID" b="1" i="1" dirty="0" err="1">
                <a:latin typeface="Trebuchet MS" panose="020B0603020202020204" pitchFamily="34" charset="0"/>
              </a:rPr>
              <a:t>Kebutuhan</a:t>
            </a:r>
            <a:r>
              <a:rPr lang="en-ID" b="1" i="1" dirty="0">
                <a:latin typeface="Trebuchet MS" panose="020B0603020202020204" pitchFamily="34" charset="0"/>
              </a:rPr>
              <a:t> </a:t>
            </a:r>
            <a:r>
              <a:rPr lang="en-ID" b="1" i="1" dirty="0" err="1">
                <a:latin typeface="Trebuchet MS" panose="020B0603020202020204" pitchFamily="34" charset="0"/>
              </a:rPr>
              <a:t>Pengembangan</a:t>
            </a:r>
            <a:endParaRPr lang="en-ID" b="1" i="1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B7AA7-0082-4B19-AB35-C2A4E5771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5142" y="4445464"/>
            <a:ext cx="4049487" cy="12662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D" sz="1800" dirty="0" err="1"/>
              <a:t>Permendagri</a:t>
            </a:r>
            <a:r>
              <a:rPr lang="en-ID" sz="1800" dirty="0"/>
              <a:t> No. 11/2018 </a:t>
            </a:r>
            <a:r>
              <a:rPr lang="en-ID" sz="1800" dirty="0" err="1"/>
              <a:t>tentang</a:t>
            </a:r>
            <a:r>
              <a:rPr lang="en-ID" sz="1800" dirty="0"/>
              <a:t> </a:t>
            </a:r>
            <a:r>
              <a:rPr lang="en-ID" sz="1800" dirty="0" err="1"/>
              <a:t>Sistem</a:t>
            </a:r>
            <a:r>
              <a:rPr lang="en-ID" sz="1800" dirty="0"/>
              <a:t> </a:t>
            </a:r>
            <a:r>
              <a:rPr lang="en-ID" sz="1800" dirty="0" err="1"/>
              <a:t>Pengembangan</a:t>
            </a:r>
            <a:r>
              <a:rPr lang="en-ID" sz="1800" dirty="0"/>
              <a:t> </a:t>
            </a:r>
            <a:r>
              <a:rPr lang="en-ID" sz="1800" dirty="0" err="1"/>
              <a:t>Sumber</a:t>
            </a:r>
            <a:r>
              <a:rPr lang="en-ID" sz="1800" dirty="0"/>
              <a:t> </a:t>
            </a:r>
            <a:r>
              <a:rPr lang="en-ID" sz="1800" dirty="0" err="1"/>
              <a:t>Daya</a:t>
            </a:r>
            <a:r>
              <a:rPr lang="en-ID" sz="1800" dirty="0"/>
              <a:t> </a:t>
            </a:r>
            <a:r>
              <a:rPr lang="en-ID" sz="1800" dirty="0" err="1"/>
              <a:t>Manusia</a:t>
            </a:r>
            <a:r>
              <a:rPr lang="en-ID" sz="1800" dirty="0"/>
              <a:t> </a:t>
            </a:r>
            <a:r>
              <a:rPr lang="en-ID" sz="1800" dirty="0" err="1"/>
              <a:t>Aparatur</a:t>
            </a:r>
            <a:r>
              <a:rPr lang="en-ID" sz="1800" dirty="0"/>
              <a:t> </a:t>
            </a:r>
            <a:r>
              <a:rPr lang="en-ID" sz="1800" dirty="0" err="1"/>
              <a:t>Berbasis</a:t>
            </a:r>
            <a:r>
              <a:rPr lang="en-ID" sz="1800" dirty="0"/>
              <a:t> </a:t>
            </a:r>
            <a:r>
              <a:rPr lang="en-ID" sz="1800" dirty="0" err="1"/>
              <a:t>Kompetensi</a:t>
            </a:r>
            <a:r>
              <a:rPr lang="en-ID" sz="1800" dirty="0"/>
              <a:t> di </a:t>
            </a:r>
            <a:r>
              <a:rPr lang="en-ID" sz="1800" dirty="0" err="1"/>
              <a:t>Lingkungan</a:t>
            </a:r>
            <a:r>
              <a:rPr lang="en-ID" sz="1800" dirty="0"/>
              <a:t> Kementerian </a:t>
            </a:r>
            <a:r>
              <a:rPr lang="en-ID" sz="1800" dirty="0" err="1"/>
              <a:t>Dalam</a:t>
            </a:r>
            <a:r>
              <a:rPr lang="en-ID" sz="1800" dirty="0"/>
              <a:t> Negeri dan </a:t>
            </a:r>
            <a:r>
              <a:rPr lang="en-ID" sz="1800" dirty="0" err="1"/>
              <a:t>Pemerintah</a:t>
            </a:r>
            <a:r>
              <a:rPr lang="en-ID" sz="1800" dirty="0"/>
              <a:t> Daerah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5773E6-825D-42E3-9F28-18BCAE0B6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53" y="1673224"/>
            <a:ext cx="5687176" cy="20878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5B3605-6176-4559-8355-B0B38FE94D0E}"/>
              </a:ext>
            </a:extLst>
          </p:cNvPr>
          <p:cNvSpPr txBox="1"/>
          <p:nvPr/>
        </p:nvSpPr>
        <p:spPr>
          <a:xfrm>
            <a:off x="2226130" y="2033899"/>
            <a:ext cx="4015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 err="1"/>
              <a:t>Perpres</a:t>
            </a:r>
            <a:r>
              <a:rPr lang="en-ID" sz="2400" dirty="0"/>
              <a:t> No. 95/2018 </a:t>
            </a:r>
            <a:r>
              <a:rPr lang="en-ID" sz="2400" dirty="0" err="1"/>
              <a:t>tentang</a:t>
            </a:r>
            <a:r>
              <a:rPr lang="en-ID" sz="2400" dirty="0"/>
              <a:t> </a:t>
            </a:r>
            <a:r>
              <a:rPr lang="en-ID" sz="2400" dirty="0" err="1"/>
              <a:t>Sistem</a:t>
            </a:r>
            <a:r>
              <a:rPr lang="en-ID" sz="2400" dirty="0"/>
              <a:t> </a:t>
            </a:r>
            <a:r>
              <a:rPr lang="en-ID" sz="2400" dirty="0" err="1"/>
              <a:t>Pemerintahan</a:t>
            </a:r>
            <a:r>
              <a:rPr lang="en-ID" sz="2400" dirty="0"/>
              <a:t> </a:t>
            </a:r>
            <a:r>
              <a:rPr lang="en-ID" sz="2400" dirty="0" err="1"/>
              <a:t>Berbasis</a:t>
            </a:r>
            <a:r>
              <a:rPr lang="en-ID" sz="2400" dirty="0"/>
              <a:t> </a:t>
            </a:r>
            <a:r>
              <a:rPr lang="en-ID" sz="2400" dirty="0" err="1"/>
              <a:t>Elektronik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43194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omputer keyboard&#10;&#10;Description automatically generated">
            <a:extLst>
              <a:ext uri="{FF2B5EF4-FFF2-40B4-BE49-F238E27FC236}">
                <a16:creationId xmlns:a16="http://schemas.microsoft.com/office/drawing/2014/main" id="{133DE0DB-E8C8-4260-ACB4-14D965BC3B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9" b="78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23CF04-5798-474C-B011-57A0196718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6B0A7-B82E-4E05-9338-85BE4ACF9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i="1" dirty="0" err="1">
                <a:latin typeface="Trebuchet MS" panose="020B0603020202020204" pitchFamily="34" charset="0"/>
              </a:rPr>
              <a:t>Kebutuhan</a:t>
            </a:r>
            <a:r>
              <a:rPr lang="en-ID" b="1" i="1" dirty="0">
                <a:latin typeface="Trebuchet MS" panose="020B0603020202020204" pitchFamily="34" charset="0"/>
              </a:rPr>
              <a:t> </a:t>
            </a:r>
            <a:r>
              <a:rPr lang="en-ID" b="1" i="1" dirty="0" err="1">
                <a:latin typeface="Trebuchet MS" panose="020B0603020202020204" pitchFamily="34" charset="0"/>
              </a:rPr>
              <a:t>Dukungan</a:t>
            </a:r>
            <a:r>
              <a:rPr lang="en-ID" b="1" i="1" dirty="0">
                <a:latin typeface="Trebuchet MS" panose="020B0603020202020204" pitchFamily="34" charset="0"/>
              </a:rPr>
              <a:t> </a:t>
            </a:r>
            <a:r>
              <a:rPr lang="en-ID" b="1" i="1" dirty="0" err="1">
                <a:latin typeface="Trebuchet MS" panose="020B0603020202020204" pitchFamily="34" charset="0"/>
              </a:rPr>
              <a:t>Pengembangan</a:t>
            </a:r>
            <a:endParaRPr lang="en-ID" b="1" i="1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D119B-176F-4C31-BAFD-197E296FA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dirty="0" err="1"/>
              <a:t>Dibutuhkan</a:t>
            </a:r>
            <a:r>
              <a:rPr lang="en-ID" dirty="0"/>
              <a:t> </a:t>
            </a:r>
            <a:r>
              <a:rPr lang="en-ID" dirty="0" err="1"/>
              <a:t>dukungan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Pusdatin</a:t>
            </a:r>
            <a:r>
              <a:rPr lang="en-ID" dirty="0"/>
              <a:t>, BPSDM, dan PPSDM </a:t>
            </a:r>
            <a:r>
              <a:rPr lang="en-ID" dirty="0" err="1"/>
              <a:t>Kemendagri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instalasi</a:t>
            </a:r>
            <a:r>
              <a:rPr lang="en-ID" dirty="0"/>
              <a:t> dan </a:t>
            </a:r>
            <a:r>
              <a:rPr lang="en-ID" dirty="0" err="1"/>
              <a:t>pengelolaan</a:t>
            </a:r>
            <a:r>
              <a:rPr lang="en-ID" dirty="0"/>
              <a:t> e-Learning (LMS), </a:t>
            </a:r>
            <a:r>
              <a:rPr lang="en-ID" dirty="0" err="1"/>
              <a:t>dengan</a:t>
            </a:r>
            <a:r>
              <a:rPr lang="en-ID" dirty="0"/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03CEC9-67F9-4470-9B84-BCB88388C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504" y="2769009"/>
            <a:ext cx="4088991" cy="4088991"/>
          </a:xfrm>
          <a:prstGeom prst="rect">
            <a:avLst/>
          </a:prstGeom>
        </p:spPr>
      </p:pic>
      <p:sp>
        <p:nvSpPr>
          <p:cNvPr id="11" name="Callout: Right Arrow 10">
            <a:extLst>
              <a:ext uri="{FF2B5EF4-FFF2-40B4-BE49-F238E27FC236}">
                <a16:creationId xmlns:a16="http://schemas.microsoft.com/office/drawing/2014/main" id="{B357B82F-1670-4EE3-9FF4-15D0A4844A26}"/>
              </a:ext>
            </a:extLst>
          </p:cNvPr>
          <p:cNvSpPr/>
          <p:nvPr/>
        </p:nvSpPr>
        <p:spPr>
          <a:xfrm>
            <a:off x="475942" y="3678691"/>
            <a:ext cx="4513943" cy="2814184"/>
          </a:xfrm>
          <a:prstGeom prst="rightArrowCallout">
            <a:avLst>
              <a:gd name="adj1" fmla="val 20580"/>
              <a:gd name="adj2" fmla="val 15056"/>
              <a:gd name="adj3" fmla="val 15608"/>
              <a:gd name="adj4" fmla="val 8856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D43E9A-3540-4F14-9913-129891E3D6DC}"/>
              </a:ext>
            </a:extLst>
          </p:cNvPr>
          <p:cNvSpPr txBox="1"/>
          <p:nvPr/>
        </p:nvSpPr>
        <p:spPr>
          <a:xfrm>
            <a:off x="524533" y="3739663"/>
            <a:ext cx="40889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200" b="1" i="1" dirty="0" err="1">
                <a:solidFill>
                  <a:schemeClr val="bg1"/>
                </a:solidFill>
              </a:rPr>
              <a:t>Sumber</a:t>
            </a:r>
            <a:r>
              <a:rPr lang="en-ID" sz="2200" b="1" i="1" dirty="0">
                <a:solidFill>
                  <a:schemeClr val="bg1"/>
                </a:solidFill>
              </a:rPr>
              <a:t> </a:t>
            </a:r>
            <a:r>
              <a:rPr lang="en-ID" sz="2200" b="1" i="1" dirty="0" err="1">
                <a:solidFill>
                  <a:schemeClr val="bg1"/>
                </a:solidFill>
              </a:rPr>
              <a:t>Daya</a:t>
            </a:r>
            <a:r>
              <a:rPr lang="en-ID" sz="2200" b="1" i="1" dirty="0">
                <a:solidFill>
                  <a:schemeClr val="bg1"/>
                </a:solidFill>
              </a:rPr>
              <a:t> </a:t>
            </a:r>
            <a:r>
              <a:rPr lang="en-ID" sz="2200" b="1" i="1" dirty="0" err="1">
                <a:solidFill>
                  <a:schemeClr val="bg1"/>
                </a:solidFill>
              </a:rPr>
              <a:t>Manusia</a:t>
            </a:r>
            <a:endParaRPr lang="en-ID" sz="2200" b="1" i="1" dirty="0">
              <a:solidFill>
                <a:schemeClr val="bg1"/>
              </a:solidFill>
            </a:endParaRPr>
          </a:p>
          <a:p>
            <a:pPr marL="449263" lvl="1" indent="-436563">
              <a:buFont typeface="+mj-lt"/>
              <a:buAutoNum type="alphaLcPeriod"/>
            </a:pPr>
            <a:r>
              <a:rPr lang="en-ID" sz="2200" dirty="0">
                <a:solidFill>
                  <a:schemeClr val="bg1"/>
                </a:solidFill>
              </a:rPr>
              <a:t>Web &amp; Security Support</a:t>
            </a:r>
          </a:p>
          <a:p>
            <a:pPr marL="449263" lvl="1" indent="-436563">
              <a:buFont typeface="+mj-lt"/>
              <a:buAutoNum type="alphaLcPeriod"/>
            </a:pPr>
            <a:r>
              <a:rPr lang="en-ID" sz="2200" dirty="0">
                <a:solidFill>
                  <a:schemeClr val="bg1"/>
                </a:solidFill>
              </a:rPr>
              <a:t>IT/Networking System Support</a:t>
            </a:r>
          </a:p>
          <a:p>
            <a:pPr marL="449263" lvl="1" indent="-436563">
              <a:buFont typeface="+mj-lt"/>
              <a:buAutoNum type="alphaLcPeriod"/>
            </a:pPr>
            <a:r>
              <a:rPr lang="en-ID" sz="2200" dirty="0">
                <a:solidFill>
                  <a:schemeClr val="bg1"/>
                </a:solidFill>
              </a:rPr>
              <a:t>Administrator</a:t>
            </a:r>
          </a:p>
          <a:p>
            <a:pPr marL="449263" lvl="1" indent="-436563">
              <a:buFont typeface="+mj-lt"/>
              <a:buAutoNum type="alphaLcPeriod"/>
            </a:pPr>
            <a:r>
              <a:rPr lang="en-ID" sz="2200" dirty="0">
                <a:solidFill>
                  <a:schemeClr val="bg1"/>
                </a:solidFill>
              </a:rPr>
              <a:t>Instructional Designer</a:t>
            </a:r>
          </a:p>
          <a:p>
            <a:pPr marL="449263" lvl="1" indent="-436563">
              <a:buFont typeface="+mj-lt"/>
              <a:buAutoNum type="alphaLcPeriod"/>
            </a:pPr>
            <a:r>
              <a:rPr lang="en-ID" sz="2200" dirty="0">
                <a:solidFill>
                  <a:schemeClr val="bg1"/>
                </a:solidFill>
              </a:rPr>
              <a:t>Instructional Media Developer</a:t>
            </a:r>
          </a:p>
          <a:p>
            <a:pPr marL="449263" lvl="1" indent="-436563">
              <a:buFont typeface="+mj-lt"/>
              <a:buAutoNum type="alphaLcPeriod"/>
            </a:pPr>
            <a:r>
              <a:rPr lang="en-ID" sz="2200" dirty="0" err="1">
                <a:solidFill>
                  <a:schemeClr val="bg1"/>
                </a:solidFill>
              </a:rPr>
              <a:t>Instruktur</a:t>
            </a:r>
            <a:endParaRPr lang="en-ID" sz="2200" dirty="0">
              <a:solidFill>
                <a:schemeClr val="bg1"/>
              </a:solidFill>
            </a:endParaRPr>
          </a:p>
        </p:txBody>
      </p:sp>
      <p:sp>
        <p:nvSpPr>
          <p:cNvPr id="12" name="Callout: Right Arrow 11">
            <a:extLst>
              <a:ext uri="{FF2B5EF4-FFF2-40B4-BE49-F238E27FC236}">
                <a16:creationId xmlns:a16="http://schemas.microsoft.com/office/drawing/2014/main" id="{2CA368B4-47F6-4331-9107-7D63A54B9319}"/>
              </a:ext>
            </a:extLst>
          </p:cNvPr>
          <p:cNvSpPr/>
          <p:nvPr/>
        </p:nvSpPr>
        <p:spPr>
          <a:xfrm rot="10800000">
            <a:off x="7405339" y="3678691"/>
            <a:ext cx="4513943" cy="2814184"/>
          </a:xfrm>
          <a:prstGeom prst="rightArrowCallout">
            <a:avLst>
              <a:gd name="adj1" fmla="val 20580"/>
              <a:gd name="adj2" fmla="val 15056"/>
              <a:gd name="adj3" fmla="val 15608"/>
              <a:gd name="adj4" fmla="val 8856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E7A753-DBD3-4312-ACEC-E21A72EEBDE7}"/>
              </a:ext>
            </a:extLst>
          </p:cNvPr>
          <p:cNvSpPr txBox="1"/>
          <p:nvPr/>
        </p:nvSpPr>
        <p:spPr>
          <a:xfrm>
            <a:off x="8393898" y="4219649"/>
            <a:ext cx="290553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800" b="1" i="1" dirty="0" err="1">
                <a:solidFill>
                  <a:schemeClr val="bg1"/>
                </a:solidFill>
              </a:rPr>
              <a:t>Infrastruktur</a:t>
            </a:r>
            <a:endParaRPr lang="en-ID" sz="2800" b="1" i="1" dirty="0">
              <a:solidFill>
                <a:schemeClr val="bg1"/>
              </a:solidFill>
            </a:endParaRPr>
          </a:p>
          <a:p>
            <a:pPr lvl="1" indent="-436563">
              <a:buFont typeface="+mj-lt"/>
              <a:buAutoNum type="alphaLcPeriod"/>
            </a:pPr>
            <a:r>
              <a:rPr lang="en-ID" sz="2800" dirty="0">
                <a:solidFill>
                  <a:schemeClr val="bg1"/>
                </a:solidFill>
              </a:rPr>
              <a:t>Server/Hosting</a:t>
            </a:r>
          </a:p>
          <a:p>
            <a:pPr lvl="1" indent="-436563">
              <a:buFont typeface="+mj-lt"/>
              <a:buAutoNum type="alphaLcPeriod"/>
            </a:pPr>
            <a:r>
              <a:rPr lang="en-ID" sz="2800" dirty="0" err="1">
                <a:solidFill>
                  <a:schemeClr val="bg1"/>
                </a:solidFill>
              </a:rPr>
              <a:t>Jaringan</a:t>
            </a:r>
            <a:endParaRPr lang="en-ID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67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7F046D-7219-404C-90B2-BF502D251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5" b="60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DBE992-4FC6-4F97-86EE-3952E0162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ID" sz="4000" b="1" dirty="0">
                <a:latin typeface="Trebuchet MS" panose="020B0603020202020204" pitchFamily="34" charset="0"/>
              </a:rPr>
              <a:t>Layout E-Learning </a:t>
            </a:r>
            <a:r>
              <a:rPr lang="en-ID" sz="4000" b="1" dirty="0" err="1">
                <a:latin typeface="Trebuchet MS" panose="020B0603020202020204" pitchFamily="34" charset="0"/>
              </a:rPr>
              <a:t>bagi</a:t>
            </a:r>
            <a:r>
              <a:rPr lang="en-ID" sz="4000" b="1" dirty="0">
                <a:latin typeface="Trebuchet MS" panose="020B0603020202020204" pitchFamily="34" charset="0"/>
              </a:rPr>
              <a:t> </a:t>
            </a:r>
            <a:r>
              <a:rPr lang="en-ID" sz="4000" b="1" dirty="0" err="1">
                <a:latin typeface="Trebuchet MS" panose="020B0603020202020204" pitchFamily="34" charset="0"/>
              </a:rPr>
              <a:t>Instruktur</a:t>
            </a:r>
            <a:endParaRPr lang="en-ID" sz="4000" b="1" dirty="0">
              <a:latin typeface="Trebuchet MS" panose="020B0603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5E4CE4A-725B-4E5A-828C-BC9E3D840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272052"/>
            <a:ext cx="1924050" cy="14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29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C1A07-980C-431C-8896-55B11EE2E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D" b="1" dirty="0" err="1">
                <a:latin typeface="Trebuchet MS" panose="020B0603020202020204" pitchFamily="34" charset="0"/>
              </a:rPr>
              <a:t>Tampilan</a:t>
            </a:r>
            <a:r>
              <a:rPr lang="en-ID" b="1" dirty="0">
                <a:latin typeface="Trebuchet MS" panose="020B0603020202020204" pitchFamily="34" charset="0"/>
              </a:rPr>
              <a:t> </a:t>
            </a:r>
            <a:r>
              <a:rPr lang="en-ID" b="1" i="1" dirty="0">
                <a:latin typeface="Trebuchet MS" panose="020B0603020202020204" pitchFamily="34" charset="0"/>
              </a:rPr>
              <a:t>Homepage</a:t>
            </a:r>
            <a:r>
              <a:rPr lang="en-ID" b="1" dirty="0">
                <a:latin typeface="Trebuchet MS" panose="020B0603020202020204" pitchFamily="34" charset="0"/>
              </a:rPr>
              <a:t> Trainer</a:t>
            </a:r>
          </a:p>
        </p:txBody>
      </p:sp>
      <p:pic>
        <p:nvPicPr>
          <p:cNvPr id="7" name="Content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569D7ADB-C68C-4E9A-AF29-8CD31B9B3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834" y="3472465"/>
            <a:ext cx="1862332" cy="105765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6DE946-0ED7-46AE-A37E-0D9C01DF09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5" t="9911" r="2500" b="12392"/>
          <a:stretch/>
        </p:blipFill>
        <p:spPr>
          <a:xfrm>
            <a:off x="1332981" y="1910032"/>
            <a:ext cx="9521240" cy="446670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E811B9F-9E80-4C7D-AA59-315B38184F36}"/>
              </a:ext>
            </a:extLst>
          </p:cNvPr>
          <p:cNvSpPr/>
          <p:nvPr/>
        </p:nvSpPr>
        <p:spPr>
          <a:xfrm>
            <a:off x="9748912" y="1776425"/>
            <a:ext cx="492369" cy="49236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CC07AB-8B24-4454-9EE1-D56350F9FE5C}"/>
              </a:ext>
            </a:extLst>
          </p:cNvPr>
          <p:cNvSpPr txBox="1"/>
          <p:nvPr/>
        </p:nvSpPr>
        <p:spPr>
          <a:xfrm>
            <a:off x="10302562" y="1699443"/>
            <a:ext cx="1716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b="1" i="1" dirty="0" err="1">
                <a:solidFill>
                  <a:schemeClr val="accent2">
                    <a:lumMod val="50000"/>
                  </a:schemeClr>
                </a:solidFill>
              </a:rPr>
              <a:t>Jumlah</a:t>
            </a:r>
            <a:r>
              <a:rPr lang="en-ID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ID" b="1" i="1" dirty="0" err="1">
                <a:solidFill>
                  <a:schemeClr val="accent2">
                    <a:lumMod val="50000"/>
                  </a:schemeClr>
                </a:solidFill>
              </a:rPr>
              <a:t>seluruh</a:t>
            </a:r>
            <a:r>
              <a:rPr lang="en-ID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ID" b="1" i="1" dirty="0" err="1">
                <a:solidFill>
                  <a:schemeClr val="accent2">
                    <a:lumMod val="50000"/>
                  </a:schemeClr>
                </a:solidFill>
              </a:rPr>
              <a:t>peserta</a:t>
            </a:r>
            <a:r>
              <a:rPr lang="en-ID" b="1" i="1" dirty="0">
                <a:solidFill>
                  <a:schemeClr val="accent2">
                    <a:lumMod val="50000"/>
                  </a:schemeClr>
                </a:solidFill>
              </a:rPr>
              <a:t> online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DA9A10-E3C7-4AF2-91A1-C3968EC4A005}"/>
              </a:ext>
            </a:extLst>
          </p:cNvPr>
          <p:cNvSpPr txBox="1"/>
          <p:nvPr/>
        </p:nvSpPr>
        <p:spPr>
          <a:xfrm>
            <a:off x="5490447" y="3883792"/>
            <a:ext cx="307343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b="1" i="1" dirty="0">
                <a:solidFill>
                  <a:schemeClr val="accent2">
                    <a:lumMod val="50000"/>
                  </a:schemeClr>
                </a:solidFill>
              </a:rPr>
              <a:t>Kelas online yang paling popular/</a:t>
            </a:r>
            <a:r>
              <a:rPr lang="en-ID" b="1" i="1" dirty="0" err="1">
                <a:solidFill>
                  <a:schemeClr val="accent2">
                    <a:lumMod val="50000"/>
                  </a:schemeClr>
                </a:solidFill>
              </a:rPr>
              <a:t>sering</a:t>
            </a:r>
            <a:r>
              <a:rPr lang="en-ID" b="1" i="1" dirty="0">
                <a:solidFill>
                  <a:schemeClr val="accent2">
                    <a:lumMod val="50000"/>
                  </a:schemeClr>
                </a:solidFill>
              </a:rPr>
              <a:t> di </a:t>
            </a:r>
            <a:r>
              <a:rPr lang="en-ID" b="1" i="1" dirty="0" err="1">
                <a:solidFill>
                  <a:schemeClr val="accent2">
                    <a:lumMod val="50000"/>
                  </a:schemeClr>
                </a:solidFill>
              </a:rPr>
              <a:t>klik</a:t>
            </a:r>
            <a:endParaRPr lang="en-ID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514200-9257-4E14-88E7-B57AD43B41D1}"/>
              </a:ext>
            </a:extLst>
          </p:cNvPr>
          <p:cNvSpPr txBox="1"/>
          <p:nvPr/>
        </p:nvSpPr>
        <p:spPr>
          <a:xfrm>
            <a:off x="3573141" y="1954526"/>
            <a:ext cx="230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i="1" dirty="0">
                <a:solidFill>
                  <a:schemeClr val="accent2">
                    <a:lumMod val="50000"/>
                  </a:schemeClr>
                </a:solidFill>
              </a:rPr>
              <a:t>Top navigation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9F13856-4A75-459D-82B3-D0893F2BBDE4}"/>
              </a:ext>
            </a:extLst>
          </p:cNvPr>
          <p:cNvSpPr/>
          <p:nvPr/>
        </p:nvSpPr>
        <p:spPr>
          <a:xfrm>
            <a:off x="1477108" y="2429330"/>
            <a:ext cx="4403187" cy="63742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06414F-B88A-4D36-A43D-7541AD2FBAE7}"/>
              </a:ext>
            </a:extLst>
          </p:cNvPr>
          <p:cNvSpPr txBox="1"/>
          <p:nvPr/>
        </p:nvSpPr>
        <p:spPr>
          <a:xfrm rot="16200000">
            <a:off x="-91940" y="4558539"/>
            <a:ext cx="230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i="1" dirty="0">
                <a:solidFill>
                  <a:schemeClr val="accent2">
                    <a:lumMod val="50000"/>
                  </a:schemeClr>
                </a:solidFill>
              </a:rPr>
              <a:t>Sidebar</a:t>
            </a:r>
          </a:p>
          <a:p>
            <a:pPr algn="ctr"/>
            <a:r>
              <a:rPr lang="en-ID" sz="2400" b="1" i="1" dirty="0">
                <a:solidFill>
                  <a:schemeClr val="accent2">
                    <a:lumMod val="50000"/>
                  </a:schemeClr>
                </a:solidFill>
              </a:rPr>
              <a:t>navigation</a:t>
            </a:r>
          </a:p>
        </p:txBody>
      </p:sp>
    </p:spTree>
    <p:extLst>
      <p:ext uri="{BB962C8B-B14F-4D97-AF65-F5344CB8AC3E}">
        <p14:creationId xmlns:p14="http://schemas.microsoft.com/office/powerpoint/2010/main" val="880493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219AA-8CF6-4EEE-95D5-B313BFF0E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>
                <a:latin typeface="Trebuchet MS" panose="020B0603020202020204" pitchFamily="34" charset="0"/>
              </a:rPr>
              <a:t>Tampilan</a:t>
            </a:r>
            <a:r>
              <a:rPr lang="en-ID" b="1" dirty="0">
                <a:latin typeface="Trebuchet MS" panose="020B0603020202020204" pitchFamily="34" charset="0"/>
              </a:rPr>
              <a:t> </a:t>
            </a:r>
            <a:r>
              <a:rPr lang="en-ID" b="1" dirty="0" err="1">
                <a:latin typeface="Trebuchet MS" panose="020B0603020202020204" pitchFamily="34" charset="0"/>
              </a:rPr>
              <a:t>Halaman</a:t>
            </a:r>
            <a:r>
              <a:rPr lang="en-ID" b="1" dirty="0">
                <a:latin typeface="Trebuchet MS" panose="020B0603020202020204" pitchFamily="34" charset="0"/>
              </a:rPr>
              <a:t> </a:t>
            </a:r>
            <a:r>
              <a:rPr lang="en-ID" b="1" i="1" dirty="0">
                <a:latin typeface="Trebuchet MS" panose="020B0603020202020204" pitchFamily="34" charset="0"/>
              </a:rPr>
              <a:t>My Courses</a:t>
            </a:r>
            <a:r>
              <a:rPr lang="en-ID" b="1" dirty="0">
                <a:latin typeface="Trebuchet MS" panose="020B0603020202020204" pitchFamily="34" charset="0"/>
              </a:rPr>
              <a:t> </a:t>
            </a:r>
            <a:r>
              <a:rPr lang="en-ID" b="1" dirty="0" err="1">
                <a:latin typeface="Trebuchet MS" panose="020B0603020202020204" pitchFamily="34" charset="0"/>
              </a:rPr>
              <a:t>bagi</a:t>
            </a:r>
            <a:r>
              <a:rPr lang="en-ID" b="1" dirty="0">
                <a:latin typeface="Trebuchet MS" panose="020B0603020202020204" pitchFamily="34" charset="0"/>
              </a:rPr>
              <a:t> Trainer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109211-035F-4C57-8707-C15C43E8F6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4" t="9292" r="6137" b="11516"/>
          <a:stretch/>
        </p:blipFill>
        <p:spPr>
          <a:xfrm>
            <a:off x="838200" y="1538878"/>
            <a:ext cx="10359572" cy="51784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96FAA6-5C4C-4179-85E9-A3E54804A666}"/>
              </a:ext>
            </a:extLst>
          </p:cNvPr>
          <p:cNvSpPr txBox="1"/>
          <p:nvPr/>
        </p:nvSpPr>
        <p:spPr>
          <a:xfrm>
            <a:off x="3710886" y="4488125"/>
            <a:ext cx="230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i="1" dirty="0">
                <a:solidFill>
                  <a:schemeClr val="accent2">
                    <a:lumMod val="50000"/>
                  </a:schemeClr>
                </a:solidFill>
              </a:rPr>
              <a:t>Kelas-</a:t>
            </a:r>
            <a:r>
              <a:rPr lang="en-ID" sz="2400" b="1" i="1" dirty="0" err="1">
                <a:solidFill>
                  <a:schemeClr val="accent2">
                    <a:lumMod val="50000"/>
                  </a:schemeClr>
                </a:solidFill>
              </a:rPr>
              <a:t>kelas</a:t>
            </a:r>
            <a:r>
              <a:rPr lang="en-ID" sz="2400" b="1" i="1" dirty="0">
                <a:solidFill>
                  <a:schemeClr val="accent2">
                    <a:lumMod val="50000"/>
                  </a:schemeClr>
                </a:solidFill>
              </a:rPr>
              <a:t> yang </a:t>
            </a:r>
            <a:r>
              <a:rPr lang="en-ID" sz="2400" b="1" i="1" dirty="0" err="1">
                <a:solidFill>
                  <a:schemeClr val="accent2">
                    <a:lumMod val="50000"/>
                  </a:schemeClr>
                </a:solidFill>
              </a:rPr>
              <a:t>diampu</a:t>
            </a:r>
            <a:endParaRPr lang="en-ID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24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AF773-EB84-4A17-8BE2-D53CAE41E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>
                <a:latin typeface="Trebuchet MS" panose="020B0603020202020204" pitchFamily="34" charset="0"/>
              </a:rPr>
              <a:t>Sidebar Navigation </a:t>
            </a:r>
            <a:r>
              <a:rPr lang="en-ID" b="1" dirty="0" err="1">
                <a:latin typeface="Trebuchet MS" panose="020B0603020202020204" pitchFamily="34" charset="0"/>
              </a:rPr>
              <a:t>bagi</a:t>
            </a:r>
            <a:r>
              <a:rPr lang="en-ID" b="1" dirty="0">
                <a:latin typeface="Trebuchet MS" panose="020B0603020202020204" pitchFamily="34" charset="0"/>
              </a:rPr>
              <a:t> Trainer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AB7A3F-8DBD-42CF-854B-71162AD72A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51899" r="72654" b="15060"/>
          <a:stretch/>
        </p:blipFill>
        <p:spPr>
          <a:xfrm>
            <a:off x="2090225" y="2036640"/>
            <a:ext cx="3832524" cy="34778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671A51-C506-4556-96C2-F078BEA10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5" t="43690" r="72769" b="22653"/>
          <a:stretch/>
        </p:blipFill>
        <p:spPr>
          <a:xfrm>
            <a:off x="5922749" y="2008504"/>
            <a:ext cx="3832524" cy="35627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844CE1-0CEF-4866-88CF-73D4BC54CB88}"/>
              </a:ext>
            </a:extLst>
          </p:cNvPr>
          <p:cNvSpPr txBox="1"/>
          <p:nvPr/>
        </p:nvSpPr>
        <p:spPr>
          <a:xfrm>
            <a:off x="9211354" y="2785935"/>
            <a:ext cx="230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600" b="1" i="1" dirty="0" err="1">
                <a:solidFill>
                  <a:schemeClr val="accent2">
                    <a:lumMod val="50000"/>
                  </a:schemeClr>
                </a:solidFill>
              </a:rPr>
              <a:t>Permintaan</a:t>
            </a:r>
            <a:r>
              <a:rPr lang="en-ID" sz="16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ID" sz="1600" b="1" i="1" dirty="0" err="1">
                <a:solidFill>
                  <a:schemeClr val="accent2">
                    <a:lumMod val="50000"/>
                  </a:schemeClr>
                </a:solidFill>
              </a:rPr>
              <a:t>pembuatan</a:t>
            </a:r>
            <a:r>
              <a:rPr lang="en-ID" sz="16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ID" sz="1600" b="1" i="1" dirty="0" err="1">
                <a:solidFill>
                  <a:schemeClr val="accent2">
                    <a:lumMod val="50000"/>
                  </a:schemeClr>
                </a:solidFill>
              </a:rPr>
              <a:t>kelas</a:t>
            </a:r>
            <a:r>
              <a:rPr lang="en-ID" sz="1600" b="1" i="1" dirty="0">
                <a:solidFill>
                  <a:schemeClr val="accent2">
                    <a:lumMod val="50000"/>
                  </a:schemeClr>
                </a:solidFill>
              </a:rPr>
              <a:t> online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D42136-5373-41E1-8C50-DE27D54E123F}"/>
              </a:ext>
            </a:extLst>
          </p:cNvPr>
          <p:cNvSpPr txBox="1"/>
          <p:nvPr/>
        </p:nvSpPr>
        <p:spPr>
          <a:xfrm>
            <a:off x="9211354" y="3370710"/>
            <a:ext cx="230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600" b="1" i="1" dirty="0" err="1">
                <a:solidFill>
                  <a:schemeClr val="accent2">
                    <a:lumMod val="50000"/>
                  </a:schemeClr>
                </a:solidFill>
              </a:rPr>
              <a:t>Sortir</a:t>
            </a:r>
            <a:r>
              <a:rPr lang="en-ID" sz="16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ID" sz="1600" b="1" i="1" dirty="0" err="1">
                <a:solidFill>
                  <a:schemeClr val="accent2">
                    <a:lumMod val="50000"/>
                  </a:schemeClr>
                </a:solidFill>
              </a:rPr>
              <a:t>kelas</a:t>
            </a:r>
            <a:r>
              <a:rPr lang="en-ID" sz="1600" b="1" i="1" dirty="0">
                <a:solidFill>
                  <a:schemeClr val="accent2">
                    <a:lumMod val="50000"/>
                  </a:schemeClr>
                </a:solidFill>
              </a:rPr>
              <a:t> online yang </a:t>
            </a:r>
            <a:r>
              <a:rPr lang="en-ID" sz="1600" b="1" i="1" dirty="0" err="1">
                <a:solidFill>
                  <a:schemeClr val="accent2">
                    <a:lumMod val="50000"/>
                  </a:schemeClr>
                </a:solidFill>
              </a:rPr>
              <a:t>diampu</a:t>
            </a:r>
            <a:endParaRPr lang="en-ID" sz="1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64F143-5F5A-4A39-B2C9-5B421FE1C6DD}"/>
              </a:ext>
            </a:extLst>
          </p:cNvPr>
          <p:cNvSpPr txBox="1"/>
          <p:nvPr/>
        </p:nvSpPr>
        <p:spPr>
          <a:xfrm>
            <a:off x="8101179" y="4500246"/>
            <a:ext cx="230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600" b="1" i="1" dirty="0" err="1">
                <a:solidFill>
                  <a:schemeClr val="accent2">
                    <a:lumMod val="50000"/>
                  </a:schemeClr>
                </a:solidFill>
              </a:rPr>
              <a:t>Seluruh</a:t>
            </a:r>
            <a:r>
              <a:rPr lang="en-ID" sz="16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ID" sz="1600" b="1" i="1" dirty="0" err="1">
                <a:solidFill>
                  <a:schemeClr val="accent2">
                    <a:lumMod val="50000"/>
                  </a:schemeClr>
                </a:solidFill>
              </a:rPr>
              <a:t>kelas</a:t>
            </a:r>
            <a:r>
              <a:rPr lang="en-ID" sz="1600" b="1" i="1" dirty="0">
                <a:solidFill>
                  <a:schemeClr val="accent2">
                    <a:lumMod val="50000"/>
                  </a:schemeClr>
                </a:solidFill>
              </a:rPr>
              <a:t> online </a:t>
            </a:r>
            <a:r>
              <a:rPr lang="en-ID" sz="1600" b="1" i="1" dirty="0" err="1">
                <a:solidFill>
                  <a:schemeClr val="accent2">
                    <a:lumMod val="50000"/>
                  </a:schemeClr>
                </a:solidFill>
              </a:rPr>
              <a:t>dalam</a:t>
            </a:r>
            <a:r>
              <a:rPr lang="en-ID" sz="16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ID" sz="1600" b="1" i="1" dirty="0" err="1">
                <a:solidFill>
                  <a:schemeClr val="accent2">
                    <a:lumMod val="50000"/>
                  </a:schemeClr>
                </a:solidFill>
              </a:rPr>
              <a:t>sistem</a:t>
            </a:r>
            <a:endParaRPr lang="en-ID" sz="1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53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0CC981-ED86-4AA0-996F-4947D6F29B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5" b="60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DBE992-4FC6-4F97-86EE-3952E0162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 fontScale="90000"/>
          </a:bodyPr>
          <a:lstStyle/>
          <a:p>
            <a:r>
              <a:rPr lang="en-ID" sz="3100" b="1" dirty="0" err="1">
                <a:latin typeface="Trebuchet MS" panose="020B0603020202020204" pitchFamily="34" charset="0"/>
              </a:rPr>
              <a:t>Kebutuhan</a:t>
            </a:r>
            <a:r>
              <a:rPr lang="en-ID" sz="3100" b="1" dirty="0">
                <a:latin typeface="Trebuchet MS" panose="020B0603020202020204" pitchFamily="34" charset="0"/>
              </a:rPr>
              <a:t> </a:t>
            </a:r>
            <a:r>
              <a:rPr lang="en-ID" sz="3100" b="1" dirty="0" err="1">
                <a:latin typeface="Trebuchet MS" panose="020B0603020202020204" pitchFamily="34" charset="0"/>
              </a:rPr>
              <a:t>Dukungan</a:t>
            </a:r>
            <a:r>
              <a:rPr lang="en-ID" sz="3100" b="1" dirty="0">
                <a:latin typeface="Trebuchet MS" panose="020B0603020202020204" pitchFamily="34" charset="0"/>
              </a:rPr>
              <a:t> e-Learning </a:t>
            </a:r>
            <a:r>
              <a:rPr lang="en-ID" sz="3100" b="1" dirty="0" err="1">
                <a:latin typeface="Trebuchet MS" panose="020B0603020202020204" pitchFamily="34" charset="0"/>
              </a:rPr>
              <a:t>dalam</a:t>
            </a:r>
            <a:r>
              <a:rPr lang="en-ID" sz="3100" b="1" dirty="0">
                <a:latin typeface="Trebuchet MS" panose="020B0603020202020204" pitchFamily="34" charset="0"/>
              </a:rPr>
              <a:t> </a:t>
            </a:r>
            <a:r>
              <a:rPr lang="en-ID" sz="3100" b="1" dirty="0" err="1">
                <a:latin typeface="Trebuchet MS" panose="020B0603020202020204" pitchFamily="34" charset="0"/>
              </a:rPr>
              <a:t>Diklatsar</a:t>
            </a:r>
            <a:r>
              <a:rPr lang="en-ID" sz="3100" b="1" dirty="0">
                <a:latin typeface="Trebuchet MS" panose="020B0603020202020204" pitchFamily="34" charset="0"/>
              </a:rPr>
              <a:t>, PKN, PKA, dan PKP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33F566B-EBC3-4576-8DDE-F957F6FAA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272052"/>
            <a:ext cx="1924050" cy="14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13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0DAAEA85-D613-4A65-86EE-53A9420B3A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" b="1090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2A0E05-1A4D-490D-8A9D-7784744DB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i="1" dirty="0" err="1">
                <a:latin typeface="Trebuchet MS" panose="020B0603020202020204" pitchFamily="34" charset="0"/>
              </a:rPr>
              <a:t>Skenario</a:t>
            </a:r>
            <a:r>
              <a:rPr lang="en-ID" b="1" i="1" dirty="0">
                <a:latin typeface="Trebuchet MS" panose="020B0603020202020204" pitchFamily="34" charset="0"/>
              </a:rPr>
              <a:t> </a:t>
            </a:r>
            <a:r>
              <a:rPr lang="en-ID" b="1" i="1" dirty="0" err="1">
                <a:latin typeface="Trebuchet MS" panose="020B0603020202020204" pitchFamily="34" charset="0"/>
              </a:rPr>
              <a:t>Diklatsar</a:t>
            </a:r>
            <a:r>
              <a:rPr lang="en-ID" b="1" i="1" dirty="0">
                <a:latin typeface="Trebuchet MS" panose="020B0603020202020204" pitchFamily="34" charset="0"/>
              </a:rPr>
              <a:t> CPNS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6C872-7789-48DB-9FCD-BDD5DE89E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D" dirty="0" err="1"/>
              <a:t>Klasikal</a:t>
            </a:r>
            <a:r>
              <a:rPr lang="en-ID" dirty="0"/>
              <a:t> </a:t>
            </a:r>
            <a:r>
              <a:rPr lang="en-ID" dirty="0" err="1"/>
              <a:t>Penuh</a:t>
            </a:r>
            <a:r>
              <a:rPr lang="en-ID" dirty="0"/>
              <a:t> (12 JP)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/>
              <a:t>Blended Learning (12 JP)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D" dirty="0"/>
              <a:t>9 JP </a:t>
            </a:r>
            <a:r>
              <a:rPr lang="en-ID" dirty="0" err="1"/>
              <a:t>Klasikal</a:t>
            </a:r>
            <a:endParaRPr lang="en-ID" dirty="0"/>
          </a:p>
          <a:p>
            <a:pPr marL="971550" lvl="1" indent="-514350">
              <a:buFont typeface="+mj-lt"/>
              <a:buAutoNum type="arabicPeriod"/>
            </a:pPr>
            <a:r>
              <a:rPr lang="en-ID" dirty="0"/>
              <a:t>3 JP e-Learning</a:t>
            </a:r>
          </a:p>
          <a:p>
            <a:pPr marL="457200" lvl="1" indent="0">
              <a:buNone/>
            </a:pPr>
            <a:endParaRPr lang="en-ID" dirty="0"/>
          </a:p>
          <a:p>
            <a:pPr marL="0" lvl="1" indent="0">
              <a:buNone/>
            </a:pPr>
            <a:r>
              <a:rPr lang="en-ID" u="sng" dirty="0" err="1"/>
              <a:t>Catatan</a:t>
            </a:r>
            <a:r>
              <a:rPr lang="en-ID" u="sng" dirty="0"/>
              <a:t>:</a:t>
            </a:r>
          </a:p>
          <a:p>
            <a:pPr marL="0" lvl="1" indent="0">
              <a:buNone/>
            </a:pPr>
            <a:r>
              <a:rPr lang="en-ID" dirty="0"/>
              <a:t>JP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online </a:t>
            </a:r>
            <a:r>
              <a:rPr lang="en-ID" dirty="0" err="1"/>
              <a:t>dihitung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terjadwal</a:t>
            </a:r>
            <a:endParaRPr lang="en-ID" dirty="0"/>
          </a:p>
          <a:p>
            <a:pPr marL="0" lvl="1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53072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292</Words>
  <Application>Microsoft Office PowerPoint</Application>
  <PresentationFormat>Widescreen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Trebuchet MS</vt:lpstr>
      <vt:lpstr>Office Theme</vt:lpstr>
      <vt:lpstr>Persiapan Platform e-Learning</vt:lpstr>
      <vt:lpstr>Dasar Kebutuhan Pengembangan</vt:lpstr>
      <vt:lpstr>Kebutuhan Dukungan Pengembangan</vt:lpstr>
      <vt:lpstr>Layout E-Learning bagi Instruktur</vt:lpstr>
      <vt:lpstr>Tampilan Homepage Trainer</vt:lpstr>
      <vt:lpstr>Tampilan Halaman My Courses bagi Trainer</vt:lpstr>
      <vt:lpstr>Sidebar Navigation bagi Trainer</vt:lpstr>
      <vt:lpstr>Kebutuhan Dukungan e-Learning dalam Diklatsar, PKN, PKA, dan PKP</vt:lpstr>
      <vt:lpstr>Skenario Diklatsar CPNS</vt:lpstr>
      <vt:lpstr>Skenario 1 Blended Learning Diklatsar</vt:lpstr>
      <vt:lpstr>Skenario 2 Blended Learning Diklatsar</vt:lpstr>
      <vt:lpstr>Kebutuhan Pengembangan Konten e-Learning Latsar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Persiapan Platform e-Learning</dc:title>
  <dc:creator>Octavia Hutagalung</dc:creator>
  <cp:lastModifiedBy>IMELDA</cp:lastModifiedBy>
  <cp:revision>6</cp:revision>
  <dcterms:created xsi:type="dcterms:W3CDTF">2019-01-24T06:24:53Z</dcterms:created>
  <dcterms:modified xsi:type="dcterms:W3CDTF">2019-01-24T08:27:27Z</dcterms:modified>
</cp:coreProperties>
</file>