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82" r:id="rId1"/>
  </p:sldMasterIdLst>
  <p:notesMasterIdLst>
    <p:notesMasterId r:id="rId19"/>
  </p:notesMasterIdLst>
  <p:handoutMasterIdLst>
    <p:handoutMasterId r:id="rId20"/>
  </p:handoutMasterIdLst>
  <p:sldIdLst>
    <p:sldId id="292" r:id="rId2"/>
    <p:sldId id="297" r:id="rId3"/>
    <p:sldId id="330" r:id="rId4"/>
    <p:sldId id="334" r:id="rId5"/>
    <p:sldId id="335" r:id="rId6"/>
    <p:sldId id="346" r:id="rId7"/>
    <p:sldId id="343" r:id="rId8"/>
    <p:sldId id="348" r:id="rId9"/>
    <p:sldId id="333" r:id="rId10"/>
    <p:sldId id="337" r:id="rId11"/>
    <p:sldId id="318" r:id="rId12"/>
    <p:sldId id="304" r:id="rId13"/>
    <p:sldId id="305" r:id="rId14"/>
    <p:sldId id="331" r:id="rId15"/>
    <p:sldId id="338" r:id="rId16"/>
    <p:sldId id="339" r:id="rId17"/>
    <p:sldId id="315" r:id="rId18"/>
  </p:sldIdLst>
  <p:sldSz cx="9906000" cy="6858000" type="A4"/>
  <p:notesSz cx="6797675" cy="9926638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5C22544A-7EE6-4342-B048-85BDC9FD1C3A}" styleName="Medium Style 2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crgbClr r="0" g="0" b="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66" autoAdjust="0"/>
    <p:restoredTop sz="91830" autoAdjust="0"/>
  </p:normalViewPr>
  <p:slideViewPr>
    <p:cSldViewPr>
      <p:cViewPr varScale="1">
        <p:scale>
          <a:sx n="80" d="100"/>
          <a:sy n="80" d="100"/>
        </p:scale>
        <p:origin x="84" y="6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75" cy="496071"/>
          </a:xfrm>
          <a:prstGeom prst="rect">
            <a:avLst/>
          </a:prstGeom>
        </p:spPr>
        <p:txBody>
          <a:bodyPr vert="horz" lIns="80275" tIns="40138" rIns="80275" bIns="40138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862" y="0"/>
            <a:ext cx="2946275" cy="496071"/>
          </a:xfrm>
          <a:prstGeom prst="rect">
            <a:avLst/>
          </a:prstGeom>
        </p:spPr>
        <p:txBody>
          <a:bodyPr vert="horz" lIns="80275" tIns="40138" rIns="80275" bIns="40138" rtlCol="0"/>
          <a:lstStyle>
            <a:lvl1pPr algn="r">
              <a:defRPr sz="1100"/>
            </a:lvl1pPr>
          </a:lstStyle>
          <a:p>
            <a:fld id="{F6AD50C0-082F-44B3-A2DF-76BBD101361C}" type="datetimeFigureOut">
              <a:rPr lang="en-US" smtClean="0"/>
              <a:pPr/>
              <a:t>1/23/2019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7951"/>
            <a:ext cx="2946275" cy="497379"/>
          </a:xfrm>
          <a:prstGeom prst="rect">
            <a:avLst/>
          </a:prstGeom>
        </p:spPr>
        <p:txBody>
          <a:bodyPr vert="horz" lIns="80275" tIns="40138" rIns="80275" bIns="40138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862" y="9427951"/>
            <a:ext cx="2946275" cy="497379"/>
          </a:xfrm>
          <a:prstGeom prst="rect">
            <a:avLst/>
          </a:prstGeom>
        </p:spPr>
        <p:txBody>
          <a:bodyPr vert="horz" lIns="80275" tIns="40138" rIns="80275" bIns="40138" rtlCol="0" anchor="b"/>
          <a:lstStyle>
            <a:lvl1pPr algn="r">
              <a:defRPr sz="1100"/>
            </a:lvl1pPr>
          </a:lstStyle>
          <a:p>
            <a:fld id="{51EE9E3A-C652-4525-82FF-1F1755C95B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58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  <a:extLst/>
          </a:lstStyle>
          <a:p>
            <a:fld id="{C238408C-6839-46EE-8131-EDA75C487F2E}" type="datetimeFigureOut">
              <a:rPr lang="en-US" smtClean="0"/>
              <a:pPr/>
              <a:t>1/23/2019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>
            <a:extLst/>
          </a:lstStyle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33" tIns="45717" rIns="91433" bIns="45717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  <a:extLst/>
          </a:lstStyle>
          <a:p>
            <a:fld id="{87D77045-401A-4D5E-BFE3-54C21A8A66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628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43653DA-8BF4-4869-96FE-9BCF43372D46}" type="datetimeFigureOut">
              <a:rPr lang="en-US" smtClean="0"/>
              <a:pPr/>
              <a:t>1/23/2019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AC53DF-4216-466D-99A7-94400E6C2A2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293609" y="2887530"/>
            <a:ext cx="7344036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0968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1953" y="1387737"/>
            <a:ext cx="7342095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767862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816DF-213E-421B-92D3-C068DBB023D6}" type="datetimeFigureOut">
              <a:rPr lang="en-US" smtClean="0">
                <a:solidFill>
                  <a:schemeClr val="tx2"/>
                </a:solidFill>
              </a:rPr>
              <a:pPr/>
              <a:t>1/23/2019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l"/>
              <a:t>‹#›</a:t>
            </a:fld>
            <a:endParaRPr lang="en-US" sz="1200" dirty="0">
              <a:solidFill>
                <a:schemeClr val="tx2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270299" y="1392217"/>
            <a:ext cx="7344036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0968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30441" y="559399"/>
            <a:ext cx="1818042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5863" y="849855"/>
            <a:ext cx="5966910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816DF-213E-421B-92D3-C068DBB023D6}" type="datetimeFigureOut">
              <a:rPr lang="en-US" smtClean="0">
                <a:solidFill>
                  <a:schemeClr val="tx2"/>
                </a:solidFill>
              </a:rPr>
              <a:pPr/>
              <a:t>1/23/2019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l"/>
              <a:t>‹#›</a:t>
            </a:fld>
            <a:endParaRPr lang="en-US" sz="1200" dirty="0">
              <a:solidFill>
                <a:schemeClr val="tx2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4463145" y="2880823"/>
            <a:ext cx="5480154" cy="923330"/>
            <a:chOff x="1815339" y="1416971"/>
            <a:chExt cx="5480154" cy="852305"/>
          </a:xfrm>
        </p:grpSpPr>
        <p:sp>
          <p:nvSpPr>
            <p:cNvPr id="12" name="TextBox 11"/>
            <p:cNvSpPr txBox="1"/>
            <p:nvPr/>
          </p:nvSpPr>
          <p:spPr>
            <a:xfrm>
              <a:off x="4147074" y="1416971"/>
              <a:ext cx="877163" cy="8523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2393950" y="6310313"/>
            <a:ext cx="2063750" cy="365125"/>
          </a:xfrm>
        </p:spPr>
        <p:txBody>
          <a:bodyPr/>
          <a:lstStyle/>
          <a:p>
            <a:fld id="{8D3816DF-213E-421B-92D3-C068DBB023D6}" type="datetimeFigureOut">
              <a:rPr lang="en-US" smtClean="0">
                <a:solidFill>
                  <a:schemeClr val="tx2"/>
                </a:solidFill>
              </a:rPr>
              <a:pPr/>
              <a:t>1/23/2019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457700" y="6310313"/>
            <a:ext cx="31369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94600" y="6310313"/>
            <a:ext cx="2063750" cy="365125"/>
          </a:xfrm>
        </p:spPr>
        <p:txBody>
          <a:bodyPr/>
          <a:lstStyle/>
          <a:p>
            <a:pPr algn="l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l"/>
              <a:t>‹#›</a:t>
            </a:fld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9" name="Title 14"/>
          <p:cNvSpPr>
            <a:spLocks noGrp="1"/>
          </p:cNvSpPr>
          <p:nvPr>
            <p:ph type="title"/>
          </p:nvPr>
        </p:nvSpPr>
        <p:spPr>
          <a:xfrm>
            <a:off x="2393950" y="228600"/>
            <a:ext cx="7264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15"/>
          <p:cNvSpPr>
            <a:spLocks noGrp="1"/>
          </p:cNvSpPr>
          <p:nvPr>
            <p:ph idx="1"/>
          </p:nvPr>
        </p:nvSpPr>
        <p:spPr>
          <a:xfrm>
            <a:off x="2393950" y="1554163"/>
            <a:ext cx="72644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29108-AC8D-4212-9283-60D9E99BF07A}" type="datetimeFigureOut">
              <a:rPr lang="en-US" smtClean="0"/>
              <a:pPr/>
              <a:t>1/23/2019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270299" y="1392217"/>
            <a:ext cx="7344036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0968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270299" y="2887579"/>
            <a:ext cx="7344036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0968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544" y="1204857"/>
            <a:ext cx="8400939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7519" y="3767317"/>
            <a:ext cx="8379309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816DF-213E-421B-92D3-C068DBB023D6}" type="datetimeFigureOut">
              <a:rPr lang="en-US" smtClean="0">
                <a:solidFill>
                  <a:schemeClr val="tx2"/>
                </a:solidFill>
              </a:rPr>
              <a:pPr/>
              <a:t>1/23/2019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l"/>
              <a:t>‹#›</a:t>
            </a:fld>
            <a:endParaRPr lang="en-US" sz="1200" dirty="0">
              <a:solidFill>
                <a:schemeClr val="tx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F1E3E-4B2F-4895-B65E-28B2E64F39F6}" type="datetimeFigureOut">
              <a:rPr lang="en-US" smtClean="0"/>
              <a:pPr/>
              <a:t>1/23/2019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270299" y="1392217"/>
            <a:ext cx="7344036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0968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742950" y="2240280"/>
            <a:ext cx="4120896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5032247" y="2240280"/>
            <a:ext cx="4120896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9190" y="2240280"/>
            <a:ext cx="3729317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5862" y="2947595"/>
            <a:ext cx="4120896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9165" y="2240280"/>
            <a:ext cx="3734562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944368"/>
            <a:ext cx="4116372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816DF-213E-421B-92D3-C068DBB023D6}" type="datetimeFigureOut">
              <a:rPr lang="en-US" smtClean="0">
                <a:solidFill>
                  <a:schemeClr val="tx2"/>
                </a:solidFill>
              </a:rPr>
              <a:pPr/>
              <a:t>1/23/2019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l"/>
              <a:t>‹#›</a:t>
            </a:fld>
            <a:endParaRPr lang="en-US" sz="1200" dirty="0">
              <a:solidFill>
                <a:schemeClr val="tx2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270299" y="1392217"/>
            <a:ext cx="7344036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0968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816DF-213E-421B-92D3-C068DBB023D6}" type="datetimeFigureOut">
              <a:rPr lang="en-US" smtClean="0">
                <a:solidFill>
                  <a:schemeClr val="tx2"/>
                </a:solidFill>
              </a:rPr>
              <a:pPr/>
              <a:t>1/23/2019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l"/>
              <a:t>‹#›</a:t>
            </a:fld>
            <a:endParaRPr lang="en-US" sz="1200" dirty="0">
              <a:solidFill>
                <a:schemeClr val="tx2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270299" y="1392217"/>
            <a:ext cx="7344036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0968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0FA0-5B31-4864-A2BB-719EA5A679C6}" type="datetimeFigureOut">
              <a:rPr lang="en-US" smtClean="0"/>
              <a:pPr/>
              <a:t>1/23/2019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128" y="1678196"/>
            <a:ext cx="3707690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9668" y="559399"/>
            <a:ext cx="4459723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54128" y="3603813"/>
            <a:ext cx="369603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816DF-213E-421B-92D3-C068DBB023D6}" type="datetimeFigureOut">
              <a:rPr lang="en-US" smtClean="0">
                <a:solidFill>
                  <a:schemeClr val="tx2"/>
                </a:solidFill>
              </a:rPr>
              <a:pPr/>
              <a:t>1/23/2019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l"/>
              <a:t>‹#›</a:t>
            </a:fld>
            <a:endParaRPr lang="en-US" sz="1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209" y="4668819"/>
            <a:ext cx="8414273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365775" y="666965"/>
            <a:ext cx="516983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863" y="5324306"/>
            <a:ext cx="8402619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816DF-213E-421B-92D3-C068DBB023D6}" type="datetimeFigureOut">
              <a:rPr lang="en-US" smtClean="0">
                <a:solidFill>
                  <a:schemeClr val="tx2"/>
                </a:solidFill>
              </a:rPr>
              <a:pPr/>
              <a:t>1/23/2019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l"/>
              <a:t>‹#›</a:t>
            </a:fld>
            <a:endParaRPr lang="en-US" sz="1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5865" y="570156"/>
            <a:ext cx="8402618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7518" y="2248348"/>
            <a:ext cx="8390964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0410" y="616144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D3816DF-213E-421B-92D3-C068DBB023D6}" type="datetimeFigureOut">
              <a:rPr lang="en-US" smtClean="0">
                <a:solidFill>
                  <a:schemeClr val="tx2"/>
                </a:solidFill>
              </a:rPr>
              <a:pPr/>
              <a:t>1/23/2019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16144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92536" y="616144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l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l"/>
              <a:t>‹#›</a:t>
            </a:fld>
            <a:endParaRPr lang="en-US" sz="1200" dirty="0">
              <a:solidFill>
                <a:schemeClr val="tx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Relationship Id="rId9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280592" y="692696"/>
            <a:ext cx="7342095" cy="1656184"/>
          </a:xfrm>
        </p:spPr>
        <p:txBody>
          <a:bodyPr/>
          <a:lstStyle/>
          <a:p>
            <a:r>
              <a:rPr lang="en-US" sz="4800" dirty="0" smtClean="0"/>
              <a:t>RAPAT PEMBAHASAN</a:t>
            </a:r>
            <a:endParaRPr lang="en-US" sz="48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848544" y="3767862"/>
            <a:ext cx="8352928" cy="2037402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KENAIKAN PANGKAT PNS DI LINGKUNGAN BADAN PENGEMBANGAN SUMBER DAYA MANUSIA KEMENDAGRI, EMPAT PUSAT PENGEMBANGAN SUMBER DAYA MANUSIA REGIONAL, DAN BALAI PENGEMBANGAN KOMPETENSI SATUAN POLISI PAMONG PRAJA DAN PEMADAM KEBAKARAN </a:t>
            </a:r>
            <a:r>
              <a:rPr lang="id-ID" sz="2000" b="1" dirty="0" smtClean="0"/>
              <a:t>PERIODE 1 APRIL 201</a:t>
            </a:r>
            <a:r>
              <a:rPr lang="en-US" sz="2000" b="1" dirty="0" smtClean="0"/>
              <a:t>9</a:t>
            </a:r>
            <a:endParaRPr lang="en-US" sz="2000" b="1" dirty="0"/>
          </a:p>
          <a:p>
            <a:r>
              <a:rPr lang="en-US" sz="2000" b="1" dirty="0"/>
              <a:t>Jakarta, </a:t>
            </a:r>
            <a:r>
              <a:rPr lang="en-US" sz="2000" b="1" dirty="0" smtClean="0"/>
              <a:t>23 </a:t>
            </a:r>
            <a:r>
              <a:rPr lang="en-US" sz="2000" b="1" dirty="0" err="1" smtClean="0"/>
              <a:t>Januari</a:t>
            </a:r>
            <a:r>
              <a:rPr lang="en-US" sz="2000" b="1" dirty="0" smtClean="0"/>
              <a:t> 2019</a:t>
            </a:r>
            <a:endParaRPr lang="id-ID" sz="2000" dirty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DAFTAR NAMA PNS BPSDM </a:t>
            </a:r>
            <a:r>
              <a:rPr lang="en-US" sz="2800" b="1" dirty="0" smtClean="0"/>
              <a:t>YANG MEMENUHI SYARAT UNTUK KENAIKAN PANGKAT PERIODE 1 APRIL 2019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4568" y="2060848"/>
          <a:ext cx="8280920" cy="4666955"/>
        </p:xfrm>
        <a:graphic>
          <a:graphicData uri="http://schemas.openxmlformats.org/drawingml/2006/table">
            <a:tbl>
              <a:tblPr/>
              <a:tblGrid>
                <a:gridCol w="496856"/>
                <a:gridCol w="2235848"/>
                <a:gridCol w="1242137"/>
                <a:gridCol w="910902"/>
                <a:gridCol w="910902"/>
                <a:gridCol w="1193426"/>
                <a:gridCol w="1290849"/>
              </a:tblGrid>
              <a:tr h="2242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NO.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NAMA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NIP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GOL. RUANG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TMT GOL.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SEKRETARIAT/PUSAT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KETERANGAN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2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11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OKTAVIA HARYANI HUTAGALUNG, S.Pd, M.Sc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198610032009122003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III/b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2014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Pusat Standarisasi dan Sertifikasi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Berkas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lengkap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246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HENY LUSIANTI, S.T, M.T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197901222002122007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III/d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Pusat Pengembangan Kompetensi Pemerintahan Dalam Negeri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Berkas lengkap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246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RUDI ARDIANSYAH, S.Sos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198302012001121001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III/c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Pusat Pengembangan Kompetensi Pemerintahan Dalam Negeri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Kurang SK Jabatan lama (lengkap dengan SPP, SPMJ, dan SPMT)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246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Drs. NEFO SETIAWAN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196310271992031001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III/c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Pusat Pengembangan Kompetensi Pemerintahan Dalam Negeri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SKP 2017 &amp; 2018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salah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246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15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PUTRI SORAYA, S.E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198604102010122002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III/b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Pusat Pengembangan Kompetensi Pemerintahan Dalam Negeri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Berkas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lengkap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17"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16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ARIADI WIDIYANTO, S.E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196203151996031001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III/d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2013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Pusat Pengembangan Kompetensi Kepamongprajaan dan Manajemen Kepimpinan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009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Kurang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SKP 2017 &amp; 2018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246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17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AHMAD DAHLAN, M.Pd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197911162009121001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III/d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Pusat Pengembangan Kompetensi Fungsional dan Teknis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Berkas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lengkap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246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18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SLAMET MUSOFA, S.Sos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196404251987031001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III/c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Pusat Pengembangan Kompetensi Fungsional dan Teknis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SKP 2017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salah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246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MARIAH, S.Sos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197106261993032001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III/c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Pusat Pengembangan Kompetensi Fungsional dan Teknis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Kurang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SK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Jabatan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 smtClean="0"/>
              <a:t>DAFTAR NAMA PNS </a:t>
            </a:r>
            <a:r>
              <a:rPr lang="id-ID" sz="2000" b="1" dirty="0" smtClean="0"/>
              <a:t>PPSDM</a:t>
            </a:r>
            <a:r>
              <a:rPr lang="en-US" sz="2000" b="1" dirty="0" smtClean="0"/>
              <a:t> REGIONAL BUKITTINGGI YANG MEMENUHI SYARAT UNTUK KENAIKAN PANGKAT </a:t>
            </a:r>
            <a:r>
              <a:rPr lang="id-ID" sz="2000" b="1" dirty="0" smtClean="0"/>
              <a:t/>
            </a:r>
            <a:br>
              <a:rPr lang="id-ID" sz="2000" b="1" dirty="0" smtClean="0"/>
            </a:br>
            <a:r>
              <a:rPr lang="en-US" sz="2000" b="1" dirty="0" smtClean="0"/>
              <a:t>PERIODE 1 </a:t>
            </a:r>
            <a:r>
              <a:rPr lang="id-ID" sz="2000" b="1" dirty="0" smtClean="0"/>
              <a:t>APRIL 201</a:t>
            </a:r>
            <a:r>
              <a:rPr lang="en-US" sz="2000" b="1" dirty="0" smtClean="0"/>
              <a:t>9</a:t>
            </a:r>
            <a:endParaRPr lang="id-ID" sz="20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04528" y="2204864"/>
          <a:ext cx="8793312" cy="4098380"/>
        </p:xfrm>
        <a:graphic>
          <a:graphicData uri="http://schemas.openxmlformats.org/drawingml/2006/table">
            <a:tbl>
              <a:tblPr/>
              <a:tblGrid>
                <a:gridCol w="442381"/>
                <a:gridCol w="1520083"/>
                <a:gridCol w="1816454"/>
                <a:gridCol w="720631"/>
                <a:gridCol w="825724"/>
                <a:gridCol w="2130698"/>
                <a:gridCol w="1337341"/>
              </a:tblGrid>
              <a:tr h="2494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NO.</a:t>
                      </a:r>
                    </a:p>
                  </a:txBody>
                  <a:tcPr marL="8908" marR="8908" marT="8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NAMA</a:t>
                      </a:r>
                    </a:p>
                  </a:txBody>
                  <a:tcPr marL="8908" marR="8908" marT="8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NIP</a:t>
                      </a:r>
                    </a:p>
                  </a:txBody>
                  <a:tcPr marL="8908" marR="8908" marT="8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GOL. RUANG</a:t>
                      </a:r>
                    </a:p>
                  </a:txBody>
                  <a:tcPr marL="8908" marR="8908" marT="8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TMT GOL.</a:t>
                      </a:r>
                    </a:p>
                  </a:txBody>
                  <a:tcPr marL="8908" marR="8908" marT="8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BAGIAN/BIDANG</a:t>
                      </a:r>
                    </a:p>
                  </a:txBody>
                  <a:tcPr marL="8908" marR="8908" marT="8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KETERANGAN</a:t>
                      </a:r>
                    </a:p>
                  </a:txBody>
                  <a:tcPr marL="8908" marR="8908" marT="8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5144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</a:t>
                      </a:r>
                    </a:p>
                  </a:txBody>
                  <a:tcPr marL="8908" marR="8908" marT="890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RETWANDO, S.Kom, M.Si</a:t>
                      </a:r>
                    </a:p>
                  </a:txBody>
                  <a:tcPr marL="8908" marR="8908" marT="890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198803282011011004</a:t>
                      </a:r>
                    </a:p>
                  </a:txBody>
                  <a:tcPr marL="8908" marR="8908" marT="890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III/b</a:t>
                      </a:r>
                    </a:p>
                  </a:txBody>
                  <a:tcPr marL="8908" marR="8908" marT="890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8908" marR="8908" marT="8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Bagian Tata Usaha </a:t>
                      </a:r>
                    </a:p>
                  </a:txBody>
                  <a:tcPr marL="8908" marR="8908" marT="890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SKP 2017 &amp; 2018 salah</a:t>
                      </a:r>
                    </a:p>
                  </a:txBody>
                  <a:tcPr marL="8908" marR="8908" marT="890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886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</a:t>
                      </a:r>
                    </a:p>
                  </a:txBody>
                  <a:tcPr marL="8908" marR="8908" marT="890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SATRIA PERDANA,SE</a:t>
                      </a:r>
                    </a:p>
                  </a:txBody>
                  <a:tcPr marL="8908" marR="8908" marT="890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198106012010121001</a:t>
                      </a:r>
                    </a:p>
                  </a:txBody>
                  <a:tcPr marL="8908" marR="8908" marT="890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III/b</a:t>
                      </a:r>
                    </a:p>
                  </a:txBody>
                  <a:tcPr marL="8908" marR="8908" marT="890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8908" marR="8908" marT="8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Bidang Pengembangan Kompetensi Jabatan Pimpinan Tinggi Pratama, Administrator, dan Pengawas</a:t>
                      </a:r>
                    </a:p>
                  </a:txBody>
                  <a:tcPr marL="8908" marR="8908" marT="890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Belum menyerahkan berkas</a:t>
                      </a:r>
                    </a:p>
                  </a:txBody>
                  <a:tcPr marL="8908" marR="8908" marT="890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886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</a:t>
                      </a:r>
                    </a:p>
                  </a:txBody>
                  <a:tcPr marL="8908" marR="8908" marT="890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DARMALIS A.</a:t>
                      </a:r>
                    </a:p>
                  </a:txBody>
                  <a:tcPr marL="8908" marR="8908" marT="890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196412311987032001</a:t>
                      </a:r>
                    </a:p>
                  </a:txBody>
                  <a:tcPr marL="8908" marR="8908" marT="890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III/a</a:t>
                      </a:r>
                    </a:p>
                  </a:txBody>
                  <a:tcPr marL="8908" marR="8908" marT="8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8908" marR="8908" marT="8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Bidang Pengembangan Kompetensi Jabatan Pimpinan Tinggi Pratama, Administrator, dan Pengawas</a:t>
                      </a:r>
                    </a:p>
                  </a:txBody>
                  <a:tcPr marL="8908" marR="8908" marT="890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Kurang SK Jabatan</a:t>
                      </a:r>
                    </a:p>
                  </a:txBody>
                  <a:tcPr marL="8908" marR="8908" marT="890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8863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4</a:t>
                      </a:r>
                    </a:p>
                  </a:txBody>
                  <a:tcPr marL="8908" marR="8908" marT="890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JERRY MARANTIKA, S.Psi</a:t>
                      </a:r>
                    </a:p>
                  </a:txBody>
                  <a:tcPr marL="8908" marR="8908" marT="890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198907122015031003</a:t>
                      </a:r>
                    </a:p>
                  </a:txBody>
                  <a:tcPr marL="8908" marR="8908" marT="890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III/a</a:t>
                      </a:r>
                    </a:p>
                  </a:txBody>
                  <a:tcPr marL="8908" marR="8908" marT="8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8908" marR="8908" marT="89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Bidang Pengembangan Kompetensi Jabatan Pimpinan Tinggi Pratama, Administrator, dan Pengawas</a:t>
                      </a:r>
                    </a:p>
                  </a:txBody>
                  <a:tcPr marL="8908" marR="8908" marT="890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Berkas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lengkap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8908" marR="8908" marT="890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 smtClean="0"/>
              <a:t>DAFTAR NAMA PNS P</a:t>
            </a:r>
            <a:r>
              <a:rPr lang="id-ID" sz="2000" b="1" dirty="0" smtClean="0"/>
              <a:t>PSDM</a:t>
            </a:r>
            <a:r>
              <a:rPr lang="en-US" sz="2000" b="1" dirty="0" smtClean="0"/>
              <a:t> REGIONAL BANDUNG YANG MEMENUHI SYARAT UNTUK KENAIKAN PANGKAT </a:t>
            </a:r>
            <a:r>
              <a:rPr lang="id-ID" sz="2000" b="1" dirty="0" smtClean="0"/>
              <a:t/>
            </a:r>
            <a:br>
              <a:rPr lang="id-ID" sz="2000" b="1" dirty="0" smtClean="0"/>
            </a:br>
            <a:r>
              <a:rPr lang="en-US" sz="2000" b="1" dirty="0" smtClean="0"/>
              <a:t>PERIODE 1 </a:t>
            </a:r>
            <a:r>
              <a:rPr lang="id-ID" sz="2000" b="1" dirty="0" smtClean="0"/>
              <a:t>APRIL 201</a:t>
            </a:r>
            <a:r>
              <a:rPr lang="en-US" sz="2000" b="1" dirty="0" smtClean="0"/>
              <a:t>9</a:t>
            </a:r>
            <a:endParaRPr lang="id-ID" sz="20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08585" y="2184862"/>
          <a:ext cx="7992887" cy="4327708"/>
        </p:xfrm>
        <a:graphic>
          <a:graphicData uri="http://schemas.openxmlformats.org/drawingml/2006/table">
            <a:tbl>
              <a:tblPr/>
              <a:tblGrid>
                <a:gridCol w="280821"/>
                <a:gridCol w="1867464"/>
                <a:gridCol w="1548030"/>
                <a:gridCol w="673972"/>
                <a:gridCol w="1024999"/>
                <a:gridCol w="1684931"/>
                <a:gridCol w="912670"/>
              </a:tblGrid>
              <a:tr h="2437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NO.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NAMA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NIP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GOL. RUANG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TMT GOL.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BAGIAN/BIDANG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KETERANGAN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4798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KARTIWI, M.Si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19780325 200801 2 001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IV/a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2017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Widyaiswara 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Berkas lengkap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98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HARRY RUSMAN, SH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198102112010121001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III/b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Bagian Tata Usaha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Berkas lengkap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98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DINI INDRIANTI FAZRIN, S.Si.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198804042010122002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III/b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Bagian Tata Usaha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Berkas lengkap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98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4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SELLY FEBRIATISETYA, S.AB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198602062008122001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III/a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Bagian Tata Usaha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Berkas lengkap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98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5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ERLINA TRIFANIA, SE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198709192010122002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III/a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Oktober 2014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Bagian Tata Usaha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Berkas lengkap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46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6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ENDANG YUSNANI, SE., M.Si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196305171987032001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III/d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Bidang Pengembangan Kompetensi Jabatan Pimpinan Tinggi Pratama, Administrator, dan Pengawas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SPMJ dan SPMT Jabatan lama, SKP 2017, SKP 2018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46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7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EGA MEGAWATI, SE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196305041983032001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III/a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Bidang Pengembangan Kompetensi Jabatan Pimpinan Tinggi Pratama, Administrator, dan Pengawas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SKP 2018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46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8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YUYU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197003161991031001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II/c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Bidang Pengembangan Kompetensi Jabatan Pimpinan Tinggi Pratama, Administrator, dan Pengawas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SKP 2018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46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9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RANTI SOFIANTINI,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S.Si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., M.AP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198502122006042001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III/c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Bidang Pengembangan Kompetensi Jabatan Fungsional, Pelaksana, KDH, WKDH, DPRD, dan Lurah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SPMJ dan SPMT Jabatan lama, SKP 2018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46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10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MAITY RUBIYANTI, S.IP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197905032010122001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III/b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Bidang Pengembangan Kompetensi Jabatan Fungsional, Pelaksana, KDH, WKDH, DPRD, dan Lurah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SKP 2017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46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11</a:t>
                      </a:r>
                    </a:p>
                  </a:txBody>
                  <a:tcPr marL="8705" marR="8705" marT="87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APOY ENAR SUNARSIH, SE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196608291987032001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III/a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Bidang Pengembangan Kompetensi Jabatan Fungsional, Pelaksana, KDH, WKDH, DPRD, dan Lurah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SKP 2018</a:t>
                      </a:r>
                    </a:p>
                  </a:txBody>
                  <a:tcPr marL="8705" marR="8705" marT="87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 smtClean="0"/>
              <a:t>DAFTAR NAMA PNS P</a:t>
            </a:r>
            <a:r>
              <a:rPr lang="id-ID" sz="2000" b="1" dirty="0" smtClean="0"/>
              <a:t>PSDM</a:t>
            </a:r>
            <a:r>
              <a:rPr lang="en-US" sz="2000" b="1" dirty="0" smtClean="0"/>
              <a:t> REGIONAL YOGYAKARTA YANG MEMENUHI SYARAT UNTUK KENAIKAN PANGKAT </a:t>
            </a:r>
            <a:r>
              <a:rPr lang="id-ID" sz="2000" b="1" dirty="0" smtClean="0"/>
              <a:t/>
            </a:r>
            <a:br>
              <a:rPr lang="id-ID" sz="2000" b="1" dirty="0" smtClean="0"/>
            </a:br>
            <a:r>
              <a:rPr lang="en-US" sz="2000" b="1" dirty="0" smtClean="0"/>
              <a:t>PERIODE 1 </a:t>
            </a:r>
            <a:r>
              <a:rPr lang="id-ID" sz="2000" b="1" dirty="0" smtClean="0"/>
              <a:t>APRIL 201</a:t>
            </a:r>
            <a:r>
              <a:rPr lang="en-US" sz="2000" b="1" dirty="0" smtClean="0"/>
              <a:t>9</a:t>
            </a:r>
            <a:endParaRPr lang="id-ID" sz="2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08584" y="2167868"/>
          <a:ext cx="7544167" cy="3566562"/>
        </p:xfrm>
        <a:graphic>
          <a:graphicData uri="http://schemas.openxmlformats.org/drawingml/2006/table">
            <a:tbl>
              <a:tblPr/>
              <a:tblGrid>
                <a:gridCol w="265092"/>
                <a:gridCol w="1789367"/>
                <a:gridCol w="1314520"/>
                <a:gridCol w="636220"/>
                <a:gridCol w="835037"/>
                <a:gridCol w="1590547"/>
                <a:gridCol w="1113384"/>
              </a:tblGrid>
              <a:tr h="2454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NO.</a:t>
                      </a:r>
                    </a:p>
                  </a:txBody>
                  <a:tcPr marL="8766" marR="8766" marT="8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NAMA</a:t>
                      </a:r>
                    </a:p>
                  </a:txBody>
                  <a:tcPr marL="8766" marR="8766" marT="8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NIP</a:t>
                      </a:r>
                    </a:p>
                  </a:txBody>
                  <a:tcPr marL="8766" marR="8766" marT="8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GOL. RUANG</a:t>
                      </a:r>
                    </a:p>
                  </a:txBody>
                  <a:tcPr marL="8766" marR="8766" marT="8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TMT GOL.</a:t>
                      </a:r>
                    </a:p>
                  </a:txBody>
                  <a:tcPr marL="8766" marR="8766" marT="8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BAGIAN/BIDANG</a:t>
                      </a:r>
                    </a:p>
                  </a:txBody>
                  <a:tcPr marL="8766" marR="8766" marT="8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KETERANGAN</a:t>
                      </a:r>
                    </a:p>
                  </a:txBody>
                  <a:tcPr marL="8766" marR="8766" marT="8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4545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SASMOYO WISNU DARMINTO, S.IP, M.IP</a:t>
                      </a:r>
                    </a:p>
                  </a:txBody>
                  <a:tcPr marL="8766" marR="8766" marT="87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196512201990031001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III/d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Bagian Tata Usaha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Kurang SKP 2017 &amp; 2018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18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HERU BADARUDIN, S. Sos</a:t>
                      </a:r>
                    </a:p>
                  </a:txBody>
                  <a:tcPr marL="8766" marR="8766" marT="87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197307021996031001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III/c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Bagian Tata Usaha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Kurang SKP 2017 &amp; 2018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45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4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HARJENDRO PUTRO, SE</a:t>
                      </a:r>
                    </a:p>
                  </a:txBody>
                  <a:tcPr marL="8766" marR="8766" marT="87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197806112010121001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III/b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Bagian Tata Usaha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Kurang SK CPNS dan SKP 2017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216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PUJI PURWANTI, S.Psi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198112262010122001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III/b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Bidang Pengembangan Kompetensi Jabatan Fungsional, Pelaksana, KDH, WKDH, DPRD, dan Lurah</a:t>
                      </a:r>
                    </a:p>
                  </a:txBody>
                  <a:tcPr marL="8766" marR="8766" marT="87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Berkas lengkap</a:t>
                      </a:r>
                    </a:p>
                  </a:txBody>
                  <a:tcPr marL="8766" marR="8766" marT="8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216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5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VIVY SEPTIANI, S.H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198709052010122001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III/b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Bidang Pengembangan Kompetensi Jabatan Fungsional, Pelaksana, KDH, WKDH, DPRD, dan Lurah</a:t>
                      </a:r>
                    </a:p>
                  </a:txBody>
                  <a:tcPr marL="8766" marR="8766" marT="87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Berkas lengkap</a:t>
                      </a:r>
                    </a:p>
                  </a:txBody>
                  <a:tcPr marL="8766" marR="8766" marT="8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216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6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SUYAMTO, SIP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196609071990031001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III/a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8766" marR="8766" marT="87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Bidang Pengembangan Kompetensi Jabatan Fungsional, Pelaksana, KDH, WKDH, DPRD, dan Lurah</a:t>
                      </a:r>
                    </a:p>
                  </a:txBody>
                  <a:tcPr marL="8766" marR="8766" marT="87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Berkas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lengkap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8766" marR="8766" marT="8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 smtClean="0"/>
              <a:t>DAFTAR NAMA PNS P</a:t>
            </a:r>
            <a:r>
              <a:rPr lang="id-ID" sz="2000" b="1" dirty="0" smtClean="0"/>
              <a:t>PSDM</a:t>
            </a:r>
            <a:r>
              <a:rPr lang="en-US" sz="2000" b="1" dirty="0" smtClean="0"/>
              <a:t> REGIONAL MAKASSAR YANG MEMENUHI SYARAT UNTUK KENAIKAN PANGKAT </a:t>
            </a:r>
            <a:r>
              <a:rPr lang="id-ID" sz="2000" b="1" dirty="0" smtClean="0"/>
              <a:t/>
            </a:r>
            <a:br>
              <a:rPr lang="id-ID" sz="2000" b="1" dirty="0" smtClean="0"/>
            </a:br>
            <a:r>
              <a:rPr lang="en-US" sz="2000" b="1" dirty="0" smtClean="0"/>
              <a:t>PERIODE 1 </a:t>
            </a:r>
            <a:r>
              <a:rPr lang="id-ID" sz="2000" b="1" dirty="0" smtClean="0"/>
              <a:t>APRIL 201</a:t>
            </a:r>
            <a:r>
              <a:rPr lang="en-US" sz="2000" b="1" dirty="0" smtClean="0"/>
              <a:t>9</a:t>
            </a:r>
            <a:endParaRPr lang="en-US" sz="2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08584" y="2420888"/>
          <a:ext cx="7416823" cy="1468755"/>
        </p:xfrm>
        <a:graphic>
          <a:graphicData uri="http://schemas.openxmlformats.org/drawingml/2006/table">
            <a:tbl>
              <a:tblPr/>
              <a:tblGrid>
                <a:gridCol w="273995"/>
                <a:gridCol w="1387103"/>
                <a:gridCol w="1497375"/>
                <a:gridCol w="901903"/>
                <a:gridCol w="821987"/>
                <a:gridCol w="1643974"/>
                <a:gridCol w="890486"/>
              </a:tblGrid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sng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NO.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NAMA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NIP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GOL. RUANG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TMT GOL.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BAGIAN/BIDANG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KETERANGAN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ISKANDAR, S.Sos.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196905151992031001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III/c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Bagian Tata Usaha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Berkas lengkap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AULIYAH FAJAR, SE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198508272011011002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III/b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Bagian Tata Usaha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SKP 2017 masih salah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A. FITRIANI TALAAT, S.H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198605282011012026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III/b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Bagian Tata Usaha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SKP 2017 &amp; 2018 masih salah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597458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 smtClean="0"/>
              <a:t>DAFTAR NAMA PNS BALAI PENGEMBANGAN KOMPETENSI SATUAN POLISI PAMONG PRAJA DAN PEMADAM KEBAKARAN YANG MEMENUHI SYARAT UNTUK KENAIKAN PANGKAT </a:t>
            </a:r>
            <a:r>
              <a:rPr lang="id-ID" sz="2000" b="1" dirty="0" smtClean="0"/>
              <a:t/>
            </a:r>
            <a:br>
              <a:rPr lang="id-ID" sz="2000" b="1" dirty="0" smtClean="0"/>
            </a:br>
            <a:r>
              <a:rPr lang="en-US" sz="2000" b="1" dirty="0" smtClean="0"/>
              <a:t>PERIODE 1 </a:t>
            </a:r>
            <a:r>
              <a:rPr lang="id-ID" sz="2000" b="1" dirty="0" smtClean="0"/>
              <a:t>APRIL 201</a:t>
            </a:r>
            <a:r>
              <a:rPr lang="en-US" sz="2000" b="1" dirty="0" smtClean="0"/>
              <a:t>9</a:t>
            </a: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96616" y="2492896"/>
          <a:ext cx="6916093" cy="1032186"/>
        </p:xfrm>
        <a:graphic>
          <a:graphicData uri="http://schemas.openxmlformats.org/drawingml/2006/table">
            <a:tbl>
              <a:tblPr/>
              <a:tblGrid>
                <a:gridCol w="296964"/>
                <a:gridCol w="1228379"/>
                <a:gridCol w="1433614"/>
                <a:gridCol w="608340"/>
                <a:gridCol w="728254"/>
                <a:gridCol w="1298572"/>
                <a:gridCol w="1321970"/>
              </a:tblGrid>
              <a:tr h="14929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sng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NO.</a:t>
                      </a:r>
                    </a:p>
                  </a:txBody>
                  <a:tcPr marL="8782" marR="8782" marT="87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NAMA</a:t>
                      </a:r>
                    </a:p>
                  </a:txBody>
                  <a:tcPr marL="8782" marR="8782" marT="87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NIP</a:t>
                      </a:r>
                    </a:p>
                  </a:txBody>
                  <a:tcPr marL="8782" marR="8782" marT="87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GOL. RUANG</a:t>
                      </a:r>
                    </a:p>
                  </a:txBody>
                  <a:tcPr marL="8782" marR="8782" marT="87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TMT GOL.</a:t>
                      </a:r>
                    </a:p>
                  </a:txBody>
                  <a:tcPr marL="8782" marR="8782" marT="87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sng" strike="noStrike">
                          <a:solidFill>
                            <a:srgbClr val="000000"/>
                          </a:solidFill>
                          <a:latin typeface="Tahoma"/>
                        </a:rPr>
                        <a:t>SUBBAGIAN/SEKSI</a:t>
                      </a:r>
                    </a:p>
                  </a:txBody>
                  <a:tcPr marL="8782" marR="8782" marT="87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sng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KETERANGAN</a:t>
                      </a:r>
                    </a:p>
                  </a:txBody>
                  <a:tcPr marL="8782" marR="8782" marT="87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458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</a:t>
                      </a:r>
                    </a:p>
                  </a:txBody>
                  <a:tcPr marL="8782" marR="8782" marT="87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M. CHAIRULLAH, S.STP, M.Si</a:t>
                      </a:r>
                    </a:p>
                  </a:txBody>
                  <a:tcPr marL="8782" marR="8782" marT="87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199006222012061001</a:t>
                      </a:r>
                    </a:p>
                  </a:txBody>
                  <a:tcPr marL="8782" marR="8782" marT="87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III/b</a:t>
                      </a:r>
                    </a:p>
                  </a:txBody>
                  <a:tcPr marL="8782" marR="8782" marT="878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2016</a:t>
                      </a:r>
                    </a:p>
                  </a:txBody>
                  <a:tcPr marL="8782" marR="8782" marT="878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Seksi Pemadam Kebakaran</a:t>
                      </a:r>
                    </a:p>
                  </a:txBody>
                  <a:tcPr marL="8782" marR="8782" marT="87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Belum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menyerahkan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berkas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8782" marR="8782" marT="87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29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</a:t>
                      </a:r>
                    </a:p>
                  </a:txBody>
                  <a:tcPr marL="8782" marR="8782" marT="87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DENI INDRIATY, A.Md</a:t>
                      </a:r>
                    </a:p>
                  </a:txBody>
                  <a:tcPr marL="8782" marR="8782" marT="878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198111292006042007</a:t>
                      </a:r>
                    </a:p>
                  </a:txBody>
                  <a:tcPr marL="8782" marR="8782" marT="878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III/a</a:t>
                      </a:r>
                    </a:p>
                  </a:txBody>
                  <a:tcPr marL="8782" marR="8782" marT="878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8782" marR="8782" marT="878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Subbagian Tata Usaha</a:t>
                      </a:r>
                    </a:p>
                  </a:txBody>
                  <a:tcPr marL="8782" marR="8782" marT="878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Belum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menyerahkan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berkas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8782" marR="8782" marT="87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Kelengkapan</a:t>
            </a:r>
            <a:r>
              <a:rPr lang="en-US" dirty="0" smtClean="0"/>
              <a:t> </a:t>
            </a:r>
            <a:r>
              <a:rPr lang="en-US" dirty="0" err="1" smtClean="0"/>
              <a:t>berkas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smtClean="0"/>
              <a:t>di </a:t>
            </a:r>
            <a:r>
              <a:rPr lang="en-US" dirty="0" err="1" smtClean="0"/>
              <a:t>Subbagian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BPSDM paling </a:t>
            </a:r>
            <a:r>
              <a:rPr lang="en-US" dirty="0" err="1" smtClean="0"/>
              <a:t>lambat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Jum’at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25 </a:t>
            </a:r>
            <a:r>
              <a:rPr lang="en-US" dirty="0" err="1" smtClean="0"/>
              <a:t>Januari</a:t>
            </a:r>
            <a:r>
              <a:rPr lang="en-US" dirty="0" smtClean="0"/>
              <a:t> 2019.</a:t>
            </a:r>
          </a:p>
          <a:p>
            <a:r>
              <a:rPr lang="en-US" dirty="0" err="1" smtClean="0"/>
              <a:t>Berkas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diemail</a:t>
            </a:r>
            <a:r>
              <a:rPr lang="en-US" dirty="0" smtClean="0"/>
              <a:t>: subbagkepegbpsdm@gmail.com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CATATAN</a:t>
            </a:r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40632" y="2732728"/>
            <a:ext cx="785859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72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Terima Kasih ........</a:t>
            </a:r>
            <a:endParaRPr lang="en-US" sz="7200" b="0" cap="none" spc="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776536" y="2287489"/>
            <a:ext cx="8496944" cy="3877815"/>
          </a:xfrm>
        </p:spPr>
        <p:txBody>
          <a:bodyPr>
            <a:noAutofit/>
          </a:bodyPr>
          <a:lstStyle/>
          <a:p>
            <a:pPr marL="461963" indent="-461963" algn="just"/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Sekretaris</a:t>
            </a:r>
            <a:r>
              <a:rPr lang="en-US" dirty="0" smtClean="0"/>
              <a:t> </a:t>
            </a:r>
            <a:r>
              <a:rPr lang="en-US" dirty="0" err="1" smtClean="0"/>
              <a:t>Jenderal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823/65/SJ </a:t>
            </a:r>
            <a:r>
              <a:rPr lang="en-US" dirty="0" err="1" smtClean="0"/>
              <a:t>tanggal</a:t>
            </a:r>
            <a:r>
              <a:rPr lang="en-US" dirty="0" smtClean="0"/>
              <a:t> 4 </a:t>
            </a:r>
            <a:r>
              <a:rPr lang="en-US" dirty="0" err="1" smtClean="0"/>
              <a:t>Januari</a:t>
            </a:r>
            <a:r>
              <a:rPr lang="en-US" dirty="0" smtClean="0"/>
              <a:t> 2019 </a:t>
            </a:r>
            <a:r>
              <a:rPr lang="en-US" dirty="0" err="1" smtClean="0"/>
              <a:t>hal</a:t>
            </a:r>
            <a:r>
              <a:rPr lang="en-US" dirty="0" smtClean="0"/>
              <a:t> Batas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Penyampaian</a:t>
            </a:r>
            <a:r>
              <a:rPr lang="en-US" dirty="0" smtClean="0"/>
              <a:t> </a:t>
            </a:r>
            <a:r>
              <a:rPr lang="en-US" dirty="0" err="1" smtClean="0"/>
              <a:t>Usul</a:t>
            </a:r>
            <a:r>
              <a:rPr lang="en-US" dirty="0" smtClean="0"/>
              <a:t> </a:t>
            </a:r>
            <a:r>
              <a:rPr lang="en-US" dirty="0" err="1" smtClean="0"/>
              <a:t>Kenaikan</a:t>
            </a:r>
            <a:r>
              <a:rPr lang="en-US" dirty="0" smtClean="0"/>
              <a:t> </a:t>
            </a:r>
            <a:r>
              <a:rPr lang="en-US" dirty="0" err="1" smtClean="0"/>
              <a:t>Pangkat</a:t>
            </a:r>
            <a:r>
              <a:rPr lang="en-US" dirty="0" smtClean="0"/>
              <a:t> PNS </a:t>
            </a:r>
            <a:r>
              <a:rPr lang="en-US" dirty="0" err="1" smtClean="0"/>
              <a:t>Periode</a:t>
            </a:r>
            <a:r>
              <a:rPr lang="en-US" dirty="0" smtClean="0"/>
              <a:t> 1 April 2019.</a:t>
            </a:r>
          </a:p>
          <a:p>
            <a:pPr marL="461963" indent="-461963" algn="just"/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usul</a:t>
            </a:r>
            <a:r>
              <a:rPr lang="en-US" dirty="0" smtClean="0"/>
              <a:t> </a:t>
            </a:r>
            <a:r>
              <a:rPr lang="en-US" dirty="0" err="1" smtClean="0"/>
              <a:t>kenaikan</a:t>
            </a:r>
            <a:r>
              <a:rPr lang="en-US" dirty="0" smtClean="0"/>
              <a:t> </a:t>
            </a:r>
            <a:r>
              <a:rPr lang="en-US" dirty="0" err="1" smtClean="0"/>
              <a:t>pangkat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Berkas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 (BTL)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(TMS),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verifikasi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validasi</a:t>
            </a:r>
            <a:r>
              <a:rPr lang="en-US" dirty="0" smtClean="0"/>
              <a:t> </a:t>
            </a:r>
            <a:r>
              <a:rPr lang="en-US" dirty="0" err="1" smtClean="0"/>
              <a:t>berkas</a:t>
            </a:r>
            <a:r>
              <a:rPr lang="en-US" dirty="0" smtClean="0"/>
              <a:t> </a:t>
            </a:r>
            <a:r>
              <a:rPr lang="en-US" dirty="0" err="1" smtClean="0"/>
              <a:t>kenaikan</a:t>
            </a:r>
            <a:r>
              <a:rPr lang="en-US" dirty="0" smtClean="0"/>
              <a:t> </a:t>
            </a:r>
            <a:r>
              <a:rPr lang="en-US" dirty="0" err="1" smtClean="0"/>
              <a:t>pangkat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1 April 2019.</a:t>
            </a:r>
          </a:p>
          <a:p>
            <a:pPr marL="461963" indent="-461963" algn="just"/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berkas</a:t>
            </a:r>
            <a:r>
              <a:rPr lang="en-US" dirty="0" smtClean="0"/>
              <a:t> </a:t>
            </a:r>
            <a:r>
              <a:rPr lang="en-US" dirty="0" err="1" smtClean="0"/>
              <a:t>pengajuan</a:t>
            </a:r>
            <a:r>
              <a:rPr lang="en-US" dirty="0" smtClean="0"/>
              <a:t> </a:t>
            </a:r>
            <a:r>
              <a:rPr lang="en-US" dirty="0" err="1" smtClean="0"/>
              <a:t>kenaikan</a:t>
            </a:r>
            <a:r>
              <a:rPr lang="en-US" dirty="0" smtClean="0"/>
              <a:t> </a:t>
            </a:r>
            <a:r>
              <a:rPr lang="en-US" dirty="0" err="1" smtClean="0"/>
              <a:t>pangkat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Biro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28 </a:t>
            </a:r>
            <a:r>
              <a:rPr lang="en-US" dirty="0" err="1" smtClean="0"/>
              <a:t>Januari</a:t>
            </a:r>
            <a:r>
              <a:rPr lang="en-US" dirty="0" smtClean="0"/>
              <a:t> 2019.</a:t>
            </a:r>
          </a:p>
          <a:p>
            <a:pPr marL="461963" indent="-461963" algn="just">
              <a:buNone/>
            </a:pPr>
            <a:endParaRPr lang="en-US" dirty="0" smtClean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45865" y="502542"/>
            <a:ext cx="8402618" cy="1054250"/>
          </a:xfrm>
        </p:spPr>
        <p:txBody>
          <a:bodyPr/>
          <a:lstStyle/>
          <a:p>
            <a:r>
              <a:rPr lang="id-ID" dirty="0" smtClean="0"/>
              <a:t>Latar Belakang</a:t>
            </a:r>
            <a:endParaRPr lang="id-ID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58888" lvl="1" indent="-847725">
              <a:buNone/>
            </a:pPr>
            <a:endParaRPr lang="id-ID" sz="3600" dirty="0" smtClean="0"/>
          </a:p>
          <a:p>
            <a:endParaRPr lang="id-ID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DATA JUMLAH PEGAWAI YANG MEMENUHI SYARAT UNTUK KENAIKAN PANGKAT PERIODE 1 APRIL 2019</a:t>
            </a:r>
            <a:endParaRPr lang="id-ID" sz="28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863965"/>
              </p:ext>
            </p:extLst>
          </p:nvPr>
        </p:nvGraphicFramePr>
        <p:xfrm>
          <a:off x="1496616" y="2276872"/>
          <a:ext cx="6048673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7363"/>
                <a:gridCol w="3821758"/>
                <a:gridCol w="14195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UNIT KERJA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JUMLAH PEGAWAI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dirty="0" smtClean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BPSDM </a:t>
                      </a:r>
                      <a:r>
                        <a:rPr lang="en-US" dirty="0" err="1" smtClean="0"/>
                        <a:t>Kemendagri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 </a:t>
                      </a:r>
                      <a:r>
                        <a:rPr lang="en-US" dirty="0" err="1" smtClean="0"/>
                        <a:t>orang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dirty="0" smtClean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PPSDM</a:t>
                      </a:r>
                      <a:r>
                        <a:rPr lang="en-US" baseline="0" dirty="0" smtClean="0"/>
                        <a:t> Regional </a:t>
                      </a:r>
                      <a:r>
                        <a:rPr lang="en-US" baseline="0" dirty="0" err="1" smtClean="0"/>
                        <a:t>Bukittingi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 4 </a:t>
                      </a:r>
                      <a:r>
                        <a:rPr lang="en-US" baseline="0" dirty="0" err="1" smtClean="0"/>
                        <a:t>orang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dirty="0" smtClean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PPSDM</a:t>
                      </a:r>
                      <a:r>
                        <a:rPr lang="en-US" baseline="0" dirty="0" smtClean="0"/>
                        <a:t> Regional Bandung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 </a:t>
                      </a:r>
                      <a:r>
                        <a:rPr lang="en-US" dirty="0" err="1" smtClean="0"/>
                        <a:t>orang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dirty="0" smtClean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PPSDM </a:t>
                      </a:r>
                      <a:r>
                        <a:rPr lang="en-US" baseline="0" dirty="0" smtClean="0"/>
                        <a:t>Regional Yogyakarta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6 </a:t>
                      </a:r>
                      <a:r>
                        <a:rPr lang="en-US" dirty="0" err="1" smtClean="0"/>
                        <a:t>orang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dirty="0" smtClean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PPSDM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Regional </a:t>
                      </a:r>
                      <a:r>
                        <a:rPr lang="en-US" baseline="0" dirty="0" smtClean="0"/>
                        <a:t>Makassar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3 </a:t>
                      </a:r>
                      <a:r>
                        <a:rPr lang="en-US" dirty="0" err="1" smtClean="0"/>
                        <a:t>orang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dirty="0" smtClean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Balai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Pengembangan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Kompetensi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Satuan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Polisi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Pamong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Praja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Pemadam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Kebakaran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Rohil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2 </a:t>
                      </a:r>
                      <a:r>
                        <a:rPr lang="en-US" dirty="0" err="1" smtClean="0"/>
                        <a:t>orang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Jumlah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 </a:t>
                      </a:r>
                      <a:r>
                        <a:rPr lang="en-US" dirty="0" err="1" smtClean="0"/>
                        <a:t>orang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860388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err="1" smtClean="0"/>
              <a:t>Fotokopi</a:t>
            </a:r>
            <a:r>
              <a:rPr lang="en-GB" dirty="0" smtClean="0"/>
              <a:t> </a:t>
            </a:r>
            <a:r>
              <a:rPr lang="fi-FI" dirty="0" smtClean="0"/>
              <a:t>sah k</a:t>
            </a:r>
            <a:r>
              <a:rPr lang="id-ID" dirty="0" smtClean="0"/>
              <a:t>eputusan </a:t>
            </a:r>
            <a:r>
              <a:rPr lang="en-AU" dirty="0" smtClean="0"/>
              <a:t>p</a:t>
            </a:r>
            <a:r>
              <a:rPr lang="id-ID" dirty="0" smtClean="0"/>
              <a:t>engangkatan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fi-FI" dirty="0" smtClean="0"/>
              <a:t>C</a:t>
            </a:r>
            <a:r>
              <a:rPr lang="id-ID" dirty="0" smtClean="0"/>
              <a:t>alon PNS</a:t>
            </a:r>
            <a:endParaRPr lang="en-US" dirty="0" smtClean="0"/>
          </a:p>
          <a:p>
            <a:r>
              <a:rPr lang="en-GB" dirty="0" err="1" smtClean="0"/>
              <a:t>Fotokopi</a:t>
            </a:r>
            <a:r>
              <a:rPr lang="fi-FI" dirty="0" smtClean="0"/>
              <a:t> sah </a:t>
            </a:r>
            <a:r>
              <a:rPr lang="en-AU" dirty="0" err="1" smtClean="0"/>
              <a:t>keputusan</a:t>
            </a:r>
            <a:r>
              <a:rPr lang="en-AU" dirty="0" smtClean="0"/>
              <a:t> </a:t>
            </a:r>
            <a:r>
              <a:rPr lang="en-AU" dirty="0" err="1" smtClean="0"/>
              <a:t>kenaikan</a:t>
            </a:r>
            <a:r>
              <a:rPr lang="en-AU" dirty="0" smtClean="0"/>
              <a:t> </a:t>
            </a:r>
            <a:r>
              <a:rPr lang="en-AU" dirty="0" err="1" smtClean="0"/>
              <a:t>pangkat</a:t>
            </a:r>
            <a:r>
              <a:rPr lang="en-AU" dirty="0" smtClean="0"/>
              <a:t> </a:t>
            </a:r>
            <a:r>
              <a:rPr lang="en-AU" dirty="0" err="1" smtClean="0"/>
              <a:t>terakhir</a:t>
            </a:r>
            <a:endParaRPr lang="en-AU" dirty="0" smtClean="0"/>
          </a:p>
          <a:p>
            <a:r>
              <a:rPr lang="en-GB" dirty="0" err="1" smtClean="0"/>
              <a:t>Fotokopi</a:t>
            </a:r>
            <a:r>
              <a:rPr lang="fi-FI" dirty="0" smtClean="0"/>
              <a:t> sah </a:t>
            </a:r>
            <a:r>
              <a:rPr lang="en-AU" dirty="0" err="1" smtClean="0"/>
              <a:t>keputusan</a:t>
            </a:r>
            <a:r>
              <a:rPr lang="en-AU" dirty="0" smtClean="0"/>
              <a:t> </a:t>
            </a:r>
            <a:r>
              <a:rPr lang="en-AU" dirty="0" err="1" smtClean="0"/>
              <a:t>pengangkatan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jabatan</a:t>
            </a:r>
            <a:r>
              <a:rPr lang="en-AU" dirty="0" smtClean="0"/>
              <a:t> </a:t>
            </a:r>
            <a:r>
              <a:rPr lang="en-AU" dirty="0" err="1" smtClean="0"/>
              <a:t>terakhir</a:t>
            </a:r>
            <a:r>
              <a:rPr lang="en-AU" dirty="0" smtClean="0"/>
              <a:t> (</a:t>
            </a:r>
            <a:r>
              <a:rPr lang="en-AU" dirty="0" err="1" smtClean="0"/>
              <a:t>khusus</a:t>
            </a:r>
            <a:r>
              <a:rPr lang="en-AU" dirty="0" smtClean="0"/>
              <a:t> </a:t>
            </a:r>
            <a:r>
              <a:rPr lang="en-AU" dirty="0" err="1" smtClean="0"/>
              <a:t>bagi</a:t>
            </a:r>
            <a:r>
              <a:rPr lang="en-AU" dirty="0" smtClean="0"/>
              <a:t> </a:t>
            </a:r>
            <a:r>
              <a:rPr lang="en-AU" dirty="0" err="1" smtClean="0"/>
              <a:t>pejabat</a:t>
            </a:r>
            <a:r>
              <a:rPr lang="en-AU" dirty="0" smtClean="0"/>
              <a:t> </a:t>
            </a:r>
            <a:r>
              <a:rPr lang="en-AU" dirty="0" err="1" smtClean="0"/>
              <a:t>dilengkapi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SPP, SPMT, &amp; SPMJ)</a:t>
            </a:r>
          </a:p>
          <a:p>
            <a:r>
              <a:rPr lang="en-GB" dirty="0" err="1" smtClean="0"/>
              <a:t>Khusu</a:t>
            </a:r>
            <a:r>
              <a:rPr lang="en-GB" dirty="0" smtClean="0"/>
              <a:t> </a:t>
            </a:r>
            <a:r>
              <a:rPr lang="en-GB" dirty="0" err="1" smtClean="0"/>
              <a:t>bagi</a:t>
            </a:r>
            <a:r>
              <a:rPr lang="en-GB" dirty="0" smtClean="0"/>
              <a:t> </a:t>
            </a:r>
            <a:r>
              <a:rPr lang="en-GB" dirty="0" err="1" smtClean="0"/>
              <a:t>pejabat</a:t>
            </a:r>
            <a:r>
              <a:rPr lang="en-GB" dirty="0" smtClean="0"/>
              <a:t> </a:t>
            </a:r>
            <a:r>
              <a:rPr lang="en-GB" dirty="0" err="1" smtClean="0"/>
              <a:t>melampirkan</a:t>
            </a:r>
            <a:r>
              <a:rPr lang="en-GB" dirty="0" smtClean="0"/>
              <a:t> </a:t>
            </a:r>
            <a:r>
              <a:rPr lang="en-GB" dirty="0" err="1" smtClean="0"/>
              <a:t>juga</a:t>
            </a:r>
            <a:r>
              <a:rPr lang="en-GB" dirty="0" smtClean="0"/>
              <a:t> </a:t>
            </a:r>
            <a:r>
              <a:rPr lang="en-GB" dirty="0" err="1" smtClean="0"/>
              <a:t>fotokopi</a:t>
            </a:r>
            <a:r>
              <a:rPr lang="fi-FI" dirty="0" smtClean="0"/>
              <a:t> sah </a:t>
            </a:r>
            <a:r>
              <a:rPr lang="en-AU" dirty="0" err="1" smtClean="0"/>
              <a:t>keputusan</a:t>
            </a:r>
            <a:r>
              <a:rPr lang="en-AU" dirty="0" smtClean="0"/>
              <a:t> </a:t>
            </a:r>
            <a:r>
              <a:rPr lang="en-AU" dirty="0" err="1" smtClean="0"/>
              <a:t>pengangkatan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jabatan</a:t>
            </a:r>
            <a:r>
              <a:rPr lang="en-AU" dirty="0" smtClean="0"/>
              <a:t> lama </a:t>
            </a:r>
            <a:r>
              <a:rPr lang="en-AU" dirty="0" err="1" smtClean="0"/>
              <a:t>lengkap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SPP, SPMT, &amp; SPMJ</a:t>
            </a:r>
          </a:p>
          <a:p>
            <a:r>
              <a:rPr lang="en-GB" dirty="0" err="1" smtClean="0"/>
              <a:t>Fotokopi</a:t>
            </a:r>
            <a:r>
              <a:rPr lang="fi-FI" dirty="0" smtClean="0"/>
              <a:t> sah </a:t>
            </a:r>
            <a:r>
              <a:rPr lang="en-AU" dirty="0" err="1" smtClean="0"/>
              <a:t>hasil</a:t>
            </a:r>
            <a:r>
              <a:rPr lang="en-AU" dirty="0" smtClean="0"/>
              <a:t> </a:t>
            </a:r>
            <a:r>
              <a:rPr lang="en-AU" dirty="0" err="1" smtClean="0"/>
              <a:t>penilaian</a:t>
            </a:r>
            <a:r>
              <a:rPr lang="en-AU" dirty="0" smtClean="0"/>
              <a:t> </a:t>
            </a:r>
            <a:r>
              <a:rPr lang="en-AU" dirty="0" err="1" smtClean="0"/>
              <a:t>prestasi</a:t>
            </a:r>
            <a:r>
              <a:rPr lang="en-AU" dirty="0" smtClean="0"/>
              <a:t> </a:t>
            </a:r>
            <a:r>
              <a:rPr lang="en-AU" dirty="0" err="1" smtClean="0"/>
              <a:t>kerja</a:t>
            </a:r>
            <a:r>
              <a:rPr lang="en-AU" dirty="0" smtClean="0"/>
              <a:t> </a:t>
            </a:r>
            <a:r>
              <a:rPr lang="id-ID" dirty="0" smtClean="0"/>
              <a:t>dalam 2 (dua) tahun terakhir</a:t>
            </a:r>
            <a:endParaRPr lang="en-US" dirty="0" smtClean="0"/>
          </a:p>
          <a:p>
            <a:r>
              <a:rPr lang="en-GB" dirty="0" err="1" smtClean="0"/>
              <a:t>Fotokopi</a:t>
            </a:r>
            <a:r>
              <a:rPr lang="en-GB" dirty="0" smtClean="0"/>
              <a:t> </a:t>
            </a:r>
            <a:r>
              <a:rPr lang="en-AU" dirty="0" smtClean="0"/>
              <a:t>KARPEG/KPE</a:t>
            </a:r>
          </a:p>
          <a:p>
            <a:pPr lvl="0"/>
            <a:r>
              <a:rPr lang="en-US" dirty="0" err="1" smtClean="0"/>
              <a:t>Bagi</a:t>
            </a:r>
            <a:r>
              <a:rPr lang="en-US" dirty="0" smtClean="0"/>
              <a:t> PNS yang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melampirkan</a:t>
            </a:r>
            <a:r>
              <a:rPr lang="en-US" dirty="0" smtClean="0"/>
              <a:t>: </a:t>
            </a:r>
            <a:r>
              <a:rPr lang="en-US" dirty="0" err="1" smtClean="0"/>
              <a:t>fotokopi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Tamat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/</a:t>
            </a:r>
            <a:r>
              <a:rPr lang="en-US" dirty="0" err="1" smtClean="0"/>
              <a:t>Ijazah</a:t>
            </a:r>
            <a:r>
              <a:rPr lang="en-US" dirty="0" smtClean="0"/>
              <a:t>/Diploma, </a:t>
            </a:r>
            <a:r>
              <a:rPr lang="en-US" dirty="0" err="1" smtClean="0"/>
              <a:t>fotokopi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perintah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/</a:t>
            </a:r>
            <a:r>
              <a:rPr lang="en-US" dirty="0" err="1" smtClean="0"/>
              <a:t>izin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pencantuman</a:t>
            </a:r>
            <a:r>
              <a:rPr lang="en-US" dirty="0" smtClean="0"/>
              <a:t> </a:t>
            </a:r>
            <a:r>
              <a:rPr lang="en-US" dirty="0" err="1" smtClean="0"/>
              <a:t>gelar</a:t>
            </a:r>
            <a:endParaRPr lang="en-US" dirty="0" smtClean="0"/>
          </a:p>
          <a:p>
            <a:r>
              <a:rPr lang="en-US" dirty="0" err="1" smtClean="0"/>
              <a:t>Bagi</a:t>
            </a:r>
            <a:r>
              <a:rPr lang="en-US" dirty="0" smtClean="0"/>
              <a:t> PNS yang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dinas</a:t>
            </a:r>
            <a:r>
              <a:rPr lang="en-US" dirty="0" smtClean="0"/>
              <a:t>/</a:t>
            </a:r>
            <a:r>
              <a:rPr lang="fi-FI" dirty="0" smtClean="0"/>
              <a:t>Ujian Penyesuaian Kenaikan Pangkat (UPKP)</a:t>
            </a:r>
            <a:r>
              <a:rPr lang="en-US" dirty="0" smtClean="0"/>
              <a:t> </a:t>
            </a:r>
            <a:r>
              <a:rPr lang="en-US" dirty="0" err="1" smtClean="0"/>
              <a:t>melampirkan</a:t>
            </a:r>
            <a:r>
              <a:rPr lang="en-US" dirty="0" smtClean="0"/>
              <a:t> </a:t>
            </a:r>
            <a:r>
              <a:rPr lang="en-US" dirty="0" err="1" smtClean="0"/>
              <a:t>fotokopi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Lulus </a:t>
            </a: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Dinas</a:t>
            </a:r>
            <a:r>
              <a:rPr lang="en-US" dirty="0" smtClean="0"/>
              <a:t>/UPKP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PERSYARATAN KENAIKAN PANGKAT REGULER</a:t>
            </a:r>
            <a:endParaRPr lang="en-US" sz="3200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err="1" smtClean="0"/>
              <a:t>Fotokopi</a:t>
            </a:r>
            <a:r>
              <a:rPr lang="en-GB" dirty="0" smtClean="0"/>
              <a:t> </a:t>
            </a:r>
            <a:r>
              <a:rPr lang="fi-FI" dirty="0" smtClean="0"/>
              <a:t>sah k</a:t>
            </a:r>
            <a:r>
              <a:rPr lang="id-ID" dirty="0" smtClean="0"/>
              <a:t>eputusan </a:t>
            </a:r>
            <a:r>
              <a:rPr lang="en-AU" dirty="0" smtClean="0"/>
              <a:t>p</a:t>
            </a:r>
            <a:r>
              <a:rPr lang="id-ID" dirty="0" smtClean="0"/>
              <a:t>engangkatan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fi-FI" dirty="0" smtClean="0"/>
              <a:t>C</a:t>
            </a:r>
            <a:r>
              <a:rPr lang="id-ID" dirty="0" smtClean="0"/>
              <a:t>alon PNS</a:t>
            </a:r>
            <a:endParaRPr lang="en-US" dirty="0" smtClean="0"/>
          </a:p>
          <a:p>
            <a:r>
              <a:rPr lang="en-GB" dirty="0" err="1" smtClean="0"/>
              <a:t>Fotokopi</a:t>
            </a:r>
            <a:r>
              <a:rPr lang="fi-FI" dirty="0" smtClean="0"/>
              <a:t> sah </a:t>
            </a:r>
            <a:r>
              <a:rPr lang="en-AU" dirty="0" err="1" smtClean="0"/>
              <a:t>keputusan</a:t>
            </a:r>
            <a:r>
              <a:rPr lang="en-AU" dirty="0" smtClean="0"/>
              <a:t> </a:t>
            </a:r>
            <a:r>
              <a:rPr lang="en-AU" dirty="0" err="1" smtClean="0"/>
              <a:t>kenaikan</a:t>
            </a:r>
            <a:r>
              <a:rPr lang="en-AU" dirty="0" smtClean="0"/>
              <a:t> </a:t>
            </a:r>
            <a:r>
              <a:rPr lang="en-AU" dirty="0" err="1" smtClean="0"/>
              <a:t>pangkat</a:t>
            </a:r>
            <a:r>
              <a:rPr lang="en-AU" dirty="0" smtClean="0"/>
              <a:t> </a:t>
            </a:r>
            <a:r>
              <a:rPr lang="en-AU" dirty="0" err="1" smtClean="0"/>
              <a:t>terakhir</a:t>
            </a:r>
            <a:endParaRPr lang="en-AU" dirty="0" smtClean="0"/>
          </a:p>
          <a:p>
            <a:r>
              <a:rPr lang="en-GB" dirty="0" err="1" smtClean="0"/>
              <a:t>Fotokopi</a:t>
            </a:r>
            <a:r>
              <a:rPr lang="fi-FI" dirty="0" smtClean="0"/>
              <a:t> sah </a:t>
            </a:r>
            <a:r>
              <a:rPr lang="en-AU" dirty="0" err="1" smtClean="0"/>
              <a:t>keputusan</a:t>
            </a:r>
            <a:r>
              <a:rPr lang="en-AU" dirty="0" smtClean="0"/>
              <a:t> </a:t>
            </a:r>
            <a:r>
              <a:rPr lang="en-AU" dirty="0" err="1" smtClean="0"/>
              <a:t>pengangkatan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jabatan</a:t>
            </a:r>
            <a:r>
              <a:rPr lang="en-AU" dirty="0" smtClean="0"/>
              <a:t> </a:t>
            </a:r>
            <a:r>
              <a:rPr lang="en-AU" dirty="0" err="1" smtClean="0"/>
              <a:t>terakhir</a:t>
            </a:r>
            <a:endParaRPr lang="en-AU" dirty="0" smtClean="0"/>
          </a:p>
          <a:p>
            <a:r>
              <a:rPr lang="en-GB" dirty="0" err="1" smtClean="0"/>
              <a:t>Penilaian</a:t>
            </a:r>
            <a:r>
              <a:rPr lang="en-GB" dirty="0" smtClean="0"/>
              <a:t> </a:t>
            </a:r>
            <a:r>
              <a:rPr lang="en-GB" dirty="0" err="1" smtClean="0"/>
              <a:t>Angka</a:t>
            </a:r>
            <a:r>
              <a:rPr lang="en-GB" dirty="0" smtClean="0"/>
              <a:t> </a:t>
            </a:r>
            <a:r>
              <a:rPr lang="en-GB" dirty="0" err="1" smtClean="0"/>
              <a:t>Kredit</a:t>
            </a:r>
            <a:r>
              <a:rPr lang="en-GB" dirty="0" smtClean="0"/>
              <a:t> (PAK) </a:t>
            </a:r>
            <a:r>
              <a:rPr lang="en-GB" dirty="0" err="1" smtClean="0"/>
              <a:t>terbaru</a:t>
            </a:r>
            <a:r>
              <a:rPr lang="en-GB" dirty="0" smtClean="0"/>
              <a:t> </a:t>
            </a:r>
            <a:r>
              <a:rPr lang="en-GB" dirty="0" err="1" smtClean="0"/>
              <a:t>asli</a:t>
            </a:r>
            <a:r>
              <a:rPr lang="en-GB" dirty="0" smtClean="0"/>
              <a:t> (cap </a:t>
            </a:r>
            <a:r>
              <a:rPr lang="en-GB" dirty="0" err="1" smtClean="0"/>
              <a:t>basah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Fotokopi</a:t>
            </a:r>
            <a:r>
              <a:rPr lang="en-GB" dirty="0" smtClean="0"/>
              <a:t> </a:t>
            </a:r>
            <a:r>
              <a:rPr lang="en-GB" dirty="0" err="1" smtClean="0"/>
              <a:t>Penilaian</a:t>
            </a:r>
            <a:r>
              <a:rPr lang="en-GB" dirty="0" smtClean="0"/>
              <a:t> </a:t>
            </a:r>
            <a:r>
              <a:rPr lang="en-GB" dirty="0" err="1" smtClean="0"/>
              <a:t>Angka</a:t>
            </a:r>
            <a:r>
              <a:rPr lang="en-GB" dirty="0" smtClean="0"/>
              <a:t> </a:t>
            </a:r>
            <a:r>
              <a:rPr lang="en-GB" dirty="0" err="1" smtClean="0"/>
              <a:t>Kredit</a:t>
            </a:r>
            <a:r>
              <a:rPr lang="en-GB" dirty="0" smtClean="0"/>
              <a:t> (PAK) lama</a:t>
            </a:r>
          </a:p>
          <a:p>
            <a:r>
              <a:rPr lang="en-GB" dirty="0" err="1" smtClean="0"/>
              <a:t>Fotokopi</a:t>
            </a:r>
            <a:r>
              <a:rPr lang="fi-FI" dirty="0" smtClean="0"/>
              <a:t> sah </a:t>
            </a:r>
            <a:r>
              <a:rPr lang="en-AU" dirty="0" err="1" smtClean="0"/>
              <a:t>hasil</a:t>
            </a:r>
            <a:r>
              <a:rPr lang="en-AU" dirty="0" smtClean="0"/>
              <a:t> </a:t>
            </a:r>
            <a:r>
              <a:rPr lang="en-AU" dirty="0" err="1" smtClean="0"/>
              <a:t>penilaian</a:t>
            </a:r>
            <a:r>
              <a:rPr lang="en-AU" dirty="0" smtClean="0"/>
              <a:t> </a:t>
            </a:r>
            <a:r>
              <a:rPr lang="en-AU" dirty="0" err="1" smtClean="0"/>
              <a:t>prestasi</a:t>
            </a:r>
            <a:r>
              <a:rPr lang="en-AU" dirty="0" smtClean="0"/>
              <a:t> </a:t>
            </a:r>
            <a:r>
              <a:rPr lang="en-AU" dirty="0" err="1" smtClean="0"/>
              <a:t>kerja</a:t>
            </a:r>
            <a:r>
              <a:rPr lang="en-AU" dirty="0" smtClean="0"/>
              <a:t> </a:t>
            </a:r>
            <a:r>
              <a:rPr lang="id-ID" dirty="0" smtClean="0"/>
              <a:t>dalam 2 (dua) tahun terakhir</a:t>
            </a:r>
            <a:endParaRPr lang="en-US" dirty="0" smtClean="0"/>
          </a:p>
          <a:p>
            <a:r>
              <a:rPr lang="en-GB" dirty="0" err="1" smtClean="0"/>
              <a:t>Fotokopi</a:t>
            </a:r>
            <a:r>
              <a:rPr lang="en-GB" dirty="0" smtClean="0"/>
              <a:t> </a:t>
            </a:r>
            <a:r>
              <a:rPr lang="en-AU" dirty="0" smtClean="0"/>
              <a:t>KARPEG/KPE</a:t>
            </a:r>
          </a:p>
          <a:p>
            <a:r>
              <a:rPr lang="en-US" dirty="0" err="1" smtClean="0"/>
              <a:t>Bagi</a:t>
            </a:r>
            <a:r>
              <a:rPr lang="en-US" dirty="0" smtClean="0"/>
              <a:t> PNS yang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melampirkan</a:t>
            </a:r>
            <a:r>
              <a:rPr lang="en-US" dirty="0" smtClean="0"/>
              <a:t>: </a:t>
            </a:r>
            <a:r>
              <a:rPr lang="en-US" dirty="0" err="1" smtClean="0"/>
              <a:t>fotokopi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Tamat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/</a:t>
            </a:r>
            <a:r>
              <a:rPr lang="en-US" dirty="0" err="1" smtClean="0"/>
              <a:t>Ijazah</a:t>
            </a:r>
            <a:r>
              <a:rPr lang="en-US" dirty="0" smtClean="0"/>
              <a:t>/Diploma, </a:t>
            </a:r>
            <a:r>
              <a:rPr lang="en-US" dirty="0" err="1" smtClean="0"/>
              <a:t>fotokopi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perintah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/</a:t>
            </a:r>
            <a:r>
              <a:rPr lang="en-US" dirty="0" err="1" smtClean="0"/>
              <a:t>izin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pencantuman</a:t>
            </a:r>
            <a:r>
              <a:rPr lang="en-US" dirty="0" smtClean="0"/>
              <a:t> </a:t>
            </a:r>
            <a:r>
              <a:rPr lang="en-US" dirty="0" err="1" smtClean="0"/>
              <a:t>gelar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b="1" dirty="0" smtClean="0"/>
              <a:t>PERSYARATAN KENAIKAN PANGKAT REGULER JFT</a:t>
            </a:r>
            <a:endParaRPr lang="en-US" sz="3200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3948" y="451257"/>
            <a:ext cx="7068066" cy="811732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KENAIKAN PANGKAT PNS DI LINGKUNGAN BPSDM, PPSDM, REGIONAL DAN BALAI PENGEMBANGAN KOMPETENSI POL PP DAN DAMKAR (PERIODE APRIL)</a:t>
            </a:r>
            <a:br>
              <a:rPr lang="en-US" sz="1600" dirty="0" smtClean="0">
                <a:ln w="0"/>
                <a:solidFill>
                  <a:schemeClr val="tx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600" dirty="0" smtClean="0">
                <a:ln w="0"/>
                <a:solidFill>
                  <a:schemeClr val="tx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TAHUN ANGGARAN 2019</a:t>
            </a:r>
            <a:endParaRPr lang="en-US" sz="1600" dirty="0">
              <a:ln w="0"/>
              <a:solidFill>
                <a:schemeClr val="tx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" name="Hexagon 53"/>
          <p:cNvSpPr/>
          <p:nvPr/>
        </p:nvSpPr>
        <p:spPr>
          <a:xfrm>
            <a:off x="6310854" y="2798306"/>
            <a:ext cx="1495131" cy="1586346"/>
          </a:xfrm>
          <a:prstGeom prst="hexag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Hexagon 54"/>
          <p:cNvSpPr/>
          <p:nvPr/>
        </p:nvSpPr>
        <p:spPr>
          <a:xfrm>
            <a:off x="5387795" y="2798306"/>
            <a:ext cx="1495131" cy="1586346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Hexagon 55"/>
          <p:cNvSpPr/>
          <p:nvPr/>
        </p:nvSpPr>
        <p:spPr>
          <a:xfrm>
            <a:off x="4464736" y="2798306"/>
            <a:ext cx="1495131" cy="1586346"/>
          </a:xfrm>
          <a:prstGeom prst="hexag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Hexagon 56"/>
          <p:cNvSpPr/>
          <p:nvPr/>
        </p:nvSpPr>
        <p:spPr>
          <a:xfrm>
            <a:off x="3541676" y="2798306"/>
            <a:ext cx="1495131" cy="1586346"/>
          </a:xfrm>
          <a:prstGeom prst="hexag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Hexagon 57"/>
          <p:cNvSpPr/>
          <p:nvPr/>
        </p:nvSpPr>
        <p:spPr>
          <a:xfrm>
            <a:off x="2618617" y="2798306"/>
            <a:ext cx="1495131" cy="1586346"/>
          </a:xfrm>
          <a:prstGeom prst="hexag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Freeform: Shape 15"/>
          <p:cNvSpPr/>
          <p:nvPr/>
        </p:nvSpPr>
        <p:spPr>
          <a:xfrm>
            <a:off x="1981594" y="2798306"/>
            <a:ext cx="1209095" cy="1586346"/>
          </a:xfrm>
          <a:custGeom>
            <a:avLst/>
            <a:gdLst>
              <a:gd name="connsiteX0" fmla="*/ 59390 w 1984156"/>
              <a:gd name="connsiteY0" fmla="*/ 0 h 2115128"/>
              <a:gd name="connsiteX1" fmla="*/ 1455374 w 1984156"/>
              <a:gd name="connsiteY1" fmla="*/ 0 h 2115128"/>
              <a:gd name="connsiteX2" fmla="*/ 1984156 w 1984156"/>
              <a:gd name="connsiteY2" fmla="*/ 1057564 h 2115128"/>
              <a:gd name="connsiteX3" fmla="*/ 1455374 w 1984156"/>
              <a:gd name="connsiteY3" fmla="*/ 2115128 h 2115128"/>
              <a:gd name="connsiteX4" fmla="*/ 59390 w 1984156"/>
              <a:gd name="connsiteY4" fmla="*/ 2115128 h 2115128"/>
              <a:gd name="connsiteX5" fmla="*/ 0 w 1984156"/>
              <a:gd name="connsiteY5" fmla="*/ 1996348 h 2115128"/>
              <a:gd name="connsiteX6" fmla="*/ 469392 w 1984156"/>
              <a:gd name="connsiteY6" fmla="*/ 1057564 h 2115128"/>
              <a:gd name="connsiteX7" fmla="*/ 0 w 1984156"/>
              <a:gd name="connsiteY7" fmla="*/ 118780 h 2115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84156" h="2115128">
                <a:moveTo>
                  <a:pt x="59390" y="0"/>
                </a:moveTo>
                <a:lnTo>
                  <a:pt x="1455374" y="0"/>
                </a:lnTo>
                <a:lnTo>
                  <a:pt x="1984156" y="1057564"/>
                </a:lnTo>
                <a:lnTo>
                  <a:pt x="1455374" y="2115128"/>
                </a:lnTo>
                <a:lnTo>
                  <a:pt x="59390" y="2115128"/>
                </a:lnTo>
                <a:lnTo>
                  <a:pt x="0" y="1996348"/>
                </a:lnTo>
                <a:lnTo>
                  <a:pt x="469392" y="1057564"/>
                </a:lnTo>
                <a:lnTo>
                  <a:pt x="0" y="11878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3128985" y="5259584"/>
            <a:ext cx="146339" cy="18010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5139132" y="5259584"/>
            <a:ext cx="146339" cy="18010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6985250" y="5259584"/>
            <a:ext cx="146339" cy="180109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1928664" y="1639678"/>
            <a:ext cx="2155488" cy="1005207"/>
            <a:chOff x="350992" y="2744044"/>
            <a:chExt cx="2937088" cy="972624"/>
          </a:xfrm>
        </p:grpSpPr>
        <p:sp>
          <p:nvSpPr>
            <p:cNvPr id="64" name="TextBox 63"/>
            <p:cNvSpPr txBox="1"/>
            <p:nvPr/>
          </p:nvSpPr>
          <p:spPr>
            <a:xfrm>
              <a:off x="350992" y="2744044"/>
              <a:ext cx="2937088" cy="4169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Catur</a:t>
              </a:r>
              <a:r>
                <a:rPr lang="en-US" sz="11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Denny Alexandria, S.T, </a:t>
              </a:r>
              <a:r>
                <a:rPr lang="en-US" sz="11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M.Si</a:t>
              </a:r>
              <a:endParaRPr lang="en-US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58789" y="2912607"/>
              <a:ext cx="2929291" cy="804061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196904251998111001</a:t>
              </a:r>
            </a:p>
            <a:p>
              <a:pPr algn="just"/>
              <a:r>
                <a:rPr lang="en-US" sz="12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Kepala</a:t>
              </a:r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Bagian</a:t>
              </a:r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Perencanaan</a:t>
              </a:r>
              <a:endPara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6" name="Oval 65"/>
          <p:cNvSpPr/>
          <p:nvPr/>
        </p:nvSpPr>
        <p:spPr>
          <a:xfrm>
            <a:off x="2225227" y="1743268"/>
            <a:ext cx="146339" cy="18010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Oval 66"/>
          <p:cNvSpPr/>
          <p:nvPr/>
        </p:nvSpPr>
        <p:spPr>
          <a:xfrm>
            <a:off x="4216072" y="1743268"/>
            <a:ext cx="146339" cy="18010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6062191" y="1743268"/>
            <a:ext cx="146339" cy="18010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69" name="Straight Connector 68"/>
          <p:cNvCxnSpPr>
            <a:cxnSpLocks/>
          </p:cNvCxnSpPr>
          <p:nvPr/>
        </p:nvCxnSpPr>
        <p:spPr>
          <a:xfrm>
            <a:off x="2298394" y="1923375"/>
            <a:ext cx="0" cy="76400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cxnSpLocks/>
          </p:cNvCxnSpPr>
          <p:nvPr/>
        </p:nvCxnSpPr>
        <p:spPr>
          <a:xfrm>
            <a:off x="3182857" y="4450957"/>
            <a:ext cx="0" cy="784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cxnSpLocks/>
            <a:stCxn id="67" idx="4"/>
          </p:cNvCxnSpPr>
          <p:nvPr/>
        </p:nvCxnSpPr>
        <p:spPr>
          <a:xfrm>
            <a:off x="4289241" y="1923375"/>
            <a:ext cx="0" cy="764006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cxnSpLocks/>
            <a:endCxn id="61" idx="0"/>
          </p:cNvCxnSpPr>
          <p:nvPr/>
        </p:nvCxnSpPr>
        <p:spPr>
          <a:xfrm>
            <a:off x="5212300" y="4474707"/>
            <a:ext cx="0" cy="784877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cxnSpLocks/>
            <a:stCxn id="68" idx="4"/>
          </p:cNvCxnSpPr>
          <p:nvPr/>
        </p:nvCxnSpPr>
        <p:spPr>
          <a:xfrm>
            <a:off x="6135360" y="1923375"/>
            <a:ext cx="0" cy="764006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cxnSpLocks/>
            <a:endCxn id="62" idx="0"/>
          </p:cNvCxnSpPr>
          <p:nvPr/>
        </p:nvCxnSpPr>
        <p:spPr>
          <a:xfrm>
            <a:off x="7058419" y="4474707"/>
            <a:ext cx="0" cy="784877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" name="Group 74"/>
          <p:cNvGrpSpPr/>
          <p:nvPr/>
        </p:nvGrpSpPr>
        <p:grpSpPr>
          <a:xfrm>
            <a:off x="1981594" y="4358248"/>
            <a:ext cx="3017157" cy="1237362"/>
            <a:chOff x="323295" y="2719703"/>
            <a:chExt cx="3157477" cy="1247907"/>
          </a:xfrm>
        </p:grpSpPr>
        <p:sp>
          <p:nvSpPr>
            <p:cNvPr id="76" name="TextBox 75"/>
            <p:cNvSpPr txBox="1"/>
            <p:nvPr/>
          </p:nvSpPr>
          <p:spPr>
            <a:xfrm>
              <a:off x="350993" y="2719703"/>
              <a:ext cx="2937088" cy="4655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12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Ariadi</a:t>
              </a:r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Widiyanto</a:t>
              </a:r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S.E</a:t>
              </a:r>
              <a:endPara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23295" y="2943292"/>
              <a:ext cx="3157477" cy="1024318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id-ID" sz="1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196203151996031001</a:t>
              </a:r>
              <a:endPara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just"/>
              <a:r>
                <a:rPr lang="en-US" sz="12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Kepala</a:t>
              </a:r>
              <a:r>
                <a:rPr lang="en-US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Bidang</a:t>
              </a:r>
              <a:r>
                <a:rPr lang="en-US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Administrasi</a:t>
              </a:r>
              <a:r>
                <a:rPr lang="en-US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Pemerintahan</a:t>
              </a:r>
              <a:r>
                <a:rPr lang="en-US" sz="1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dan</a:t>
              </a:r>
              <a:r>
                <a:rPr lang="en-US" sz="1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anajemen</a:t>
              </a:r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7204758" y="4456455"/>
            <a:ext cx="2284746" cy="1202535"/>
            <a:chOff x="350992" y="2644728"/>
            <a:chExt cx="3317178" cy="1603377"/>
          </a:xfrm>
        </p:grpSpPr>
        <p:sp>
          <p:nvSpPr>
            <p:cNvPr id="79" name="TextBox 78"/>
            <p:cNvSpPr txBox="1"/>
            <p:nvPr/>
          </p:nvSpPr>
          <p:spPr>
            <a:xfrm>
              <a:off x="350992" y="2644728"/>
              <a:ext cx="3317178" cy="615552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Oktin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Rivanti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Wibowo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S.Sos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M.Si</a:t>
              </a:r>
              <a:endPara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58787" y="2893890"/>
              <a:ext cx="2929293" cy="1354215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196910051991032001</a:t>
              </a:r>
            </a:p>
            <a:p>
              <a:pPr algn="just"/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Kepala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Subbidang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Standarisasi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Tenaga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Kediklatan</a:t>
              </a:r>
              <a:endParaRPr 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6263800" y="1641448"/>
            <a:ext cx="2217592" cy="795232"/>
            <a:chOff x="350992" y="2656880"/>
            <a:chExt cx="4966573" cy="1060309"/>
          </a:xfrm>
        </p:grpSpPr>
        <p:sp>
          <p:nvSpPr>
            <p:cNvPr id="85" name="TextBox 84"/>
            <p:cNvSpPr txBox="1"/>
            <p:nvPr/>
          </p:nvSpPr>
          <p:spPr>
            <a:xfrm>
              <a:off x="350992" y="2656880"/>
              <a:ext cx="4966573" cy="369332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Ahmad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Dahlan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M.Pd</a:t>
              </a:r>
              <a:endPara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358788" y="3424801"/>
              <a:ext cx="2929292" cy="292388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endParaRPr lang="en-US" sz="825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4998752" y="4456452"/>
            <a:ext cx="1957554" cy="1110202"/>
            <a:chOff x="350992" y="2644727"/>
            <a:chExt cx="2937088" cy="1480268"/>
          </a:xfrm>
        </p:grpSpPr>
        <p:sp>
          <p:nvSpPr>
            <p:cNvPr id="88" name="TextBox 87"/>
            <p:cNvSpPr txBox="1"/>
            <p:nvPr/>
          </p:nvSpPr>
          <p:spPr>
            <a:xfrm>
              <a:off x="350992" y="2644727"/>
              <a:ext cx="2937088" cy="615553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Sitti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Rosnaeni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S.Sos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M.Si</a:t>
              </a:r>
              <a:endPara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358788" y="3017000"/>
              <a:ext cx="2483595" cy="1107995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196702071986112001</a:t>
              </a:r>
            </a:p>
            <a:p>
              <a:pPr algn="just"/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Kepala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Subbagian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Tata Usaha</a:t>
              </a:r>
              <a:endPara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90" name="Oval 89"/>
          <p:cNvSpPr/>
          <p:nvPr/>
        </p:nvSpPr>
        <p:spPr>
          <a:xfrm>
            <a:off x="2377101" y="3266624"/>
            <a:ext cx="512185" cy="63038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1" name="Oval 90"/>
          <p:cNvSpPr/>
          <p:nvPr/>
        </p:nvSpPr>
        <p:spPr>
          <a:xfrm>
            <a:off x="3313365" y="3266624"/>
            <a:ext cx="512185" cy="63038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3" name="Oval 92"/>
          <p:cNvSpPr/>
          <p:nvPr/>
        </p:nvSpPr>
        <p:spPr>
          <a:xfrm>
            <a:off x="5185893" y="3266624"/>
            <a:ext cx="512185" cy="63038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9" name="Freeform 449"/>
          <p:cNvSpPr/>
          <p:nvPr/>
        </p:nvSpPr>
        <p:spPr>
          <a:xfrm>
            <a:off x="5265946" y="3335351"/>
            <a:ext cx="358349" cy="408870"/>
          </a:xfrm>
          <a:custGeom>
            <a:avLst/>
            <a:gdLst/>
            <a:ahLst/>
            <a:cxnLst/>
            <a:rect l="l" t="t" r="r" b="b"/>
            <a:pathLst>
              <a:path w="505396" h="468766">
                <a:moveTo>
                  <a:pt x="252699" y="0"/>
                </a:moveTo>
                <a:cubicBezTo>
                  <a:pt x="259272" y="0"/>
                  <a:pt x="265376" y="1690"/>
                  <a:pt x="271010" y="5071"/>
                </a:cubicBezTo>
                <a:cubicBezTo>
                  <a:pt x="276644" y="8451"/>
                  <a:pt x="281058" y="13053"/>
                  <a:pt x="284251" y="18875"/>
                </a:cubicBezTo>
                <a:lnTo>
                  <a:pt x="500604" y="415523"/>
                </a:lnTo>
                <a:cubicBezTo>
                  <a:pt x="507177" y="427355"/>
                  <a:pt x="506989" y="439187"/>
                  <a:pt x="500040" y="451019"/>
                </a:cubicBezTo>
                <a:cubicBezTo>
                  <a:pt x="496848" y="456465"/>
                  <a:pt x="492482" y="460784"/>
                  <a:pt x="486941" y="463977"/>
                </a:cubicBezTo>
                <a:cubicBezTo>
                  <a:pt x="481400" y="467170"/>
                  <a:pt x="475438" y="468766"/>
                  <a:pt x="469052" y="468766"/>
                </a:cubicBezTo>
                <a:lnTo>
                  <a:pt x="36345" y="468766"/>
                </a:lnTo>
                <a:cubicBezTo>
                  <a:pt x="29960" y="468766"/>
                  <a:pt x="23997" y="467170"/>
                  <a:pt x="18457" y="463977"/>
                </a:cubicBezTo>
                <a:cubicBezTo>
                  <a:pt x="12916" y="460784"/>
                  <a:pt x="8550" y="456465"/>
                  <a:pt x="5357" y="451019"/>
                </a:cubicBezTo>
                <a:cubicBezTo>
                  <a:pt x="-1592" y="439187"/>
                  <a:pt x="-1780" y="427355"/>
                  <a:pt x="4794" y="415523"/>
                </a:cubicBezTo>
                <a:lnTo>
                  <a:pt x="221148" y="18875"/>
                </a:lnTo>
                <a:cubicBezTo>
                  <a:pt x="224340" y="13053"/>
                  <a:pt x="228753" y="8451"/>
                  <a:pt x="234387" y="5071"/>
                </a:cubicBezTo>
                <a:cubicBezTo>
                  <a:pt x="240021" y="1690"/>
                  <a:pt x="246126" y="0"/>
                  <a:pt x="252699" y="0"/>
                </a:cubicBezTo>
                <a:close/>
                <a:moveTo>
                  <a:pt x="221711" y="144236"/>
                </a:moveTo>
                <a:cubicBezTo>
                  <a:pt x="219645" y="144236"/>
                  <a:pt x="217391" y="145269"/>
                  <a:pt x="214950" y="147335"/>
                </a:cubicBezTo>
                <a:cubicBezTo>
                  <a:pt x="213072" y="148649"/>
                  <a:pt x="212133" y="150621"/>
                  <a:pt x="212133" y="153251"/>
                </a:cubicBezTo>
                <a:lnTo>
                  <a:pt x="216922" y="281992"/>
                </a:lnTo>
                <a:cubicBezTo>
                  <a:pt x="216922" y="283870"/>
                  <a:pt x="217861" y="285419"/>
                  <a:pt x="219739" y="286640"/>
                </a:cubicBezTo>
                <a:cubicBezTo>
                  <a:pt x="221617" y="287861"/>
                  <a:pt x="223871" y="288471"/>
                  <a:pt x="226500" y="288471"/>
                </a:cubicBezTo>
                <a:lnTo>
                  <a:pt x="278616" y="288471"/>
                </a:lnTo>
                <a:cubicBezTo>
                  <a:pt x="281246" y="288471"/>
                  <a:pt x="283452" y="287861"/>
                  <a:pt x="285236" y="286640"/>
                </a:cubicBezTo>
                <a:cubicBezTo>
                  <a:pt x="287020" y="285419"/>
                  <a:pt x="288007" y="283870"/>
                  <a:pt x="288195" y="281992"/>
                </a:cubicBezTo>
                <a:lnTo>
                  <a:pt x="293265" y="152687"/>
                </a:lnTo>
                <a:cubicBezTo>
                  <a:pt x="293265" y="150433"/>
                  <a:pt x="292326" y="148649"/>
                  <a:pt x="290448" y="147335"/>
                </a:cubicBezTo>
                <a:cubicBezTo>
                  <a:pt x="288007" y="145269"/>
                  <a:pt x="285753" y="144236"/>
                  <a:pt x="283687" y="144236"/>
                </a:cubicBezTo>
                <a:lnTo>
                  <a:pt x="221711" y="144236"/>
                </a:lnTo>
                <a:close/>
                <a:moveTo>
                  <a:pt x="225654" y="324530"/>
                </a:moveTo>
                <a:cubicBezTo>
                  <a:pt x="223213" y="324530"/>
                  <a:pt x="221100" y="325422"/>
                  <a:pt x="219316" y="327206"/>
                </a:cubicBezTo>
                <a:cubicBezTo>
                  <a:pt x="217533" y="328991"/>
                  <a:pt x="216640" y="331198"/>
                  <a:pt x="216640" y="333827"/>
                </a:cubicBezTo>
                <a:lnTo>
                  <a:pt x="216640" y="387352"/>
                </a:lnTo>
                <a:cubicBezTo>
                  <a:pt x="216640" y="389981"/>
                  <a:pt x="217533" y="392188"/>
                  <a:pt x="219316" y="393972"/>
                </a:cubicBezTo>
                <a:cubicBezTo>
                  <a:pt x="221100" y="395756"/>
                  <a:pt x="223213" y="396648"/>
                  <a:pt x="225654" y="396648"/>
                </a:cubicBezTo>
                <a:lnTo>
                  <a:pt x="279743" y="396648"/>
                </a:lnTo>
                <a:cubicBezTo>
                  <a:pt x="282185" y="396648"/>
                  <a:pt x="284298" y="395756"/>
                  <a:pt x="286081" y="393972"/>
                </a:cubicBezTo>
                <a:cubicBezTo>
                  <a:pt x="287866" y="392188"/>
                  <a:pt x="288757" y="389981"/>
                  <a:pt x="288757" y="387352"/>
                </a:cubicBezTo>
                <a:lnTo>
                  <a:pt x="288757" y="333827"/>
                </a:lnTo>
                <a:cubicBezTo>
                  <a:pt x="288757" y="331198"/>
                  <a:pt x="287866" y="328991"/>
                  <a:pt x="286081" y="327206"/>
                </a:cubicBezTo>
                <a:cubicBezTo>
                  <a:pt x="284298" y="325422"/>
                  <a:pt x="282185" y="324530"/>
                  <a:pt x="279743" y="324530"/>
                </a:cubicBezTo>
                <a:lnTo>
                  <a:pt x="225654" y="32453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" name="Picture 10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70002" y="3293247"/>
            <a:ext cx="1109328" cy="60088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3" name="Picture 10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943820" y="3320057"/>
            <a:ext cx="1169829" cy="63365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4" name="Picture 10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788862" y="3313045"/>
            <a:ext cx="1195726" cy="6476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6" name="Picture 10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698987" y="3357284"/>
            <a:ext cx="1182780" cy="57215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7" name="Picture 10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648811" y="3336326"/>
            <a:ext cx="1177822" cy="59312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0" name="Rectangle 109"/>
          <p:cNvSpPr/>
          <p:nvPr/>
        </p:nvSpPr>
        <p:spPr>
          <a:xfrm>
            <a:off x="6193052" y="1918447"/>
            <a:ext cx="29364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197911162009121001</a:t>
            </a:r>
          </a:p>
          <a:p>
            <a:r>
              <a:rPr lang="en-US" sz="1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Kepala</a:t>
            </a:r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Subbidang</a:t>
            </a:r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Fasilitasi</a:t>
            </a:r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Administrasi</a:t>
            </a:r>
            <a:r>
              <a: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Jabatan</a:t>
            </a:r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Fungsional</a:t>
            </a:r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Kementerian</a:t>
            </a:r>
            <a:r>
              <a: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Dalam</a:t>
            </a:r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Negeri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12" name="Picture 1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900545" y="3301887"/>
            <a:ext cx="1120895" cy="6210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pSp>
        <p:nvGrpSpPr>
          <p:cNvPr id="113" name="Group 112"/>
          <p:cNvGrpSpPr/>
          <p:nvPr/>
        </p:nvGrpSpPr>
        <p:grpSpPr>
          <a:xfrm>
            <a:off x="4150462" y="1340768"/>
            <a:ext cx="1901421" cy="1523103"/>
            <a:chOff x="277870" y="2729153"/>
            <a:chExt cx="3010210" cy="1250760"/>
          </a:xfrm>
        </p:grpSpPr>
        <p:sp>
          <p:nvSpPr>
            <p:cNvPr id="114" name="TextBox 113"/>
            <p:cNvSpPr txBox="1"/>
            <p:nvPr/>
          </p:nvSpPr>
          <p:spPr>
            <a:xfrm>
              <a:off x="350992" y="2729153"/>
              <a:ext cx="2937088" cy="44670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Dra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. Imelda A.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Hasan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277870" y="2818493"/>
              <a:ext cx="2929291" cy="116142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197102171990032001</a:t>
              </a:r>
            </a:p>
            <a:p>
              <a:pPr algn="just"/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Kepala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Bidang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Kurikulum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Teknologi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Pembelajaran</a:t>
              </a:r>
              <a:endPara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9896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 3"/>
          <p:cNvSpPr/>
          <p:nvPr/>
        </p:nvSpPr>
        <p:spPr>
          <a:xfrm>
            <a:off x="6136921" y="2895234"/>
            <a:ext cx="1495131" cy="1586346"/>
          </a:xfrm>
          <a:prstGeom prst="hexag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5213862" y="2895234"/>
            <a:ext cx="1495131" cy="1586346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Hexagon 5"/>
          <p:cNvSpPr/>
          <p:nvPr/>
        </p:nvSpPr>
        <p:spPr>
          <a:xfrm>
            <a:off x="4290802" y="2895234"/>
            <a:ext cx="1495131" cy="1586346"/>
          </a:xfrm>
          <a:prstGeom prst="hexag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Hexagon 6"/>
          <p:cNvSpPr/>
          <p:nvPr/>
        </p:nvSpPr>
        <p:spPr>
          <a:xfrm>
            <a:off x="3367743" y="2895234"/>
            <a:ext cx="1495131" cy="1586346"/>
          </a:xfrm>
          <a:prstGeom prst="hexag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Hexagon 7"/>
          <p:cNvSpPr/>
          <p:nvPr/>
        </p:nvSpPr>
        <p:spPr>
          <a:xfrm>
            <a:off x="2444684" y="2895234"/>
            <a:ext cx="1495131" cy="1586346"/>
          </a:xfrm>
          <a:prstGeom prst="hexagon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Freeform: Shape 15"/>
          <p:cNvSpPr/>
          <p:nvPr/>
        </p:nvSpPr>
        <p:spPr>
          <a:xfrm>
            <a:off x="1807660" y="2895234"/>
            <a:ext cx="1209095" cy="1586346"/>
          </a:xfrm>
          <a:custGeom>
            <a:avLst/>
            <a:gdLst>
              <a:gd name="connsiteX0" fmla="*/ 59390 w 1984156"/>
              <a:gd name="connsiteY0" fmla="*/ 0 h 2115128"/>
              <a:gd name="connsiteX1" fmla="*/ 1455374 w 1984156"/>
              <a:gd name="connsiteY1" fmla="*/ 0 h 2115128"/>
              <a:gd name="connsiteX2" fmla="*/ 1984156 w 1984156"/>
              <a:gd name="connsiteY2" fmla="*/ 1057564 h 2115128"/>
              <a:gd name="connsiteX3" fmla="*/ 1455374 w 1984156"/>
              <a:gd name="connsiteY3" fmla="*/ 2115128 h 2115128"/>
              <a:gd name="connsiteX4" fmla="*/ 59390 w 1984156"/>
              <a:gd name="connsiteY4" fmla="*/ 2115128 h 2115128"/>
              <a:gd name="connsiteX5" fmla="*/ 0 w 1984156"/>
              <a:gd name="connsiteY5" fmla="*/ 1996348 h 2115128"/>
              <a:gd name="connsiteX6" fmla="*/ 469392 w 1984156"/>
              <a:gd name="connsiteY6" fmla="*/ 1057564 h 2115128"/>
              <a:gd name="connsiteX7" fmla="*/ 0 w 1984156"/>
              <a:gd name="connsiteY7" fmla="*/ 118780 h 2115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84156" h="2115128">
                <a:moveTo>
                  <a:pt x="59390" y="0"/>
                </a:moveTo>
                <a:lnTo>
                  <a:pt x="1455374" y="0"/>
                </a:lnTo>
                <a:lnTo>
                  <a:pt x="1984156" y="1057564"/>
                </a:lnTo>
                <a:lnTo>
                  <a:pt x="1455374" y="2115128"/>
                </a:lnTo>
                <a:lnTo>
                  <a:pt x="59390" y="2115128"/>
                </a:lnTo>
                <a:lnTo>
                  <a:pt x="0" y="1996348"/>
                </a:lnTo>
                <a:lnTo>
                  <a:pt x="469392" y="1057564"/>
                </a:lnTo>
                <a:lnTo>
                  <a:pt x="0" y="1187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955051" y="5356512"/>
            <a:ext cx="146339" cy="18010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965198" y="5356512"/>
            <a:ext cx="146339" cy="18010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811317" y="5356512"/>
            <a:ext cx="146339" cy="180109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905826" y="1883780"/>
            <a:ext cx="146339" cy="18010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042139" y="1840196"/>
            <a:ext cx="146339" cy="18010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888258" y="1840196"/>
            <a:ext cx="146339" cy="18010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9" name="Straight Connector 18"/>
          <p:cNvCxnSpPr>
            <a:cxnSpLocks/>
          </p:cNvCxnSpPr>
          <p:nvPr/>
        </p:nvCxnSpPr>
        <p:spPr>
          <a:xfrm>
            <a:off x="1975676" y="2055064"/>
            <a:ext cx="0" cy="76400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cxnSpLocks/>
          </p:cNvCxnSpPr>
          <p:nvPr/>
        </p:nvCxnSpPr>
        <p:spPr>
          <a:xfrm>
            <a:off x="3008924" y="4547885"/>
            <a:ext cx="0" cy="784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cxnSpLocks/>
            <a:stCxn id="17" idx="4"/>
          </p:cNvCxnSpPr>
          <p:nvPr/>
        </p:nvCxnSpPr>
        <p:spPr>
          <a:xfrm>
            <a:off x="4115308" y="2020303"/>
            <a:ext cx="0" cy="764006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/>
            <a:endCxn id="11" idx="0"/>
          </p:cNvCxnSpPr>
          <p:nvPr/>
        </p:nvCxnSpPr>
        <p:spPr>
          <a:xfrm>
            <a:off x="5038367" y="4571635"/>
            <a:ext cx="0" cy="784877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cxnSpLocks/>
            <a:stCxn id="18" idx="4"/>
          </p:cNvCxnSpPr>
          <p:nvPr/>
        </p:nvCxnSpPr>
        <p:spPr>
          <a:xfrm>
            <a:off x="5961426" y="2020303"/>
            <a:ext cx="0" cy="764006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cxnSpLocks/>
            <a:endCxn id="12" idx="0"/>
          </p:cNvCxnSpPr>
          <p:nvPr/>
        </p:nvCxnSpPr>
        <p:spPr>
          <a:xfrm>
            <a:off x="6884486" y="4571635"/>
            <a:ext cx="0" cy="784877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2527960" y="4546099"/>
            <a:ext cx="2334914" cy="997527"/>
            <a:chOff x="323295" y="2690746"/>
            <a:chExt cx="3228317" cy="1131164"/>
          </a:xfrm>
        </p:grpSpPr>
        <p:sp>
          <p:nvSpPr>
            <p:cNvPr id="26" name="TextBox 25"/>
            <p:cNvSpPr txBox="1"/>
            <p:nvPr/>
          </p:nvSpPr>
          <p:spPr>
            <a:xfrm>
              <a:off x="350993" y="2690746"/>
              <a:ext cx="3200619" cy="523514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Chandra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Varenda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Yoga,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S.Psi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M.BA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23295" y="3088991"/>
              <a:ext cx="3157477" cy="732919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198305222008011001</a:t>
              </a:r>
              <a:endPara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just"/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Kepala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Subbagian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Monitoring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Evaluasi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endPara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112736" y="4389249"/>
            <a:ext cx="1810235" cy="1140980"/>
            <a:chOff x="350992" y="2644728"/>
            <a:chExt cx="3108084" cy="1521303"/>
          </a:xfrm>
        </p:grpSpPr>
        <p:sp>
          <p:nvSpPr>
            <p:cNvPr id="29" name="TextBox 28"/>
            <p:cNvSpPr txBox="1"/>
            <p:nvPr/>
          </p:nvSpPr>
          <p:spPr>
            <a:xfrm>
              <a:off x="350992" y="2644728"/>
              <a:ext cx="3108084" cy="615552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Fajar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Suryani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S.Sos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M.Si</a:t>
              </a:r>
              <a:endPara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58787" y="2975965"/>
              <a:ext cx="2929293" cy="1190066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196804261993032001</a:t>
              </a:r>
              <a:endPara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just"/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Penyusun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Bahan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Evaluasi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Laporan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endPara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157346" y="4555781"/>
            <a:ext cx="1653971" cy="1350188"/>
            <a:chOff x="350992" y="2644727"/>
            <a:chExt cx="2937088" cy="1800250"/>
          </a:xfrm>
        </p:grpSpPr>
        <p:sp>
          <p:nvSpPr>
            <p:cNvPr id="32" name="TextBox 31"/>
            <p:cNvSpPr txBox="1"/>
            <p:nvPr/>
          </p:nvSpPr>
          <p:spPr>
            <a:xfrm>
              <a:off x="350992" y="2644727"/>
              <a:ext cx="2937088" cy="615553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Rudi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Ardiansyah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S.Sos</a:t>
              </a:r>
              <a:endPara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58788" y="2844538"/>
              <a:ext cx="2595959" cy="1600439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198302012001121001</a:t>
              </a:r>
            </a:p>
            <a:p>
              <a:pPr algn="just"/>
              <a:r>
                <a:rPr lang="en-US" sz="12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Kepala</a:t>
              </a:r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Subbidang</a:t>
              </a:r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Pembangunan Daerah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Kewilayahan</a:t>
              </a:r>
              <a:endPara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38" name="Freeform 449"/>
          <p:cNvSpPr/>
          <p:nvPr/>
        </p:nvSpPr>
        <p:spPr>
          <a:xfrm>
            <a:off x="5092013" y="3432279"/>
            <a:ext cx="358349" cy="408870"/>
          </a:xfrm>
          <a:custGeom>
            <a:avLst/>
            <a:gdLst/>
            <a:ahLst/>
            <a:cxnLst/>
            <a:rect l="l" t="t" r="r" b="b"/>
            <a:pathLst>
              <a:path w="505396" h="468766">
                <a:moveTo>
                  <a:pt x="252699" y="0"/>
                </a:moveTo>
                <a:cubicBezTo>
                  <a:pt x="259272" y="0"/>
                  <a:pt x="265376" y="1690"/>
                  <a:pt x="271010" y="5071"/>
                </a:cubicBezTo>
                <a:cubicBezTo>
                  <a:pt x="276644" y="8451"/>
                  <a:pt x="281058" y="13053"/>
                  <a:pt x="284251" y="18875"/>
                </a:cubicBezTo>
                <a:lnTo>
                  <a:pt x="500604" y="415523"/>
                </a:lnTo>
                <a:cubicBezTo>
                  <a:pt x="507177" y="427355"/>
                  <a:pt x="506989" y="439187"/>
                  <a:pt x="500040" y="451019"/>
                </a:cubicBezTo>
                <a:cubicBezTo>
                  <a:pt x="496848" y="456465"/>
                  <a:pt x="492482" y="460784"/>
                  <a:pt x="486941" y="463977"/>
                </a:cubicBezTo>
                <a:cubicBezTo>
                  <a:pt x="481400" y="467170"/>
                  <a:pt x="475438" y="468766"/>
                  <a:pt x="469052" y="468766"/>
                </a:cubicBezTo>
                <a:lnTo>
                  <a:pt x="36345" y="468766"/>
                </a:lnTo>
                <a:cubicBezTo>
                  <a:pt x="29960" y="468766"/>
                  <a:pt x="23997" y="467170"/>
                  <a:pt x="18457" y="463977"/>
                </a:cubicBezTo>
                <a:cubicBezTo>
                  <a:pt x="12916" y="460784"/>
                  <a:pt x="8550" y="456465"/>
                  <a:pt x="5357" y="451019"/>
                </a:cubicBezTo>
                <a:cubicBezTo>
                  <a:pt x="-1592" y="439187"/>
                  <a:pt x="-1780" y="427355"/>
                  <a:pt x="4794" y="415523"/>
                </a:cubicBezTo>
                <a:lnTo>
                  <a:pt x="221148" y="18875"/>
                </a:lnTo>
                <a:cubicBezTo>
                  <a:pt x="224340" y="13053"/>
                  <a:pt x="228753" y="8451"/>
                  <a:pt x="234387" y="5071"/>
                </a:cubicBezTo>
                <a:cubicBezTo>
                  <a:pt x="240021" y="1690"/>
                  <a:pt x="246126" y="0"/>
                  <a:pt x="252699" y="0"/>
                </a:cubicBezTo>
                <a:close/>
                <a:moveTo>
                  <a:pt x="221711" y="144236"/>
                </a:moveTo>
                <a:cubicBezTo>
                  <a:pt x="219645" y="144236"/>
                  <a:pt x="217391" y="145269"/>
                  <a:pt x="214950" y="147335"/>
                </a:cubicBezTo>
                <a:cubicBezTo>
                  <a:pt x="213072" y="148649"/>
                  <a:pt x="212133" y="150621"/>
                  <a:pt x="212133" y="153251"/>
                </a:cubicBezTo>
                <a:lnTo>
                  <a:pt x="216922" y="281992"/>
                </a:lnTo>
                <a:cubicBezTo>
                  <a:pt x="216922" y="283870"/>
                  <a:pt x="217861" y="285419"/>
                  <a:pt x="219739" y="286640"/>
                </a:cubicBezTo>
                <a:cubicBezTo>
                  <a:pt x="221617" y="287861"/>
                  <a:pt x="223871" y="288471"/>
                  <a:pt x="226500" y="288471"/>
                </a:cubicBezTo>
                <a:lnTo>
                  <a:pt x="278616" y="288471"/>
                </a:lnTo>
                <a:cubicBezTo>
                  <a:pt x="281246" y="288471"/>
                  <a:pt x="283452" y="287861"/>
                  <a:pt x="285236" y="286640"/>
                </a:cubicBezTo>
                <a:cubicBezTo>
                  <a:pt x="287020" y="285419"/>
                  <a:pt x="288007" y="283870"/>
                  <a:pt x="288195" y="281992"/>
                </a:cubicBezTo>
                <a:lnTo>
                  <a:pt x="293265" y="152687"/>
                </a:lnTo>
                <a:cubicBezTo>
                  <a:pt x="293265" y="150433"/>
                  <a:pt x="292326" y="148649"/>
                  <a:pt x="290448" y="147335"/>
                </a:cubicBezTo>
                <a:cubicBezTo>
                  <a:pt x="288007" y="145269"/>
                  <a:pt x="285753" y="144236"/>
                  <a:pt x="283687" y="144236"/>
                </a:cubicBezTo>
                <a:lnTo>
                  <a:pt x="221711" y="144236"/>
                </a:lnTo>
                <a:close/>
                <a:moveTo>
                  <a:pt x="225654" y="324530"/>
                </a:moveTo>
                <a:cubicBezTo>
                  <a:pt x="223213" y="324530"/>
                  <a:pt x="221100" y="325422"/>
                  <a:pt x="219316" y="327206"/>
                </a:cubicBezTo>
                <a:cubicBezTo>
                  <a:pt x="217533" y="328991"/>
                  <a:pt x="216640" y="331198"/>
                  <a:pt x="216640" y="333827"/>
                </a:cubicBezTo>
                <a:lnTo>
                  <a:pt x="216640" y="387352"/>
                </a:lnTo>
                <a:cubicBezTo>
                  <a:pt x="216640" y="389981"/>
                  <a:pt x="217533" y="392188"/>
                  <a:pt x="219316" y="393972"/>
                </a:cubicBezTo>
                <a:cubicBezTo>
                  <a:pt x="221100" y="395756"/>
                  <a:pt x="223213" y="396648"/>
                  <a:pt x="225654" y="396648"/>
                </a:cubicBezTo>
                <a:lnTo>
                  <a:pt x="279743" y="396648"/>
                </a:lnTo>
                <a:cubicBezTo>
                  <a:pt x="282185" y="396648"/>
                  <a:pt x="284298" y="395756"/>
                  <a:pt x="286081" y="393972"/>
                </a:cubicBezTo>
                <a:cubicBezTo>
                  <a:pt x="287866" y="392188"/>
                  <a:pt x="288757" y="389981"/>
                  <a:pt x="288757" y="387352"/>
                </a:cubicBezTo>
                <a:lnTo>
                  <a:pt x="288757" y="333827"/>
                </a:lnTo>
                <a:cubicBezTo>
                  <a:pt x="288757" y="331198"/>
                  <a:pt x="287866" y="328991"/>
                  <a:pt x="286081" y="327206"/>
                </a:cubicBezTo>
                <a:cubicBezTo>
                  <a:pt x="284298" y="325422"/>
                  <a:pt x="282185" y="324530"/>
                  <a:pt x="279743" y="324530"/>
                </a:cubicBezTo>
                <a:lnTo>
                  <a:pt x="225654" y="32453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783049" y="3368595"/>
            <a:ext cx="1154048" cy="62510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2853" y="3113373"/>
            <a:ext cx="594746" cy="11448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9367" y="3104125"/>
            <a:ext cx="560995" cy="112541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576719" y="3361181"/>
            <a:ext cx="1116167" cy="6205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506835" y="3366475"/>
            <a:ext cx="1113705" cy="6124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pSp>
        <p:nvGrpSpPr>
          <p:cNvPr id="54" name="Group 53"/>
          <p:cNvGrpSpPr/>
          <p:nvPr/>
        </p:nvGrpSpPr>
        <p:grpSpPr>
          <a:xfrm>
            <a:off x="4198250" y="1682573"/>
            <a:ext cx="1680235" cy="1107126"/>
            <a:chOff x="277871" y="2729153"/>
            <a:chExt cx="3010209" cy="1071237"/>
          </a:xfrm>
        </p:grpSpPr>
        <p:sp>
          <p:nvSpPr>
            <p:cNvPr id="55" name="TextBox 54"/>
            <p:cNvSpPr txBox="1"/>
            <p:nvPr/>
          </p:nvSpPr>
          <p:spPr>
            <a:xfrm>
              <a:off x="350993" y="2729153"/>
              <a:ext cx="2937087" cy="4466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Silvany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Dianita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M.Psi</a:t>
              </a:r>
              <a:endPara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77871" y="2996331"/>
              <a:ext cx="2929292" cy="804059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198607152009122001</a:t>
              </a:r>
            </a:p>
            <a:p>
              <a:pPr algn="just"/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Kepala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Subbagian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Kerja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Sama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endPara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106156" y="1721219"/>
            <a:ext cx="1626611" cy="1202536"/>
            <a:chOff x="350992" y="2644727"/>
            <a:chExt cx="2937088" cy="1603380"/>
          </a:xfrm>
        </p:grpSpPr>
        <p:sp>
          <p:nvSpPr>
            <p:cNvPr id="58" name="TextBox 57"/>
            <p:cNvSpPr txBox="1"/>
            <p:nvPr/>
          </p:nvSpPr>
          <p:spPr>
            <a:xfrm>
              <a:off x="350992" y="2644727"/>
              <a:ext cx="2937088" cy="615553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Ika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Heru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Setyawan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S.Pd</a:t>
              </a:r>
              <a:endPara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58789" y="2893890"/>
              <a:ext cx="2709125" cy="1354217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198302252010121001</a:t>
              </a:r>
              <a:endPara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just"/>
              <a:r>
                <a:rPr lang="en-US" sz="12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Kepala</a:t>
              </a:r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Subbidang</a:t>
              </a:r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Kurikulum</a:t>
              </a:r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</a:t>
              </a:r>
              <a:r>
                <a:rPr lang="en-US" sz="12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dan</a:t>
              </a:r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Modul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endPara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pic>
        <p:nvPicPr>
          <p:cNvPr id="60" name="Picture 5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840471" y="3413081"/>
            <a:ext cx="1169830" cy="606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pSp>
        <p:nvGrpSpPr>
          <p:cNvPr id="61" name="Group 60"/>
          <p:cNvGrpSpPr/>
          <p:nvPr/>
        </p:nvGrpSpPr>
        <p:grpSpPr>
          <a:xfrm>
            <a:off x="2122014" y="1512168"/>
            <a:ext cx="1747896" cy="1087474"/>
            <a:chOff x="354888" y="2505980"/>
            <a:chExt cx="2937088" cy="1515327"/>
          </a:xfrm>
        </p:grpSpPr>
        <p:sp>
          <p:nvSpPr>
            <p:cNvPr id="62" name="TextBox 61"/>
            <p:cNvSpPr txBox="1"/>
            <p:nvPr/>
          </p:nvSpPr>
          <p:spPr>
            <a:xfrm>
              <a:off x="354888" y="2505980"/>
              <a:ext cx="2937088" cy="643301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12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Heny</a:t>
              </a:r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Lusianti</a:t>
              </a:r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S.T, M.T</a:t>
              </a:r>
              <a:endPara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58788" y="3120685"/>
              <a:ext cx="2929293" cy="90062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197901222002122007</a:t>
              </a:r>
            </a:p>
            <a:p>
              <a:pPr algn="just"/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Penyusun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Bahan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Sistem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Prosedur</a:t>
              </a:r>
              <a:r>
                <a:rPr lang="en-US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. </a:t>
              </a:r>
              <a:endPara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6" name="Title 1"/>
          <p:cNvSpPr txBox="1">
            <a:spLocks/>
          </p:cNvSpPr>
          <p:nvPr/>
        </p:nvSpPr>
        <p:spPr>
          <a:xfrm>
            <a:off x="1413948" y="451257"/>
            <a:ext cx="7068066" cy="811732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 anchor="t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1600" smtClean="0">
                <a:ln w="0"/>
                <a:solidFill>
                  <a:schemeClr val="tx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KENAIKAN PANGKAT PNS DI LINGKUNGAN BPSDM, PPSDM, REGIONAL DAN BALAI PENGEMBANGAN KOMPETENSI POL PP DAN DAMKAR (PERIODE APRIL)</a:t>
            </a:r>
            <a:br>
              <a:rPr lang="en-US" sz="1600" smtClean="0">
                <a:ln w="0"/>
                <a:solidFill>
                  <a:schemeClr val="tx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600" smtClean="0">
                <a:ln w="0"/>
                <a:solidFill>
                  <a:schemeClr val="tx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TAHUN ANGGARAN 2019</a:t>
            </a:r>
            <a:endParaRPr lang="en-US" sz="1600" dirty="0">
              <a:ln w="0"/>
              <a:solidFill>
                <a:schemeClr val="tx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3" name="Picture 3"/>
          <p:cNvPicPr>
            <a:picLocks noChangeAspect="1" noChangeArrowheads="1"/>
          </p:cNvPicPr>
          <p:nvPr/>
        </p:nvPicPr>
        <p:blipFill>
          <a:blip r:embed="rId8" cstate="print">
            <a:grayscl/>
            <a:lum bright="4000"/>
          </a:blip>
          <a:srcRect l="28809" r="31856"/>
          <a:stretch>
            <a:fillRect/>
          </a:stretch>
        </p:blipFill>
        <p:spPr bwMode="auto">
          <a:xfrm>
            <a:off x="-63101" y="3694793"/>
            <a:ext cx="9696621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1366656216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Hexagon 46"/>
          <p:cNvSpPr/>
          <p:nvPr/>
        </p:nvSpPr>
        <p:spPr>
          <a:xfrm>
            <a:off x="5605717" y="3109955"/>
            <a:ext cx="1595846" cy="1586346"/>
          </a:xfrm>
          <a:custGeom>
            <a:avLst/>
            <a:gdLst>
              <a:gd name="connsiteX0" fmla="*/ 0 w 1840161"/>
              <a:gd name="connsiteY0" fmla="*/ 793173 h 1586346"/>
              <a:gd name="connsiteX1" fmla="*/ 396587 w 1840161"/>
              <a:gd name="connsiteY1" fmla="*/ 0 h 1586346"/>
              <a:gd name="connsiteX2" fmla="*/ 1443575 w 1840161"/>
              <a:gd name="connsiteY2" fmla="*/ 0 h 1586346"/>
              <a:gd name="connsiteX3" fmla="*/ 1840161 w 1840161"/>
              <a:gd name="connsiteY3" fmla="*/ 793173 h 1586346"/>
              <a:gd name="connsiteX4" fmla="*/ 1443575 w 1840161"/>
              <a:gd name="connsiteY4" fmla="*/ 1586346 h 1586346"/>
              <a:gd name="connsiteX5" fmla="*/ 396587 w 1840161"/>
              <a:gd name="connsiteY5" fmla="*/ 1586346 h 1586346"/>
              <a:gd name="connsiteX6" fmla="*/ 0 w 1840161"/>
              <a:gd name="connsiteY6" fmla="*/ 793173 h 1586346"/>
              <a:gd name="connsiteX0" fmla="*/ 0 w 2630993"/>
              <a:gd name="connsiteY0" fmla="*/ 793173 h 1586346"/>
              <a:gd name="connsiteX1" fmla="*/ 396587 w 2630993"/>
              <a:gd name="connsiteY1" fmla="*/ 0 h 1586346"/>
              <a:gd name="connsiteX2" fmla="*/ 1443575 w 2630993"/>
              <a:gd name="connsiteY2" fmla="*/ 0 h 1586346"/>
              <a:gd name="connsiteX3" fmla="*/ 2630993 w 2630993"/>
              <a:gd name="connsiteY3" fmla="*/ 731389 h 1586346"/>
              <a:gd name="connsiteX4" fmla="*/ 1443575 w 2630993"/>
              <a:gd name="connsiteY4" fmla="*/ 1586346 h 1586346"/>
              <a:gd name="connsiteX5" fmla="*/ 396587 w 2630993"/>
              <a:gd name="connsiteY5" fmla="*/ 1586346 h 1586346"/>
              <a:gd name="connsiteX6" fmla="*/ 0 w 2630993"/>
              <a:gd name="connsiteY6" fmla="*/ 793173 h 1586346"/>
              <a:gd name="connsiteX0" fmla="*/ 0 w 3026409"/>
              <a:gd name="connsiteY0" fmla="*/ 793173 h 1586346"/>
              <a:gd name="connsiteX1" fmla="*/ 396587 w 3026409"/>
              <a:gd name="connsiteY1" fmla="*/ 0 h 1586346"/>
              <a:gd name="connsiteX2" fmla="*/ 1443575 w 3026409"/>
              <a:gd name="connsiteY2" fmla="*/ 0 h 1586346"/>
              <a:gd name="connsiteX3" fmla="*/ 3026409 w 3026409"/>
              <a:gd name="connsiteY3" fmla="*/ 768459 h 1586346"/>
              <a:gd name="connsiteX4" fmla="*/ 1443575 w 3026409"/>
              <a:gd name="connsiteY4" fmla="*/ 1586346 h 1586346"/>
              <a:gd name="connsiteX5" fmla="*/ 396587 w 3026409"/>
              <a:gd name="connsiteY5" fmla="*/ 1586346 h 1586346"/>
              <a:gd name="connsiteX6" fmla="*/ 0 w 3026409"/>
              <a:gd name="connsiteY6" fmla="*/ 793173 h 1586346"/>
              <a:gd name="connsiteX0" fmla="*/ 0 w 3174690"/>
              <a:gd name="connsiteY0" fmla="*/ 793173 h 1586346"/>
              <a:gd name="connsiteX1" fmla="*/ 396587 w 3174690"/>
              <a:gd name="connsiteY1" fmla="*/ 0 h 1586346"/>
              <a:gd name="connsiteX2" fmla="*/ 1443575 w 3174690"/>
              <a:gd name="connsiteY2" fmla="*/ 0 h 1586346"/>
              <a:gd name="connsiteX3" fmla="*/ 3174690 w 3174690"/>
              <a:gd name="connsiteY3" fmla="*/ 768459 h 1586346"/>
              <a:gd name="connsiteX4" fmla="*/ 1443575 w 3174690"/>
              <a:gd name="connsiteY4" fmla="*/ 1586346 h 1586346"/>
              <a:gd name="connsiteX5" fmla="*/ 396587 w 3174690"/>
              <a:gd name="connsiteY5" fmla="*/ 1586346 h 1586346"/>
              <a:gd name="connsiteX6" fmla="*/ 0 w 3174690"/>
              <a:gd name="connsiteY6" fmla="*/ 793173 h 1586346"/>
              <a:gd name="connsiteX0" fmla="*/ 0 w 2322073"/>
              <a:gd name="connsiteY0" fmla="*/ 793173 h 1586346"/>
              <a:gd name="connsiteX1" fmla="*/ 396587 w 2322073"/>
              <a:gd name="connsiteY1" fmla="*/ 0 h 1586346"/>
              <a:gd name="connsiteX2" fmla="*/ 1443575 w 2322073"/>
              <a:gd name="connsiteY2" fmla="*/ 0 h 1586346"/>
              <a:gd name="connsiteX3" fmla="*/ 2322073 w 2322073"/>
              <a:gd name="connsiteY3" fmla="*/ 756102 h 1586346"/>
              <a:gd name="connsiteX4" fmla="*/ 1443575 w 2322073"/>
              <a:gd name="connsiteY4" fmla="*/ 1586346 h 1586346"/>
              <a:gd name="connsiteX5" fmla="*/ 396587 w 2322073"/>
              <a:gd name="connsiteY5" fmla="*/ 1586346 h 1586346"/>
              <a:gd name="connsiteX6" fmla="*/ 0 w 2322073"/>
              <a:gd name="connsiteY6" fmla="*/ 793173 h 1586346"/>
              <a:gd name="connsiteX0" fmla="*/ 0 w 2062582"/>
              <a:gd name="connsiteY0" fmla="*/ 793173 h 1586346"/>
              <a:gd name="connsiteX1" fmla="*/ 396587 w 2062582"/>
              <a:gd name="connsiteY1" fmla="*/ 0 h 1586346"/>
              <a:gd name="connsiteX2" fmla="*/ 1443575 w 2062582"/>
              <a:gd name="connsiteY2" fmla="*/ 0 h 1586346"/>
              <a:gd name="connsiteX3" fmla="*/ 2062582 w 2062582"/>
              <a:gd name="connsiteY3" fmla="*/ 780816 h 1586346"/>
              <a:gd name="connsiteX4" fmla="*/ 1443575 w 2062582"/>
              <a:gd name="connsiteY4" fmla="*/ 1586346 h 1586346"/>
              <a:gd name="connsiteX5" fmla="*/ 396587 w 2062582"/>
              <a:gd name="connsiteY5" fmla="*/ 1586346 h 1586346"/>
              <a:gd name="connsiteX6" fmla="*/ 0 w 2062582"/>
              <a:gd name="connsiteY6" fmla="*/ 793173 h 1586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62582" h="1586346">
                <a:moveTo>
                  <a:pt x="0" y="793173"/>
                </a:moveTo>
                <a:lnTo>
                  <a:pt x="396587" y="0"/>
                </a:lnTo>
                <a:lnTo>
                  <a:pt x="1443575" y="0"/>
                </a:lnTo>
                <a:lnTo>
                  <a:pt x="2062582" y="780816"/>
                </a:lnTo>
                <a:lnTo>
                  <a:pt x="1443575" y="1586346"/>
                </a:lnTo>
                <a:lnTo>
                  <a:pt x="396587" y="1586346"/>
                </a:lnTo>
                <a:lnTo>
                  <a:pt x="0" y="7931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Hexagon 47"/>
          <p:cNvSpPr/>
          <p:nvPr/>
        </p:nvSpPr>
        <p:spPr>
          <a:xfrm>
            <a:off x="4682657" y="3109955"/>
            <a:ext cx="1495131" cy="1586346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Hexagon 48"/>
          <p:cNvSpPr/>
          <p:nvPr/>
        </p:nvSpPr>
        <p:spPr>
          <a:xfrm>
            <a:off x="3759598" y="3109955"/>
            <a:ext cx="1495131" cy="1586346"/>
          </a:xfrm>
          <a:prstGeom prst="hexag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Hexagon 49"/>
          <p:cNvSpPr/>
          <p:nvPr/>
        </p:nvSpPr>
        <p:spPr>
          <a:xfrm>
            <a:off x="2836539" y="3109955"/>
            <a:ext cx="1495131" cy="1586346"/>
          </a:xfrm>
          <a:prstGeom prst="hexag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Hexagon 50"/>
          <p:cNvSpPr/>
          <p:nvPr/>
        </p:nvSpPr>
        <p:spPr>
          <a:xfrm>
            <a:off x="1913479" y="3109955"/>
            <a:ext cx="1495131" cy="1586346"/>
          </a:xfrm>
          <a:prstGeom prst="hexag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Freeform: Shape 15"/>
          <p:cNvSpPr/>
          <p:nvPr/>
        </p:nvSpPr>
        <p:spPr>
          <a:xfrm>
            <a:off x="1276456" y="3109955"/>
            <a:ext cx="1209095" cy="1586346"/>
          </a:xfrm>
          <a:custGeom>
            <a:avLst/>
            <a:gdLst>
              <a:gd name="connsiteX0" fmla="*/ 59390 w 1984156"/>
              <a:gd name="connsiteY0" fmla="*/ 0 h 2115128"/>
              <a:gd name="connsiteX1" fmla="*/ 1455374 w 1984156"/>
              <a:gd name="connsiteY1" fmla="*/ 0 h 2115128"/>
              <a:gd name="connsiteX2" fmla="*/ 1984156 w 1984156"/>
              <a:gd name="connsiteY2" fmla="*/ 1057564 h 2115128"/>
              <a:gd name="connsiteX3" fmla="*/ 1455374 w 1984156"/>
              <a:gd name="connsiteY3" fmla="*/ 2115128 h 2115128"/>
              <a:gd name="connsiteX4" fmla="*/ 59390 w 1984156"/>
              <a:gd name="connsiteY4" fmla="*/ 2115128 h 2115128"/>
              <a:gd name="connsiteX5" fmla="*/ 0 w 1984156"/>
              <a:gd name="connsiteY5" fmla="*/ 1996348 h 2115128"/>
              <a:gd name="connsiteX6" fmla="*/ 469392 w 1984156"/>
              <a:gd name="connsiteY6" fmla="*/ 1057564 h 2115128"/>
              <a:gd name="connsiteX7" fmla="*/ 0 w 1984156"/>
              <a:gd name="connsiteY7" fmla="*/ 118780 h 2115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84156" h="2115128">
                <a:moveTo>
                  <a:pt x="59390" y="0"/>
                </a:moveTo>
                <a:lnTo>
                  <a:pt x="1455374" y="0"/>
                </a:lnTo>
                <a:lnTo>
                  <a:pt x="1984156" y="1057564"/>
                </a:lnTo>
                <a:lnTo>
                  <a:pt x="1455374" y="2115128"/>
                </a:lnTo>
                <a:lnTo>
                  <a:pt x="59390" y="2115128"/>
                </a:lnTo>
                <a:lnTo>
                  <a:pt x="0" y="1996348"/>
                </a:lnTo>
                <a:lnTo>
                  <a:pt x="469392" y="1057564"/>
                </a:lnTo>
                <a:lnTo>
                  <a:pt x="0" y="11878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2423847" y="5571233"/>
            <a:ext cx="146339" cy="180109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4433994" y="5571233"/>
            <a:ext cx="146339" cy="18010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6280113" y="5571233"/>
            <a:ext cx="146339" cy="180109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1698779" y="1935943"/>
            <a:ext cx="1680235" cy="1107997"/>
            <a:chOff x="277870" y="2729152"/>
            <a:chExt cx="3010210" cy="1072080"/>
          </a:xfrm>
        </p:grpSpPr>
        <p:sp>
          <p:nvSpPr>
            <p:cNvPr id="57" name="TextBox 56"/>
            <p:cNvSpPr txBox="1"/>
            <p:nvPr/>
          </p:nvSpPr>
          <p:spPr>
            <a:xfrm>
              <a:off x="350992" y="2729152"/>
              <a:ext cx="2937088" cy="44670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Slamet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Musofa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S.Sos</a:t>
              </a:r>
              <a:endPara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277870" y="2997173"/>
              <a:ext cx="2929291" cy="804059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196404251987031001</a:t>
              </a:r>
              <a:endPara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just"/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Penyusun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Bahan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Evaluasi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Laporan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endPara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0" name="Oval 59"/>
          <p:cNvSpPr/>
          <p:nvPr/>
        </p:nvSpPr>
        <p:spPr>
          <a:xfrm>
            <a:off x="3510935" y="2054917"/>
            <a:ext cx="146339" cy="18010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5357053" y="2054917"/>
            <a:ext cx="146339" cy="18010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63" name="Straight Connector 62"/>
          <p:cNvCxnSpPr>
            <a:cxnSpLocks/>
          </p:cNvCxnSpPr>
          <p:nvPr/>
        </p:nvCxnSpPr>
        <p:spPr>
          <a:xfrm>
            <a:off x="2477720" y="4762606"/>
            <a:ext cx="0" cy="784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cxnSpLocks/>
            <a:stCxn id="60" idx="4"/>
          </p:cNvCxnSpPr>
          <p:nvPr/>
        </p:nvCxnSpPr>
        <p:spPr>
          <a:xfrm>
            <a:off x="3584103" y="2235024"/>
            <a:ext cx="0" cy="764006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cxnSpLocks/>
            <a:endCxn id="54" idx="0"/>
          </p:cNvCxnSpPr>
          <p:nvPr/>
        </p:nvCxnSpPr>
        <p:spPr>
          <a:xfrm>
            <a:off x="4507163" y="4786356"/>
            <a:ext cx="0" cy="784877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cxnSpLocks/>
            <a:stCxn id="61" idx="4"/>
          </p:cNvCxnSpPr>
          <p:nvPr/>
        </p:nvCxnSpPr>
        <p:spPr>
          <a:xfrm>
            <a:off x="5430222" y="2235024"/>
            <a:ext cx="0" cy="764006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cxnSpLocks/>
            <a:endCxn id="55" idx="0"/>
          </p:cNvCxnSpPr>
          <p:nvPr/>
        </p:nvCxnSpPr>
        <p:spPr>
          <a:xfrm>
            <a:off x="6353281" y="4786356"/>
            <a:ext cx="0" cy="784877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8" name="Group 67"/>
          <p:cNvGrpSpPr/>
          <p:nvPr/>
        </p:nvGrpSpPr>
        <p:grpSpPr>
          <a:xfrm>
            <a:off x="2579834" y="4820155"/>
            <a:ext cx="1783506" cy="1406752"/>
            <a:chOff x="305743" y="2831908"/>
            <a:chExt cx="3245869" cy="1224872"/>
          </a:xfrm>
        </p:grpSpPr>
        <p:sp>
          <p:nvSpPr>
            <p:cNvPr id="69" name="TextBox 68"/>
            <p:cNvSpPr txBox="1"/>
            <p:nvPr/>
          </p:nvSpPr>
          <p:spPr>
            <a:xfrm>
              <a:off x="350993" y="2831908"/>
              <a:ext cx="3200619" cy="241186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Mariah,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S.Sos</a:t>
              </a:r>
              <a:endPara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05743" y="3011642"/>
              <a:ext cx="3157476" cy="1045138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197106261993032001</a:t>
              </a:r>
              <a:endPara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just"/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Penyusun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Program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Diklat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pada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Subbidang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Pengembangan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Jenis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Jabatan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Fungsional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endPara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6465647" y="4802125"/>
            <a:ext cx="2449753" cy="1216154"/>
            <a:chOff x="327053" y="2736619"/>
            <a:chExt cx="3132023" cy="1218653"/>
          </a:xfrm>
        </p:grpSpPr>
        <p:sp>
          <p:nvSpPr>
            <p:cNvPr id="72" name="TextBox 71"/>
            <p:cNvSpPr txBox="1"/>
            <p:nvPr/>
          </p:nvSpPr>
          <p:spPr>
            <a:xfrm>
              <a:off x="350992" y="2736619"/>
              <a:ext cx="3108084" cy="431772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11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Oktavia</a:t>
              </a:r>
              <a:r>
                <a:rPr lang="en-US" sz="11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1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Haryani</a:t>
              </a:r>
              <a:r>
                <a:rPr lang="en-US" sz="11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1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Hutagalung</a:t>
              </a:r>
              <a:r>
                <a:rPr lang="en-US" sz="11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en-US" sz="11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S.Pd</a:t>
              </a:r>
              <a:r>
                <a:rPr lang="en-US" sz="11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en-US" sz="11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M.Sc</a:t>
              </a:r>
              <a:endParaRPr lang="en-US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27053" y="3184250"/>
              <a:ext cx="2929292" cy="77102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1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198610032009122003</a:t>
              </a:r>
              <a:endParaRPr lang="en-US" sz="11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just"/>
              <a:r>
                <a:rPr lang="en-US" sz="11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Analis</a:t>
              </a:r>
              <a:r>
                <a:rPr lang="en-US" sz="11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1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Pengembangan</a:t>
              </a:r>
              <a:r>
                <a:rPr lang="en-US" sz="11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1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Metode</a:t>
              </a:r>
              <a:r>
                <a:rPr lang="en-US" sz="11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1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pada</a:t>
              </a:r>
              <a:r>
                <a:rPr lang="en-US" sz="11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1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Subbidang</a:t>
              </a:r>
              <a:r>
                <a:rPr lang="en-US" sz="11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1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Teknologi</a:t>
              </a:r>
              <a:r>
                <a:rPr lang="en-US" sz="11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1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Pembelajaran</a:t>
              </a:r>
              <a:endParaRPr 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4626142" y="4770501"/>
            <a:ext cx="1442005" cy="1257853"/>
            <a:chOff x="350992" y="2644727"/>
            <a:chExt cx="2937088" cy="1677138"/>
          </a:xfrm>
        </p:grpSpPr>
        <p:sp>
          <p:nvSpPr>
            <p:cNvPr id="75" name="TextBox 74"/>
            <p:cNvSpPr txBox="1"/>
            <p:nvPr/>
          </p:nvSpPr>
          <p:spPr>
            <a:xfrm>
              <a:off x="350992" y="2644727"/>
              <a:ext cx="2937088" cy="615553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Drs.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Nefo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Setiawan</a:t>
              </a:r>
              <a:endPara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358789" y="2967647"/>
              <a:ext cx="2929291" cy="1354218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196310271992031001</a:t>
              </a:r>
            </a:p>
            <a:p>
              <a:pPr algn="just"/>
              <a:r>
                <a:rPr lang="id-ID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Penyusun Bahan Kebijakan dan Laporan </a:t>
              </a:r>
              <a:endPara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77" name="Freeform 449"/>
          <p:cNvSpPr/>
          <p:nvPr/>
        </p:nvSpPr>
        <p:spPr>
          <a:xfrm>
            <a:off x="4560808" y="3647000"/>
            <a:ext cx="358349" cy="408870"/>
          </a:xfrm>
          <a:custGeom>
            <a:avLst/>
            <a:gdLst/>
            <a:ahLst/>
            <a:cxnLst/>
            <a:rect l="l" t="t" r="r" b="b"/>
            <a:pathLst>
              <a:path w="505396" h="468766">
                <a:moveTo>
                  <a:pt x="252699" y="0"/>
                </a:moveTo>
                <a:cubicBezTo>
                  <a:pt x="259272" y="0"/>
                  <a:pt x="265376" y="1690"/>
                  <a:pt x="271010" y="5071"/>
                </a:cubicBezTo>
                <a:cubicBezTo>
                  <a:pt x="276644" y="8451"/>
                  <a:pt x="281058" y="13053"/>
                  <a:pt x="284251" y="18875"/>
                </a:cubicBezTo>
                <a:lnTo>
                  <a:pt x="500604" y="415523"/>
                </a:lnTo>
                <a:cubicBezTo>
                  <a:pt x="507177" y="427355"/>
                  <a:pt x="506989" y="439187"/>
                  <a:pt x="500040" y="451019"/>
                </a:cubicBezTo>
                <a:cubicBezTo>
                  <a:pt x="496848" y="456465"/>
                  <a:pt x="492482" y="460784"/>
                  <a:pt x="486941" y="463977"/>
                </a:cubicBezTo>
                <a:cubicBezTo>
                  <a:pt x="481400" y="467170"/>
                  <a:pt x="475438" y="468766"/>
                  <a:pt x="469052" y="468766"/>
                </a:cubicBezTo>
                <a:lnTo>
                  <a:pt x="36345" y="468766"/>
                </a:lnTo>
                <a:cubicBezTo>
                  <a:pt x="29960" y="468766"/>
                  <a:pt x="23997" y="467170"/>
                  <a:pt x="18457" y="463977"/>
                </a:cubicBezTo>
                <a:cubicBezTo>
                  <a:pt x="12916" y="460784"/>
                  <a:pt x="8550" y="456465"/>
                  <a:pt x="5357" y="451019"/>
                </a:cubicBezTo>
                <a:cubicBezTo>
                  <a:pt x="-1592" y="439187"/>
                  <a:pt x="-1780" y="427355"/>
                  <a:pt x="4794" y="415523"/>
                </a:cubicBezTo>
                <a:lnTo>
                  <a:pt x="221148" y="18875"/>
                </a:lnTo>
                <a:cubicBezTo>
                  <a:pt x="224340" y="13053"/>
                  <a:pt x="228753" y="8451"/>
                  <a:pt x="234387" y="5071"/>
                </a:cubicBezTo>
                <a:cubicBezTo>
                  <a:pt x="240021" y="1690"/>
                  <a:pt x="246126" y="0"/>
                  <a:pt x="252699" y="0"/>
                </a:cubicBezTo>
                <a:close/>
                <a:moveTo>
                  <a:pt x="221711" y="144236"/>
                </a:moveTo>
                <a:cubicBezTo>
                  <a:pt x="219645" y="144236"/>
                  <a:pt x="217391" y="145269"/>
                  <a:pt x="214950" y="147335"/>
                </a:cubicBezTo>
                <a:cubicBezTo>
                  <a:pt x="213072" y="148649"/>
                  <a:pt x="212133" y="150621"/>
                  <a:pt x="212133" y="153251"/>
                </a:cubicBezTo>
                <a:lnTo>
                  <a:pt x="216922" y="281992"/>
                </a:lnTo>
                <a:cubicBezTo>
                  <a:pt x="216922" y="283870"/>
                  <a:pt x="217861" y="285419"/>
                  <a:pt x="219739" y="286640"/>
                </a:cubicBezTo>
                <a:cubicBezTo>
                  <a:pt x="221617" y="287861"/>
                  <a:pt x="223871" y="288471"/>
                  <a:pt x="226500" y="288471"/>
                </a:cubicBezTo>
                <a:lnTo>
                  <a:pt x="278616" y="288471"/>
                </a:lnTo>
                <a:cubicBezTo>
                  <a:pt x="281246" y="288471"/>
                  <a:pt x="283452" y="287861"/>
                  <a:pt x="285236" y="286640"/>
                </a:cubicBezTo>
                <a:cubicBezTo>
                  <a:pt x="287020" y="285419"/>
                  <a:pt x="288007" y="283870"/>
                  <a:pt x="288195" y="281992"/>
                </a:cubicBezTo>
                <a:lnTo>
                  <a:pt x="293265" y="152687"/>
                </a:lnTo>
                <a:cubicBezTo>
                  <a:pt x="293265" y="150433"/>
                  <a:pt x="292326" y="148649"/>
                  <a:pt x="290448" y="147335"/>
                </a:cubicBezTo>
                <a:cubicBezTo>
                  <a:pt x="288007" y="145269"/>
                  <a:pt x="285753" y="144236"/>
                  <a:pt x="283687" y="144236"/>
                </a:cubicBezTo>
                <a:lnTo>
                  <a:pt x="221711" y="144236"/>
                </a:lnTo>
                <a:close/>
                <a:moveTo>
                  <a:pt x="225654" y="324530"/>
                </a:moveTo>
                <a:cubicBezTo>
                  <a:pt x="223213" y="324530"/>
                  <a:pt x="221100" y="325422"/>
                  <a:pt x="219316" y="327206"/>
                </a:cubicBezTo>
                <a:cubicBezTo>
                  <a:pt x="217533" y="328991"/>
                  <a:pt x="216640" y="331198"/>
                  <a:pt x="216640" y="333827"/>
                </a:cubicBezTo>
                <a:lnTo>
                  <a:pt x="216640" y="387352"/>
                </a:lnTo>
                <a:cubicBezTo>
                  <a:pt x="216640" y="389981"/>
                  <a:pt x="217533" y="392188"/>
                  <a:pt x="219316" y="393972"/>
                </a:cubicBezTo>
                <a:cubicBezTo>
                  <a:pt x="221100" y="395756"/>
                  <a:pt x="223213" y="396648"/>
                  <a:pt x="225654" y="396648"/>
                </a:cubicBezTo>
                <a:lnTo>
                  <a:pt x="279743" y="396648"/>
                </a:lnTo>
                <a:cubicBezTo>
                  <a:pt x="282185" y="396648"/>
                  <a:pt x="284298" y="395756"/>
                  <a:pt x="286081" y="393972"/>
                </a:cubicBezTo>
                <a:cubicBezTo>
                  <a:pt x="287866" y="392188"/>
                  <a:pt x="288757" y="389981"/>
                  <a:pt x="288757" y="387352"/>
                </a:cubicBezTo>
                <a:lnTo>
                  <a:pt x="288757" y="333827"/>
                </a:lnTo>
                <a:cubicBezTo>
                  <a:pt x="288757" y="331198"/>
                  <a:pt x="287866" y="328991"/>
                  <a:pt x="286081" y="327206"/>
                </a:cubicBezTo>
                <a:cubicBezTo>
                  <a:pt x="284298" y="325422"/>
                  <a:pt x="282185" y="324530"/>
                  <a:pt x="279743" y="324530"/>
                </a:cubicBezTo>
                <a:lnTo>
                  <a:pt x="225654" y="32453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84" name="Group 83"/>
          <p:cNvGrpSpPr/>
          <p:nvPr/>
        </p:nvGrpSpPr>
        <p:grpSpPr>
          <a:xfrm>
            <a:off x="3759598" y="1988734"/>
            <a:ext cx="1838684" cy="1189156"/>
            <a:chOff x="306548" y="2688082"/>
            <a:chExt cx="2981532" cy="1327763"/>
          </a:xfrm>
        </p:grpSpPr>
        <p:sp>
          <p:nvSpPr>
            <p:cNvPr id="85" name="TextBox 84"/>
            <p:cNvSpPr txBox="1"/>
            <p:nvPr/>
          </p:nvSpPr>
          <p:spPr>
            <a:xfrm>
              <a:off x="350993" y="2688082"/>
              <a:ext cx="2937087" cy="528843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Rima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Dameria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V.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Siahaan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S.Sos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M.Si</a:t>
              </a:r>
              <a:endPara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306548" y="3087987"/>
              <a:ext cx="2531608" cy="927858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197104211993032001</a:t>
              </a:r>
            </a:p>
            <a:p>
              <a:pPr algn="just"/>
              <a:r>
                <a:rPr lang="id-ID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Penganalisis</a:t>
              </a:r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id-ID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Bahan </a:t>
              </a:r>
              <a:r>
                <a:rPr lang="id-ID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Standarisasi </a:t>
              </a:r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5574951" y="2028274"/>
            <a:ext cx="1626611" cy="1110203"/>
            <a:chOff x="350992" y="2767837"/>
            <a:chExt cx="2937088" cy="1480269"/>
          </a:xfrm>
        </p:grpSpPr>
        <p:sp>
          <p:nvSpPr>
            <p:cNvPr id="88" name="TextBox 87"/>
            <p:cNvSpPr txBox="1"/>
            <p:nvPr/>
          </p:nvSpPr>
          <p:spPr>
            <a:xfrm>
              <a:off x="350992" y="2767837"/>
              <a:ext cx="2937088" cy="369332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Putri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Soraya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S.E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358789" y="2893890"/>
              <a:ext cx="2709125" cy="1354216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198604102010122002</a:t>
              </a:r>
              <a:endPara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just"/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Penyusun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Bahan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Sistem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Prosedur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endPara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pic>
        <p:nvPicPr>
          <p:cNvPr id="90" name="Picture 8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215780" y="3545222"/>
            <a:ext cx="1130631" cy="6124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1" name="Picture 9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92727" y="3403198"/>
            <a:ext cx="1136635" cy="7274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2" name="Picture 9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009129" y="3438061"/>
            <a:ext cx="1273891" cy="7907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3" name="Picture 9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36" y="3198601"/>
            <a:ext cx="756945" cy="12717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4" name="Picture 9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804505" y="3477513"/>
            <a:ext cx="1251434" cy="73433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5" name="Picture 9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2919" y="3273118"/>
            <a:ext cx="830674" cy="11206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8" name="Title 1"/>
          <p:cNvSpPr txBox="1">
            <a:spLocks/>
          </p:cNvSpPr>
          <p:nvPr/>
        </p:nvSpPr>
        <p:spPr>
          <a:xfrm>
            <a:off x="1413948" y="451257"/>
            <a:ext cx="7068066" cy="811732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 anchor="t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1600" smtClean="0">
                <a:ln w="0"/>
                <a:solidFill>
                  <a:schemeClr val="tx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KENAIKAN PANGKAT PNS DI LINGKUNGAN BPSDM, PPSDM, REGIONAL DAN BALAI PENGEMBANGAN KOMPETENSI POL PP DAN DAMKAR (PERIODE APRIL)</a:t>
            </a:r>
            <a:br>
              <a:rPr lang="en-US" sz="1600" smtClean="0">
                <a:ln w="0"/>
                <a:solidFill>
                  <a:schemeClr val="tx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600" smtClean="0">
                <a:ln w="0"/>
                <a:solidFill>
                  <a:schemeClr val="tx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TAHUN ANGGARAN 2019</a:t>
            </a:r>
            <a:endParaRPr lang="en-US" sz="1600" dirty="0">
              <a:ln w="0"/>
              <a:solidFill>
                <a:schemeClr val="tx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5" name="Oval 124"/>
          <p:cNvSpPr/>
          <p:nvPr/>
        </p:nvSpPr>
        <p:spPr>
          <a:xfrm>
            <a:off x="1520089" y="2054917"/>
            <a:ext cx="146339" cy="18010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26" name="Straight Connector 125"/>
          <p:cNvCxnSpPr>
            <a:cxnSpLocks/>
          </p:cNvCxnSpPr>
          <p:nvPr/>
        </p:nvCxnSpPr>
        <p:spPr>
          <a:xfrm>
            <a:off x="1593256" y="2235024"/>
            <a:ext cx="0" cy="76400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Oval 126"/>
          <p:cNvSpPr/>
          <p:nvPr/>
        </p:nvSpPr>
        <p:spPr>
          <a:xfrm>
            <a:off x="7346290" y="2071315"/>
            <a:ext cx="146339" cy="18010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28" name="Straight Connector 127"/>
          <p:cNvCxnSpPr>
            <a:cxnSpLocks/>
            <a:stCxn id="127" idx="4"/>
          </p:cNvCxnSpPr>
          <p:nvPr/>
        </p:nvCxnSpPr>
        <p:spPr>
          <a:xfrm>
            <a:off x="7419460" y="2251423"/>
            <a:ext cx="5237" cy="85853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Freeform: Shape 15"/>
          <p:cNvSpPr/>
          <p:nvPr/>
        </p:nvSpPr>
        <p:spPr>
          <a:xfrm>
            <a:off x="6776533" y="3109955"/>
            <a:ext cx="1877782" cy="1586346"/>
          </a:xfrm>
          <a:custGeom>
            <a:avLst/>
            <a:gdLst>
              <a:gd name="connsiteX0" fmla="*/ 59390 w 1984156"/>
              <a:gd name="connsiteY0" fmla="*/ 0 h 2115128"/>
              <a:gd name="connsiteX1" fmla="*/ 1455374 w 1984156"/>
              <a:gd name="connsiteY1" fmla="*/ 0 h 2115128"/>
              <a:gd name="connsiteX2" fmla="*/ 1984156 w 1984156"/>
              <a:gd name="connsiteY2" fmla="*/ 1057564 h 2115128"/>
              <a:gd name="connsiteX3" fmla="*/ 1455374 w 1984156"/>
              <a:gd name="connsiteY3" fmla="*/ 2115128 h 2115128"/>
              <a:gd name="connsiteX4" fmla="*/ 59390 w 1984156"/>
              <a:gd name="connsiteY4" fmla="*/ 2115128 h 2115128"/>
              <a:gd name="connsiteX5" fmla="*/ 0 w 1984156"/>
              <a:gd name="connsiteY5" fmla="*/ 1996348 h 2115128"/>
              <a:gd name="connsiteX6" fmla="*/ 469392 w 1984156"/>
              <a:gd name="connsiteY6" fmla="*/ 1057564 h 2115128"/>
              <a:gd name="connsiteX7" fmla="*/ 0 w 1984156"/>
              <a:gd name="connsiteY7" fmla="*/ 118780 h 2115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84156" h="2115128">
                <a:moveTo>
                  <a:pt x="59390" y="0"/>
                </a:moveTo>
                <a:lnTo>
                  <a:pt x="1455374" y="0"/>
                </a:lnTo>
                <a:lnTo>
                  <a:pt x="1984156" y="1057564"/>
                </a:lnTo>
                <a:lnTo>
                  <a:pt x="1455374" y="2115128"/>
                </a:lnTo>
                <a:lnTo>
                  <a:pt x="59390" y="2115128"/>
                </a:lnTo>
                <a:lnTo>
                  <a:pt x="0" y="1996348"/>
                </a:lnTo>
                <a:lnTo>
                  <a:pt x="469392" y="1057564"/>
                </a:lnTo>
                <a:lnTo>
                  <a:pt x="0" y="11878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30" name="Picture 12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8177" y="3196505"/>
            <a:ext cx="1160335" cy="1057842"/>
          </a:xfrm>
          <a:prstGeom prst="rect">
            <a:avLst/>
          </a:prstGeom>
        </p:spPr>
      </p:pic>
      <p:grpSp>
        <p:nvGrpSpPr>
          <p:cNvPr id="132" name="Group 131"/>
          <p:cNvGrpSpPr/>
          <p:nvPr/>
        </p:nvGrpSpPr>
        <p:grpSpPr>
          <a:xfrm>
            <a:off x="7541393" y="1896402"/>
            <a:ext cx="1649407" cy="1316376"/>
            <a:chOff x="327053" y="2705870"/>
            <a:chExt cx="3132023" cy="1406483"/>
          </a:xfrm>
        </p:grpSpPr>
        <p:sp>
          <p:nvSpPr>
            <p:cNvPr id="133" name="TextBox 132"/>
            <p:cNvSpPr txBox="1"/>
            <p:nvPr/>
          </p:nvSpPr>
          <p:spPr>
            <a:xfrm>
              <a:off x="350992" y="2705870"/>
              <a:ext cx="3108084" cy="49326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Azhar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Saputra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S.STP</a:t>
              </a: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327053" y="3027167"/>
              <a:ext cx="2929291" cy="1085186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199102022012061004</a:t>
              </a:r>
            </a:p>
            <a:p>
              <a:pPr algn="just"/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Penyusun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Bahan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Rencana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Program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dan</a:t>
              </a:r>
              <a:r>
                <a:rPr lang="en-US" sz="1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Anggaran</a:t>
              </a:r>
              <a:endPara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pic>
        <p:nvPicPr>
          <p:cNvPr id="62" name="Picture 3"/>
          <p:cNvPicPr>
            <a:picLocks noChangeAspect="1" noChangeArrowheads="1"/>
          </p:cNvPicPr>
          <p:nvPr/>
        </p:nvPicPr>
        <p:blipFill>
          <a:blip r:embed="rId9" cstate="print">
            <a:grayscl/>
            <a:lum bright="4000"/>
          </a:blip>
          <a:srcRect l="28809" r="31856"/>
          <a:stretch>
            <a:fillRect/>
          </a:stretch>
        </p:blipFill>
        <p:spPr bwMode="auto">
          <a:xfrm>
            <a:off x="-150599" y="3725426"/>
            <a:ext cx="10056599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1650895503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DAFTAR NAMA PNS BPSDM </a:t>
            </a:r>
            <a:r>
              <a:rPr lang="en-US" sz="2800" b="1" dirty="0" smtClean="0"/>
              <a:t>YANG MEMENUHI SYARAT UNTUK KENAIKAN PANGKAT PERIODE 1 APRIL 2019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92560" y="2060848"/>
          <a:ext cx="8280920" cy="4592984"/>
        </p:xfrm>
        <a:graphic>
          <a:graphicData uri="http://schemas.openxmlformats.org/drawingml/2006/table">
            <a:tbl>
              <a:tblPr/>
              <a:tblGrid>
                <a:gridCol w="496856"/>
                <a:gridCol w="2235848"/>
                <a:gridCol w="1242137"/>
                <a:gridCol w="910902"/>
                <a:gridCol w="910902"/>
                <a:gridCol w="1193426"/>
                <a:gridCol w="1290849"/>
              </a:tblGrid>
              <a:tr h="915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NO.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NAMA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NIP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GOL. RUANG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TMT GOL.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SEKRETARIAT/PUSAT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sng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KETERANGAN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915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CATUR DENNY ALEXANDRIA, S.T, M.Si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196904251998111001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IV/a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Sekretrariat BPSDM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Belum menyerahkan berkas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5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SILVANY DIANITA, M.Psi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198607152009122001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III/c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Sekretariat BPSDM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Belum menyerahkan berkas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02"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CHANDRA VARENDA YOGA, S.Psi, M.BA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198305222008011001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III/c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Sekretariat BPSDM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1. Kurang SK Jabatan lama (lengkap dengan SPP, SPMJ, dan SPMT)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14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2. SKP 2018 salah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5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4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AZHAR SAPUTRA, S.STP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199102022012061004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III/a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Juni 2012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Sekretariat BPSDM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Belum menyerahkan berkas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514"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5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Dra. IMELDA ASTUTI HASAN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197102171990032001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III/d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Oktober 2008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Pusat Standarisasi dan Sertifikasi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1. Berkas kurang 2 rangkap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915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2. Kurang SKP 2017 &amp; 2018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0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3. Kurang SK Jabatan lama (lengkap dengan SPP, SPMJ, dan SPMT)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02"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6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SITTI ROSNAENI, S.Sos, M.Si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196702071986112001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III/d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Pusat Standarisasi dan Sertifikasi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1. Kurang SK Jabatan terakhir (lengkap dengan SPP, SPMJ, dan SPMT)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000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2. Kurang SK Jabatan lama (lengkap dengan SPP, SPMJ, dan SPMT)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4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3. SKP 2017 &amp; 2018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7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7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OKTIN RIVANTI WIBOWO, S.Sos, M.Si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196910051991032001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III/d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Pusat Standarisasi dan Sertifikasi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SKP 2017 salah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7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8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RIMA DAMERIA VERONIKA SIAHAAN,S.Sos, M.Si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197104211993032001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III/c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Pusat Standarisasi dan Sertifikasi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Berkas lengkap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7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9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FAJAR SURYANI, S.Sos, M.Si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196804261993032001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III/c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Pusat Standarisasi dan Sertifikasi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Berkas lengkap</a:t>
                      </a: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7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10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IKA HERU SETYAWAN, S.Pd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198302252010121001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III/b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01 April 2015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Pusat Standarisasi dan Sertifikasi</a:t>
                      </a:r>
                    </a:p>
                  </a:txBody>
                  <a:tcPr marL="4169" marR="4169" marT="41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SKP 2018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masih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salah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4169" marR="4169" marT="416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729865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0</TotalTime>
  <Words>1916</Words>
  <Application>Microsoft Office PowerPoint</Application>
  <PresentationFormat>A4 Paper (210x297 mm)</PresentationFormat>
  <Paragraphs>491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Book Antiqua</vt:lpstr>
      <vt:lpstr>Calibri</vt:lpstr>
      <vt:lpstr>Tahoma</vt:lpstr>
      <vt:lpstr>Wingdings</vt:lpstr>
      <vt:lpstr>Hardcover</vt:lpstr>
      <vt:lpstr>RAPAT PEMBAHASAN</vt:lpstr>
      <vt:lpstr>Latar Belakang</vt:lpstr>
      <vt:lpstr>DATA JUMLAH PEGAWAI YANG MEMENUHI SYARAT UNTUK KENAIKAN PANGKAT PERIODE 1 APRIL 2019</vt:lpstr>
      <vt:lpstr>PERSYARATAN KENAIKAN PANGKAT REGULER</vt:lpstr>
      <vt:lpstr>PERSYARATAN KENAIKAN PANGKAT REGULER JFT</vt:lpstr>
      <vt:lpstr>KENAIKAN PANGKAT PNS DI LINGKUNGAN BPSDM, PPSDM, REGIONAL DAN BALAI PENGEMBANGAN KOMPETENSI POL PP DAN DAMKAR (PERIODE APRIL) TAHUN ANGGARAN 2019</vt:lpstr>
      <vt:lpstr>PowerPoint Presentation</vt:lpstr>
      <vt:lpstr>PowerPoint Presentation</vt:lpstr>
      <vt:lpstr>DAFTAR NAMA PNS BPSDM YANG MEMENUHI SYARAT UNTUK KENAIKAN PANGKAT PERIODE 1 APRIL 2019</vt:lpstr>
      <vt:lpstr>DAFTAR NAMA PNS BPSDM YANG MEMENUHI SYARAT UNTUK KENAIKAN PANGKAT PERIODE 1 APRIL 2019</vt:lpstr>
      <vt:lpstr>DAFTAR NAMA PNS PPSDM REGIONAL BUKITTINGGI YANG MEMENUHI SYARAT UNTUK KENAIKAN PANGKAT  PERIODE 1 APRIL 2019</vt:lpstr>
      <vt:lpstr>DAFTAR NAMA PNS PPSDM REGIONAL BANDUNG YANG MEMENUHI SYARAT UNTUK KENAIKAN PANGKAT  PERIODE 1 APRIL 2019</vt:lpstr>
      <vt:lpstr>DAFTAR NAMA PNS PPSDM REGIONAL YOGYAKARTA YANG MEMENUHI SYARAT UNTUK KENAIKAN PANGKAT  PERIODE 1 APRIL 2019</vt:lpstr>
      <vt:lpstr>DAFTAR NAMA PNS PPSDM REGIONAL MAKASSAR YANG MEMENUHI SYARAT UNTUK KENAIKAN PANGKAT  PERIODE 1 APRIL 2019</vt:lpstr>
      <vt:lpstr>DAFTAR NAMA PNS BALAI PENGEMBANGAN KOMPETENSI SATUAN POLISI PAMONG PRAJA DAN PEMADAM KEBAKARAN YANG MEMENUHI SYARAT UNTUK KENAIKAN PANGKAT  PERIODE 1 APRIL 2019</vt:lpstr>
      <vt:lpstr>CATATAN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2010-10-03T13:24:46Z</dcterms:created>
  <dcterms:modified xsi:type="dcterms:W3CDTF">2019-01-23T02:38:09Z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  <property fmtid="{D5CDD505-2E9C-101B-9397-08002B2CF9AE}" pid="4" name="_TemplateID">
    <vt:lpwstr>TC102905511033</vt:lpwstr>
  </property>
</Properties>
</file>