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4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396" r:id="rId6"/>
    <p:sldId id="397" r:id="rId7"/>
    <p:sldId id="398" r:id="rId8"/>
    <p:sldId id="399" r:id="rId9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320" y="-102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F3B8A1-32D0-49F7-A0B5-7901A9E8F434}" type="datetimeFigureOut">
              <a:rPr lang="id-ID" smtClean="0"/>
              <a:pPr/>
              <a:t>01/02/2019</a:t>
            </a:fld>
            <a:endParaRPr lang="id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d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CF969A-9340-44B8-9E65-D7469A88748A}" type="slidenum">
              <a:rPr lang="id-ID" smtClean="0"/>
              <a:pPr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906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9740900" y="3048"/>
            <a:ext cx="1651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651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906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8496" y="6391657"/>
            <a:ext cx="9569196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485900" y="2819400"/>
            <a:ext cx="69342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16A6D-8CD1-4A94-A373-666B35F35B8E}" type="datetimeFigureOut">
              <a:rPr lang="id-ID" smtClean="0"/>
              <a:pPr/>
              <a:t>01/02/2019</a:t>
            </a:fld>
            <a:endParaRPr lang="id-ID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68402" y="2420112"/>
            <a:ext cx="9569196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65100" y="152400"/>
            <a:ext cx="9569196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622800" y="2115312"/>
            <a:ext cx="6604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725162" y="2209800"/>
            <a:ext cx="455676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705350" y="2199451"/>
            <a:ext cx="4953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36EC836-B94A-48F1-AAD1-8703B4A62A13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742950" y="381000"/>
            <a:ext cx="84201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16A6D-8CD1-4A94-A373-666B35F35B8E}" type="datetimeFigureOut">
              <a:rPr lang="id-ID" smtClean="0"/>
              <a:pPr/>
              <a:t>01/02/2019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EC836-B94A-48F1-AAD1-8703B4A62A1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906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594600" y="0"/>
            <a:ext cx="2311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906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651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58496" y="6391657"/>
            <a:ext cx="9569196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65100" y="155448"/>
            <a:ext cx="9569196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617212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7409688" y="2925763"/>
            <a:ext cx="6604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7512050" y="3020251"/>
            <a:ext cx="455676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492238" y="3009902"/>
            <a:ext cx="495300" cy="441325"/>
          </a:xfrm>
        </p:spPr>
        <p:txBody>
          <a:bodyPr/>
          <a:lstStyle/>
          <a:p>
            <a:fld id="{A36EC836-B94A-48F1-AAD1-8703B4A62A13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0200" y="304800"/>
            <a:ext cx="70993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16A6D-8CD1-4A94-A373-666B35F35B8E}" type="datetimeFigureOut">
              <a:rPr lang="id-ID" smtClean="0"/>
              <a:pPr/>
              <a:t>01/02/2019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007350" y="304802"/>
            <a:ext cx="156845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16A6D-8CD1-4A94-A373-666B35F35B8E}" type="datetimeFigureOut">
              <a:rPr lang="id-ID" smtClean="0"/>
              <a:pPr/>
              <a:t>01/02/2019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725162" y="1026373"/>
            <a:ext cx="495300" cy="441325"/>
          </a:xfrm>
        </p:spPr>
        <p:txBody>
          <a:bodyPr/>
          <a:lstStyle/>
          <a:p>
            <a:fld id="{A36EC836-B94A-48F1-AAD1-8703B4A62A13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26898" y="1527048"/>
            <a:ext cx="921258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651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906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906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9740900" y="19050"/>
            <a:ext cx="1651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65100" y="2286000"/>
            <a:ext cx="9569196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68402" y="142352"/>
            <a:ext cx="9569196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2461" y="2743200"/>
            <a:ext cx="7020189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58496" y="6391657"/>
            <a:ext cx="9569196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65100" y="152400"/>
            <a:ext cx="9569196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16A6D-8CD1-4A94-A373-666B35F35B8E}" type="datetimeFigureOut">
              <a:rPr lang="id-ID" smtClean="0"/>
              <a:pPr/>
              <a:t>01/02/2019</a:t>
            </a:fld>
            <a:endParaRPr lang="id-ID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65100" y="2438400"/>
            <a:ext cx="9569196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622800" y="2115312"/>
            <a:ext cx="6604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725162" y="2209800"/>
            <a:ext cx="455676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705350" y="2199451"/>
            <a:ext cx="4953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36EC836-B94A-48F1-AAD1-8703B4A62A13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506" y="533400"/>
            <a:ext cx="84201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6898" y="228600"/>
            <a:ext cx="92456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73800" y="6409944"/>
            <a:ext cx="3298698" cy="365760"/>
          </a:xfrm>
        </p:spPr>
        <p:txBody>
          <a:bodyPr/>
          <a:lstStyle/>
          <a:p>
            <a:fld id="{05016A6D-8CD1-4A94-A373-666B35F35B8E}" type="datetimeFigureOut">
              <a:rPr lang="id-ID" smtClean="0"/>
              <a:pPr/>
              <a:t>01/02/2019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EC836-B94A-48F1-AAD1-8703B4A62A13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943337" y="1575653"/>
            <a:ext cx="9664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26898" y="1371600"/>
            <a:ext cx="437515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5200650" y="1371600"/>
            <a:ext cx="437515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953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906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906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651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9740900" y="0"/>
            <a:ext cx="1651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65100" y="1371600"/>
            <a:ext cx="9569196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58083" y="6391656"/>
            <a:ext cx="9569196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6898" y="1524000"/>
            <a:ext cx="4376870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5190608" y="1524000"/>
            <a:ext cx="4378590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16A6D-8CD1-4A94-A373-666B35F35B8E}" type="datetimeFigureOut">
              <a:rPr lang="id-ID" smtClean="0"/>
              <a:pPr/>
              <a:t>01/02/2019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30200" y="6409944"/>
            <a:ext cx="3879850" cy="365760"/>
          </a:xfrm>
        </p:spPr>
        <p:txBody>
          <a:bodyPr/>
          <a:lstStyle/>
          <a:p>
            <a:endParaRPr lang="id-ID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65100" y="1280160"/>
            <a:ext cx="9569196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65100" y="155448"/>
            <a:ext cx="9569196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26898" y="2471383"/>
            <a:ext cx="4378452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5200650" y="2471383"/>
            <a:ext cx="437515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622800" y="956036"/>
            <a:ext cx="6604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725162" y="1050524"/>
            <a:ext cx="455676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705350" y="1042417"/>
            <a:ext cx="495300" cy="441325"/>
          </a:xfrm>
        </p:spPr>
        <p:txBody>
          <a:bodyPr/>
          <a:lstStyle>
            <a:lvl1pPr algn="ctr">
              <a:defRPr/>
            </a:lvl1pPr>
          </a:lstStyle>
          <a:p>
            <a:fld id="{A36EC836-B94A-48F1-AAD1-8703B4A62A13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16A6D-8CD1-4A94-A373-666B35F35B8E}" type="datetimeFigureOut">
              <a:rPr lang="id-ID" smtClean="0"/>
              <a:pPr/>
              <a:t>01/02/2019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705350" y="1036021"/>
            <a:ext cx="495300" cy="441325"/>
          </a:xfrm>
        </p:spPr>
        <p:txBody>
          <a:bodyPr/>
          <a:lstStyle/>
          <a:p>
            <a:fld id="{A36EC836-B94A-48F1-AAD1-8703B4A62A1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906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906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9740900" y="0"/>
            <a:ext cx="1651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651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58496" y="6391657"/>
            <a:ext cx="9569196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65100" y="158496"/>
            <a:ext cx="9569196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16A6D-8CD1-4A94-A373-666B35F35B8E}" type="datetimeFigureOut">
              <a:rPr lang="id-ID" smtClean="0"/>
              <a:pPr/>
              <a:t>01/02/2019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622800" y="6324600"/>
            <a:ext cx="6604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36EC836-B94A-48F1-AAD1-8703B4A62A1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65100" y="152400"/>
            <a:ext cx="9569196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906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9740900" y="0"/>
            <a:ext cx="1651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906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651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65100" y="609600"/>
            <a:ext cx="29718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2750" y="914400"/>
            <a:ext cx="255905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12750" y="1981201"/>
            <a:ext cx="255905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65100" y="152400"/>
            <a:ext cx="9569196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65100" y="533400"/>
            <a:ext cx="9569196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384550" y="685800"/>
            <a:ext cx="61087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403350" y="228600"/>
            <a:ext cx="6604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505712" y="323088"/>
            <a:ext cx="455676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85900" y="312739"/>
            <a:ext cx="4953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36EC836-B94A-48F1-AAD1-8703B4A62A13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61798" y="6388386"/>
            <a:ext cx="9569196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16A6D-8CD1-4A94-A373-666B35F35B8E}" type="datetimeFigureOut">
              <a:rPr lang="id-ID" smtClean="0"/>
              <a:pPr/>
              <a:t>01/02/2019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26898" y="6410848"/>
            <a:ext cx="3665220" cy="365760"/>
          </a:xfrm>
        </p:spPr>
        <p:txBody>
          <a:bodyPr/>
          <a:lstStyle/>
          <a:p>
            <a:endParaRPr lang="id-ID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65100" y="533400"/>
            <a:ext cx="9569196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906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9740900" y="0"/>
            <a:ext cx="1651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906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651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65100" y="152400"/>
            <a:ext cx="9569196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65100" y="609600"/>
            <a:ext cx="29718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65100" y="155448"/>
            <a:ext cx="9569196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403350" y="228600"/>
            <a:ext cx="6604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505712" y="323088"/>
            <a:ext cx="455676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85900" y="312739"/>
            <a:ext cx="495300" cy="441325"/>
          </a:xfrm>
        </p:spPr>
        <p:txBody>
          <a:bodyPr/>
          <a:lstStyle/>
          <a:p>
            <a:fld id="{A36EC836-B94A-48F1-AAD1-8703B4A62A13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50406" y="5029200"/>
            <a:ext cx="635635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250406" y="609600"/>
            <a:ext cx="635635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2750" y="990600"/>
            <a:ext cx="26416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61798" y="6388386"/>
            <a:ext cx="9569196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70498" y="6404984"/>
            <a:ext cx="3298698" cy="365760"/>
          </a:xfrm>
        </p:spPr>
        <p:txBody>
          <a:bodyPr/>
          <a:lstStyle/>
          <a:p>
            <a:fld id="{05016A6D-8CD1-4A94-A373-666B35F35B8E}" type="datetimeFigureOut">
              <a:rPr lang="id-ID" smtClean="0"/>
              <a:pPr/>
              <a:t>01/02/2019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26898" y="6410848"/>
            <a:ext cx="3883152" cy="365760"/>
          </a:xfrm>
        </p:spPr>
        <p:txBody>
          <a:bodyPr/>
          <a:lstStyle/>
          <a:p>
            <a:endParaRPr lang="id-ID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906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1"/>
            <a:ext cx="9906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651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9740900" y="0"/>
            <a:ext cx="1651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61798" y="6388386"/>
            <a:ext cx="9569196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273800" y="6404984"/>
            <a:ext cx="3298698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05016A6D-8CD1-4A94-A373-666B35F35B8E}" type="datetimeFigureOut">
              <a:rPr lang="id-ID" smtClean="0"/>
              <a:pPr/>
              <a:t>01/02/2019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30200" y="6410848"/>
            <a:ext cx="387985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id-ID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65100" y="155448"/>
            <a:ext cx="9569196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65100" y="1276743"/>
            <a:ext cx="9569196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622800" y="956036"/>
            <a:ext cx="6604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725162" y="1050524"/>
            <a:ext cx="455676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705350" y="1040175"/>
            <a:ext cx="4953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36EC836-B94A-48F1-AAD1-8703B4A62A13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26898" y="228600"/>
            <a:ext cx="92456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26898" y="1524000"/>
            <a:ext cx="92456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93006" y="6072206"/>
            <a:ext cx="6934200" cy="538154"/>
          </a:xfrm>
        </p:spPr>
        <p:txBody>
          <a:bodyPr/>
          <a:lstStyle/>
          <a:p>
            <a:r>
              <a:rPr lang="id-ID" dirty="0" smtClean="0">
                <a:solidFill>
                  <a:schemeClr val="accent1">
                    <a:lumMod val="75000"/>
                  </a:schemeClr>
                </a:solidFill>
              </a:rPr>
              <a:t>JAKARTA, 4 FEBRUARI 2019</a:t>
            </a:r>
            <a:endParaRPr lang="id-ID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id-ID" dirty="0"/>
              <a:t>STANDAR BIAYA KELUARAN KHUSUS BPSDM KEMENDAGRI TAHUN 2019</a:t>
            </a:r>
          </a:p>
        </p:txBody>
      </p:sp>
      <p:pic>
        <p:nvPicPr>
          <p:cNvPr id="4" name="Picture 2" descr="Image result for indonesia map png">
            <a:extLst>
              <a:ext uri="{FF2B5EF4-FFF2-40B4-BE49-F238E27FC236}">
                <a16:creationId xmlns="" xmlns:a16="http://schemas.microsoft.com/office/drawing/2014/main" id="{606584F5-5B3B-40FF-8581-BC68C803E31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7747" y="2571744"/>
            <a:ext cx="7879594" cy="3251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DASAR HUKUM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d-ID" dirty="0"/>
              <a:t>PERATURAN MENTERI KEUANGAN REPUBLIK INDONESIA NOMOR 69/PMK.02/2018 TENTANG </a:t>
            </a:r>
            <a:r>
              <a:rPr lang="sv-SE" dirty="0"/>
              <a:t>STANDAR BIAYA KELUARAN TAHUN ANGGARAN </a:t>
            </a:r>
            <a:r>
              <a:rPr lang="sv-SE" dirty="0" smtClean="0"/>
              <a:t>2019</a:t>
            </a:r>
            <a:endParaRPr lang="id-ID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 l="36786" t="14648" r="35212" b="11132"/>
          <a:stretch>
            <a:fillRect/>
          </a:stretch>
        </p:blipFill>
        <p:spPr bwMode="auto">
          <a:xfrm>
            <a:off x="851268" y="3272088"/>
            <a:ext cx="2399126" cy="33001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rcRect l="20351" t="27539" r="22547" b="13867"/>
          <a:stretch>
            <a:fillRect/>
          </a:stretch>
        </p:blipFill>
        <p:spPr bwMode="auto">
          <a:xfrm>
            <a:off x="4179088" y="3357562"/>
            <a:ext cx="5339991" cy="28437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15616" y="357166"/>
            <a:ext cx="7118955" cy="642918"/>
          </a:xfrm>
        </p:spPr>
        <p:txBody>
          <a:bodyPr/>
          <a:lstStyle/>
          <a:p>
            <a:r>
              <a:rPr lang="id-ID" dirty="0"/>
              <a:t>SBKK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86921" y="1428737"/>
            <a:ext cx="8915400" cy="5143535"/>
          </a:xfrm>
        </p:spPr>
        <p:txBody>
          <a:bodyPr>
            <a:normAutofit fontScale="77500" lnSpcReduction="20000"/>
          </a:bodyPr>
          <a:lstStyle/>
          <a:p>
            <a:pPr marL="514350" indent="-514350" algn="just">
              <a:buFont typeface="+mj-lt"/>
              <a:buAutoNum type="arabicPeriod"/>
            </a:pPr>
            <a:r>
              <a:rPr lang="sv-SE" dirty="0"/>
              <a:t>STANDAR BIAYA KELUARAN </a:t>
            </a:r>
            <a:r>
              <a:rPr lang="id-ID" dirty="0"/>
              <a:t>KHUSUS </a:t>
            </a:r>
            <a:r>
              <a:rPr lang="sv-SE" dirty="0"/>
              <a:t>TAHUN ANGGARAN 2</a:t>
            </a:r>
            <a:r>
              <a:rPr lang="id-ID" dirty="0"/>
              <a:t>019</a:t>
            </a:r>
            <a:r>
              <a:rPr lang="sv-SE" dirty="0"/>
              <a:t> ADALAH</a:t>
            </a:r>
            <a:r>
              <a:rPr lang="id-ID" dirty="0"/>
              <a:t> BESARAN BIAYA YANG DITETAPKAN UNTUK MENGHASILKAN KELUARAN (OUTPUT)/ SUB KELUARAN ( SUB OUTPUT) TAHUN ANGGARAN </a:t>
            </a:r>
            <a:r>
              <a:rPr lang="id-ID" dirty="0" smtClean="0"/>
              <a:t>2019</a:t>
            </a:r>
            <a:endParaRPr lang="id-ID" dirty="0"/>
          </a:p>
          <a:p>
            <a:pPr marL="514350" indent="-514350" algn="just">
              <a:buFont typeface="+mj-lt"/>
              <a:buAutoNum type="arabicPeriod"/>
            </a:pPr>
            <a:r>
              <a:rPr lang="id-ID" dirty="0"/>
              <a:t>SBKK MEMPUNYAI KEKUATAN HUKUM YANG SAMA DENGAN SBM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id-ID" dirty="0"/>
              <a:t>RINCIAN SBKK SECARA TEMPLATE DIMASUKKAN KE DALAM  APLIKASI SBKK YANG SECARA LANGSUNG TERINTEGRASI DENGAN APLIKASI RKA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id-ID" dirty="0"/>
              <a:t>ITEM-ITEM YANG TIDAK TERCANTUM DI DALAM SBM ITULAH YANG DIUSULKAN MENJADI SBKK SEHINGGA SAH UNTUK DILAKSANAKAN DENGAN </a:t>
            </a:r>
            <a:r>
              <a:rPr lang="id-ID" dirty="0" smtClean="0"/>
              <a:t>ASAS KEPATUTAN DAN RASIONAL</a:t>
            </a:r>
            <a:endParaRPr lang="id-ID" dirty="0"/>
          </a:p>
          <a:p>
            <a:pPr marL="514350" indent="-514350" algn="just">
              <a:buFont typeface="+mj-lt"/>
              <a:buAutoNum type="arabicPeriod"/>
            </a:pPr>
            <a:r>
              <a:rPr lang="id-ID" dirty="0" smtClean="0"/>
              <a:t>SBKK AKAN DIMONITOR DAN DI EVALUASI OLEH DJA KEMENKEU ATAS REALISASINYA</a:t>
            </a:r>
            <a:endParaRPr lang="id-ID" dirty="0"/>
          </a:p>
          <a:p>
            <a:pPr marL="514350" indent="-514350" algn="just">
              <a:buFont typeface="+mj-lt"/>
              <a:buAutoNum type="arabicPeriod"/>
            </a:pPr>
            <a:r>
              <a:rPr lang="id-ID" dirty="0"/>
              <a:t>SBKK HARUS DILAKSANAKAN SESUAI DENGAN YANG TERCANTUM DALAM </a:t>
            </a:r>
            <a:r>
              <a:rPr lang="id-ID" dirty="0" smtClean="0"/>
              <a:t>PMK DAN RKA-KL.</a:t>
            </a:r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15616" y="1"/>
            <a:ext cx="7118955" cy="1049235"/>
          </a:xfrm>
        </p:spPr>
        <p:txBody>
          <a:bodyPr/>
          <a:lstStyle/>
          <a:p>
            <a:pPr algn="l"/>
            <a:r>
              <a:rPr lang="id-ID" dirty="0"/>
              <a:t>LANJUTAN...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77357" y="1428736"/>
            <a:ext cx="9673861" cy="5000660"/>
          </a:xfrm>
        </p:spPr>
        <p:txBody>
          <a:bodyPr>
            <a:normAutofit fontScale="55000" lnSpcReduction="20000"/>
          </a:bodyPr>
          <a:lstStyle/>
          <a:p>
            <a:pPr marL="514350" indent="-514350" algn="just">
              <a:buFont typeface="+mj-lt"/>
              <a:buAutoNum type="arabicPeriod" startAt="7"/>
            </a:pPr>
            <a:r>
              <a:rPr lang="id-ID" dirty="0" smtClean="0"/>
              <a:t>USULAN REVISI YANG MENCANTUMKAN RDK DALAM DIKLAT SBKK MAKA DIKLAT DIMAKSUD SUDAH KELUAR DARI SBKK (RAB MENJADI TANGGUNGJAWAB PPK DAN PPTK).</a:t>
            </a:r>
          </a:p>
          <a:p>
            <a:pPr marL="514350" indent="-514350" algn="just">
              <a:buFont typeface="+mj-lt"/>
              <a:buAutoNum type="arabicPeriod" startAt="7"/>
            </a:pPr>
            <a:r>
              <a:rPr lang="id-ID" dirty="0" smtClean="0"/>
              <a:t>RAPAT </a:t>
            </a:r>
            <a:r>
              <a:rPr lang="id-ID" dirty="0"/>
              <a:t>DI DALAM KANTOR DI LUAR JAM KERJA PADA HARI KERJA (RDK) HARUS MENGIKUTI </a:t>
            </a:r>
            <a:r>
              <a:rPr lang="id-ID" dirty="0" smtClean="0"/>
              <a:t>SYARAT-SYARAT (SESUAI SBM TAHUN 2019)  </a:t>
            </a:r>
            <a:r>
              <a:rPr lang="id-ID" dirty="0"/>
              <a:t>SEBAGAI BERIKUT:</a:t>
            </a:r>
          </a:p>
          <a:p>
            <a:pPr marL="900113" indent="-360363" algn="just">
              <a:buFont typeface="+mj-lt"/>
              <a:buAutoNum type="alphaLcPeriod"/>
            </a:pPr>
            <a:r>
              <a:rPr lang="id-ID" dirty="0"/>
              <a:t>DIHADIRI PESERTA DARI ESELON II LAINNYA/ESELON I LAINNYA/KEMENTERIAN NEGARA/LEMBAGA LAINNYA/ INSTANSI PEMERINTAH/MASYARAKAT; DAN</a:t>
            </a:r>
          </a:p>
          <a:p>
            <a:pPr marL="900113" indent="-360363" algn="just">
              <a:buFont typeface="+mj-lt"/>
              <a:buAutoNum type="alphaLcPeriod"/>
            </a:pPr>
            <a:r>
              <a:rPr lang="id-ID" dirty="0"/>
              <a:t>DILAKSANAKAN MINIMAL 3 (TIGA) JAM DI LUAR JAM KERJA PADA HARI KERJA</a:t>
            </a:r>
          </a:p>
          <a:p>
            <a:pPr>
              <a:buNone/>
            </a:pPr>
            <a:r>
              <a:rPr lang="id-ID" dirty="0"/>
              <a:t>CATATAN:</a:t>
            </a:r>
          </a:p>
          <a:p>
            <a:pPr marL="719138" indent="-269875" algn="just">
              <a:buFont typeface="+mj-lt"/>
              <a:buAutoNum type="arabicPeriod"/>
            </a:pPr>
            <a:r>
              <a:rPr lang="id-ID" dirty="0"/>
              <a:t>SATUAN BIAYA UANG SAKU RAPAT DI DALAM KANTOR BELUM TERMASUK KONSUMSI RAPAT.</a:t>
            </a:r>
          </a:p>
          <a:p>
            <a:pPr marL="719138" indent="-269875" algn="just">
              <a:buFont typeface="+mj-lt"/>
              <a:buAutoNum type="arabicPeriod"/>
            </a:pPr>
            <a:r>
              <a:rPr lang="id-ID" dirty="0"/>
              <a:t>TERHADAP PESERTA RAPAT TIDAK DIBERIKAN UANG LEMBUR DAN UANG MAKAN LEMBUR.</a:t>
            </a:r>
          </a:p>
          <a:p>
            <a:pPr marL="719138" indent="-269875" algn="just">
              <a:buFont typeface="+mj-lt"/>
              <a:buAutoNum type="arabicPeriod"/>
            </a:pPr>
            <a:r>
              <a:rPr lang="id-ID" dirty="0"/>
              <a:t>BAGI PESERTA YANG BERASAL DARI LUAR UNIT PENYELENGGARA DAPAT DIBERIKAN UANG TRANSPORT SEPANJANG KRITERIA PEMBERIAN UANG TRANSPORT TERPENUHI.</a:t>
            </a:r>
          </a:p>
          <a:p>
            <a:pPr marL="719138" indent="-269875" algn="just">
              <a:buFont typeface="+mj-lt"/>
              <a:buAutoNum type="arabicPeriod"/>
            </a:pPr>
            <a:r>
              <a:rPr lang="id-ID" dirty="0"/>
              <a:t>PEMBERIAN SATUAN BIAYA DIMAKSUD DAPAT DIBERIKAN MAKSIMAL 1 (SATU) KALI PER ORANG PER HARI.</a:t>
            </a:r>
          </a:p>
          <a:p>
            <a:pPr marL="719138" indent="-269875" algn="just">
              <a:buFont typeface="+mj-lt"/>
              <a:buAutoNum type="arabicPeriod"/>
            </a:pPr>
            <a:r>
              <a:rPr lang="id-ID" dirty="0"/>
              <a:t>DALAM RANGKA EFISIENSI ANGGARAN UNTUK PELAKSANAAN KEGIATAN RAPAT DI DALAM KANTOR, KPA HARUS TETAP MEMPERTIMBANGKAN PRINSIP-PRINSIP PENGELOLAAN KEUANGAN NEGARA, YAITU TERTIB, TAAT PADA PERATURAN PERUNDANG-UNDANGAN, </a:t>
            </a:r>
            <a:r>
              <a:rPr lang="id-ID" dirty="0" smtClean="0"/>
              <a:t>EFISIEN</a:t>
            </a:r>
            <a:r>
              <a:rPr lang="id-ID" dirty="0"/>
              <a:t>, EKONOMIS, EFEKTIF, TRANSPARAN, DAN BERTANGGUNGJAWAB DENGAN MEMPERHATIKAN RASA KEADILAN DAN KEPATUTAN.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15616" y="1"/>
            <a:ext cx="7118955" cy="1049235"/>
          </a:xfrm>
        </p:spPr>
        <p:txBody>
          <a:bodyPr/>
          <a:lstStyle/>
          <a:p>
            <a:pPr algn="l"/>
            <a:r>
              <a:rPr lang="id-ID" dirty="0"/>
              <a:t>LANJUTAN...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77357" y="1428736"/>
            <a:ext cx="9673861" cy="5000660"/>
          </a:xfrm>
        </p:spPr>
        <p:txBody>
          <a:bodyPr>
            <a:normAutofit fontScale="55000" lnSpcReduction="20000"/>
          </a:bodyPr>
          <a:lstStyle/>
          <a:p>
            <a:pPr marL="514350" indent="-514350" algn="just">
              <a:buFont typeface="+mj-lt"/>
              <a:buAutoNum type="arabicPeriod" startAt="7"/>
            </a:pPr>
            <a:r>
              <a:rPr lang="id-ID" dirty="0" smtClean="0"/>
              <a:t>USULAN REVISI YANG MENCANTUMKAN RDK DALAM DIKLAT SBKK MAKA DIKLAT DIMAKSUD SUDAH KELUAR DARI SBKK (RAB MENJADI TANGGUNGJAWAB PPK DAN PPTK).</a:t>
            </a:r>
          </a:p>
          <a:p>
            <a:pPr marL="514350" indent="-514350" algn="just">
              <a:buFont typeface="+mj-lt"/>
              <a:buAutoNum type="arabicPeriod" startAt="7"/>
            </a:pPr>
            <a:r>
              <a:rPr lang="id-ID" dirty="0" smtClean="0"/>
              <a:t>RAPAT </a:t>
            </a:r>
            <a:r>
              <a:rPr lang="id-ID" dirty="0"/>
              <a:t>DI DALAM KANTOR DI LUAR JAM KERJA PADA HARI KERJA (RDK) HARUS MENGIKUTI </a:t>
            </a:r>
            <a:r>
              <a:rPr lang="id-ID" dirty="0" smtClean="0"/>
              <a:t>SYARAT-SYARAT (SESUAI SBM TAHUN 2019)  </a:t>
            </a:r>
            <a:r>
              <a:rPr lang="id-ID" dirty="0"/>
              <a:t>SEBAGAI BERIKUT:</a:t>
            </a:r>
          </a:p>
          <a:p>
            <a:pPr marL="900113" indent="-360363" algn="just">
              <a:buFont typeface="+mj-lt"/>
              <a:buAutoNum type="alphaLcPeriod"/>
            </a:pPr>
            <a:r>
              <a:rPr lang="id-ID" dirty="0"/>
              <a:t>DIHADIRI PESERTA DARI ESELON II LAINNYA/ESELON I LAINNYA/KEMENTERIAN NEGARA/LEMBAGA LAINNYA/ INSTANSI PEMERINTAH/MASYARAKAT; DAN</a:t>
            </a:r>
          </a:p>
          <a:p>
            <a:pPr marL="900113" indent="-360363" algn="just">
              <a:buFont typeface="+mj-lt"/>
              <a:buAutoNum type="alphaLcPeriod"/>
            </a:pPr>
            <a:r>
              <a:rPr lang="id-ID" dirty="0"/>
              <a:t>DILAKSANAKAN MINIMAL 3 (TIGA) JAM DI LUAR JAM KERJA PADA HARI KERJA</a:t>
            </a:r>
          </a:p>
          <a:p>
            <a:pPr>
              <a:buNone/>
            </a:pPr>
            <a:r>
              <a:rPr lang="id-ID" dirty="0"/>
              <a:t>CATATAN:</a:t>
            </a:r>
          </a:p>
          <a:p>
            <a:pPr marL="719138" indent="-269875" algn="just">
              <a:buFont typeface="+mj-lt"/>
              <a:buAutoNum type="arabicPeriod"/>
            </a:pPr>
            <a:r>
              <a:rPr lang="id-ID" dirty="0"/>
              <a:t>SATUAN BIAYA UANG SAKU RAPAT DI DALAM KANTOR BELUM TERMASUK KONSUMSI RAPAT.</a:t>
            </a:r>
          </a:p>
          <a:p>
            <a:pPr marL="719138" indent="-269875" algn="just">
              <a:buFont typeface="+mj-lt"/>
              <a:buAutoNum type="arabicPeriod"/>
            </a:pPr>
            <a:r>
              <a:rPr lang="id-ID" dirty="0"/>
              <a:t>TERHADAP PESERTA RAPAT TIDAK DIBERIKAN UANG LEMBUR DAN UANG MAKAN LEMBUR.</a:t>
            </a:r>
          </a:p>
          <a:p>
            <a:pPr marL="719138" indent="-269875" algn="just">
              <a:buFont typeface="+mj-lt"/>
              <a:buAutoNum type="arabicPeriod"/>
            </a:pPr>
            <a:r>
              <a:rPr lang="id-ID" dirty="0"/>
              <a:t>BAGI PESERTA YANG BERASAL DARI LUAR UNIT PENYELENGGARA DAPAT DIBERIKAN UANG TRANSPORT SEPANJANG KRITERIA PEMBERIAN UANG TRANSPORT TERPENUHI.</a:t>
            </a:r>
          </a:p>
          <a:p>
            <a:pPr marL="719138" indent="-269875" algn="just">
              <a:buFont typeface="+mj-lt"/>
              <a:buAutoNum type="arabicPeriod"/>
            </a:pPr>
            <a:r>
              <a:rPr lang="id-ID" dirty="0"/>
              <a:t>PEMBERIAN SATUAN BIAYA DIMAKSUD DAPAT DIBERIKAN MAKSIMAL 1 (SATU) KALI PER ORANG PER HARI.</a:t>
            </a:r>
          </a:p>
          <a:p>
            <a:pPr marL="719138" indent="-269875" algn="just">
              <a:buFont typeface="+mj-lt"/>
              <a:buAutoNum type="arabicPeriod"/>
            </a:pPr>
            <a:r>
              <a:rPr lang="id-ID" dirty="0"/>
              <a:t>DALAM RANGKA EFISIENSI ANGGARAN UNTUK PELAKSANAAN KEGIATAN RAPAT DI DALAM KANTOR, KPA HARUS TETAP MEMPERTIMBANGKAN PRINSIP-PRINSIP PENGELOLAAN KEUANGAN NEGARA, YAITU TERTIB, TAAT PADA PERATURAN PERUNDANG-UNDANGAN, </a:t>
            </a:r>
            <a:r>
              <a:rPr lang="id-ID" dirty="0" smtClean="0"/>
              <a:t>EFISIEN</a:t>
            </a:r>
            <a:r>
              <a:rPr lang="id-ID" dirty="0"/>
              <a:t>, EKONOMIS, EFEKTIF, TRANSPARAN, DAN BERTANGGUNGJAWAB DENGAN MEMPERHATIKAN RASA KEADILAN DAN KEPATUTAN.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RAB DIKLAT 5 HARI (SBKK)</a:t>
            </a:r>
            <a:endParaRPr lang="id-ID" dirty="0"/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2"/>
          <a:srcRect l="7723" t="30469" r="42862" b="9961"/>
          <a:stretch>
            <a:fillRect/>
          </a:stretch>
        </p:blipFill>
        <p:spPr bwMode="auto">
          <a:xfrm>
            <a:off x="232139" y="1357298"/>
            <a:ext cx="9441722" cy="53745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LANJUTAN....</a:t>
            </a:r>
            <a:endParaRPr lang="id-ID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/>
          <a:srcRect l="23060" t="19979" r="26976" b="55078"/>
          <a:stretch>
            <a:fillRect/>
          </a:stretch>
        </p:blipFill>
        <p:spPr bwMode="auto">
          <a:xfrm>
            <a:off x="154748" y="1357298"/>
            <a:ext cx="9650965" cy="2500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Rectangle 5"/>
          <p:cNvSpPr/>
          <p:nvPr/>
        </p:nvSpPr>
        <p:spPr>
          <a:xfrm>
            <a:off x="309530" y="4143380"/>
            <a:ext cx="851303" cy="35719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7" name="Rectangle 6"/>
          <p:cNvSpPr/>
          <p:nvPr/>
        </p:nvSpPr>
        <p:spPr>
          <a:xfrm>
            <a:off x="1315615" y="4143380"/>
            <a:ext cx="6733032" cy="35719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d-ID" sz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: POTENSI USULAN REVISI ANGGARAN </a:t>
            </a:r>
            <a:endParaRPr lang="id-ID" sz="1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>
              <a:buNone/>
            </a:pPr>
            <a:endParaRPr lang="id-ID" dirty="0" smtClean="0"/>
          </a:p>
          <a:p>
            <a:pPr algn="ctr">
              <a:buNone/>
            </a:pPr>
            <a:endParaRPr lang="id-ID" dirty="0" smtClean="0"/>
          </a:p>
          <a:p>
            <a:pPr algn="ctr">
              <a:buNone/>
            </a:pPr>
            <a:endParaRPr lang="id-ID" dirty="0" smtClean="0"/>
          </a:p>
          <a:p>
            <a:pPr algn="ctr">
              <a:buNone/>
            </a:pPr>
            <a:endParaRPr lang="id-ID" dirty="0" smtClean="0"/>
          </a:p>
          <a:p>
            <a:pPr algn="ctr">
              <a:buNone/>
            </a:pPr>
            <a:r>
              <a:rPr lang="id-ID" sz="6000" dirty="0" smtClean="0"/>
              <a:t>SELESAI</a:t>
            </a:r>
            <a:endParaRPr lang="id-ID" sz="6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130</TotalTime>
  <Words>519</Words>
  <Application>Microsoft Office PowerPoint</Application>
  <PresentationFormat>A4 Paper (210x297 mm)</PresentationFormat>
  <Paragraphs>41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Civic</vt:lpstr>
      <vt:lpstr>STANDAR BIAYA KELUARAN KHUSUS BPSDM KEMENDAGRI TAHUN 2019</vt:lpstr>
      <vt:lpstr>DASAR HUKUM</vt:lpstr>
      <vt:lpstr>SBKK</vt:lpstr>
      <vt:lpstr>LANJUTAN...</vt:lpstr>
      <vt:lpstr>LANJUTAN...</vt:lpstr>
      <vt:lpstr>RAB DIKLAT 5 HARI (SBKK)</vt:lpstr>
      <vt:lpstr>LANJUTAN....</vt:lpstr>
      <vt:lpstr>Slide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STANDAR BIAYA KELUARAN BPSDM KEMENDAGRI TAHUN 2019</dc:title>
  <dc:creator>Ruby</dc:creator>
  <cp:lastModifiedBy>Ruby</cp:lastModifiedBy>
  <cp:revision>15</cp:revision>
  <dcterms:created xsi:type="dcterms:W3CDTF">2019-02-01T03:30:32Z</dcterms:created>
  <dcterms:modified xsi:type="dcterms:W3CDTF">2019-02-01T08:24:59Z</dcterms:modified>
</cp:coreProperties>
</file>