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9"/>
  </p:notesMasterIdLst>
  <p:sldIdLst>
    <p:sldId id="301" r:id="rId3"/>
    <p:sldId id="300" r:id="rId4"/>
    <p:sldId id="376" r:id="rId5"/>
    <p:sldId id="369" r:id="rId6"/>
    <p:sldId id="370" r:id="rId7"/>
    <p:sldId id="314" r:id="rId8"/>
    <p:sldId id="377" r:id="rId9"/>
    <p:sldId id="309" r:id="rId10"/>
    <p:sldId id="374" r:id="rId11"/>
    <p:sldId id="310" r:id="rId12"/>
    <p:sldId id="316" r:id="rId13"/>
    <p:sldId id="356" r:id="rId14"/>
    <p:sldId id="360" r:id="rId15"/>
    <p:sldId id="362" r:id="rId16"/>
    <p:sldId id="378" r:id="rId17"/>
    <p:sldId id="297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2642"/>
  </p:normalViewPr>
  <p:slideViewPr>
    <p:cSldViewPr>
      <p:cViewPr>
        <p:scale>
          <a:sx n="78" d="100"/>
          <a:sy n="78" d="100"/>
        </p:scale>
        <p:origin x="-10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965F033-D508-49C3-AF86-579916A530E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9914572-AAAD-4329-BA37-FB9AA782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E36E1-A821-42F8-B4F7-F3A9A8C9D15E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97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													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4572-AAAD-4329-BA37-FB9AA78277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0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83500" y="6400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6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3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8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9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7580313" y="6384925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288"/>
              </a:cxn>
              <a:cxn ang="0">
                <a:pos x="96" y="288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D558-7AFC-40D3-BB54-4183090988A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A405-0701-4C00-A307-C788AE42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84074"/>
            <a:ext cx="72024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AKTUALISASI (HABITUASI) </a:t>
            </a:r>
            <a:endParaRPr lang="id-ID" sz="32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</a:rPr>
              <a:t>DALAM </a:t>
            </a: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</a:rPr>
              <a:t>PELATIHAN DASAR CPNS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388388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  <p:pic>
        <p:nvPicPr>
          <p:cNvPr id="13" name="Picture 4" descr="http://4.bp.blogspot.com/-0Dxbyja3tSE/UPvbHdqUgNI/AAAAAAAALzQ/0svWKhQU6Ew/s1600/LOGO+LEMBAGA+ADMINISTRASI+NEGAR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8" y="5029200"/>
            <a:ext cx="1100061" cy="98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5124271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LEMBAGA ADMINISTRASI NEGARA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33636"/>
            <a:ext cx="772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Workshop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</a:rPr>
              <a:t>Latsar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CPNS 2019</a:t>
            </a:r>
          </a:p>
        </p:txBody>
      </p:sp>
    </p:spTree>
    <p:extLst>
      <p:ext uri="{BB962C8B-B14F-4D97-AF65-F5344CB8AC3E}">
        <p14:creationId xmlns:p14="http://schemas.microsoft.com/office/powerpoint/2010/main" val="37856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4191000" cy="8382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KONSEPSI HABITUASI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DAN AKTUALISASI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63119" y="4038600"/>
            <a:ext cx="8852281" cy="1330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0136" y="6452224"/>
            <a:ext cx="32496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Seminar </a:t>
            </a:r>
            <a:r>
              <a:rPr lang="en-US" sz="1400" dirty="0" err="1"/>
              <a:t>Rancangan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855406"/>
            <a:ext cx="8489216" cy="5334000"/>
            <a:chOff x="480060" y="1219200"/>
            <a:chExt cx="8489216" cy="5334000"/>
          </a:xfrm>
        </p:grpSpPr>
        <p:sp>
          <p:nvSpPr>
            <p:cNvPr id="5" name="TextBox 4"/>
            <p:cNvSpPr txBox="1"/>
            <p:nvPr/>
          </p:nvSpPr>
          <p:spPr>
            <a:xfrm>
              <a:off x="480060" y="2588340"/>
              <a:ext cx="2501519" cy="36933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Kondisi</a:t>
              </a:r>
              <a:r>
                <a:rPr lang="en-US" dirty="0"/>
                <a:t>/</a:t>
              </a:r>
              <a:r>
                <a:rPr lang="en-US" dirty="0" err="1"/>
                <a:t>Situasi</a:t>
              </a:r>
              <a:r>
                <a:rPr lang="en-US" dirty="0"/>
                <a:t> </a:t>
              </a:r>
              <a:r>
                <a:rPr lang="en-US" dirty="0" err="1"/>
                <a:t>Saat</a:t>
              </a:r>
              <a:r>
                <a:rPr lang="en-US" dirty="0"/>
                <a:t> </a:t>
              </a:r>
              <a:r>
                <a:rPr lang="en-US" dirty="0" err="1"/>
                <a:t>ini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5927" y="5345967"/>
              <a:ext cx="278467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Gagasan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r>
                <a:rPr lang="en-US" dirty="0"/>
                <a:t>/ </a:t>
              </a:r>
              <a:r>
                <a:rPr lang="en-US" dirty="0" err="1"/>
                <a:t>Kegiatan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0937" y="3276600"/>
              <a:ext cx="3067001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600" dirty="0" err="1"/>
                <a:t>kepekaan</a:t>
              </a:r>
              <a:r>
                <a:rPr lang="en-GB" sz="1600" dirty="0"/>
                <a:t>,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 dirty="0" err="1"/>
                <a:t>konsistensi</a:t>
              </a:r>
              <a:r>
                <a:rPr lang="en-GB" sz="1600" dirty="0"/>
                <a:t> </a:t>
              </a:r>
              <a:r>
                <a:rPr lang="en-GB" sz="1600" dirty="0" err="1"/>
                <a:t>dan</a:t>
              </a:r>
              <a:r>
                <a:rPr lang="en-GB" sz="1600" dirty="0"/>
                <a:t> </a:t>
              </a:r>
              <a:r>
                <a:rPr lang="en-GB" sz="1600" dirty="0" err="1"/>
                <a:t>keakraban</a:t>
              </a:r>
              <a:r>
                <a:rPr lang="en-GB" sz="1600" dirty="0"/>
                <a:t>,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 dirty="0" err="1"/>
                <a:t>menunjukkannya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5406" y="4736367"/>
              <a:ext cx="165731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Penetapan</a:t>
              </a:r>
              <a:r>
                <a:rPr lang="en-US" dirty="0"/>
                <a:t> ISU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7904" y="6183868"/>
              <a:ext cx="185768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 </a:t>
              </a:r>
              <a:r>
                <a:rPr lang="en-US" dirty="0" err="1"/>
                <a:t>Kegiatan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80657" y="1912203"/>
              <a:ext cx="4305204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 err="1"/>
                <a:t>Melakukan</a:t>
              </a:r>
              <a:r>
                <a:rPr lang="en-GB" sz="1600" dirty="0"/>
                <a:t> </a:t>
              </a:r>
              <a:r>
                <a:rPr lang="en-GB" sz="1600" dirty="0" err="1"/>
                <a:t>suatu</a:t>
              </a:r>
              <a:r>
                <a:rPr lang="en-GB" sz="1600" dirty="0"/>
                <a:t> </a:t>
              </a:r>
              <a:r>
                <a:rPr lang="en-GB" sz="1600" dirty="0" err="1"/>
                <a:t>kebiasaan</a:t>
              </a:r>
              <a:r>
                <a:rPr lang="en-GB" sz="1600" dirty="0"/>
                <a:t> </a:t>
              </a:r>
              <a:r>
                <a:rPr lang="en-GB" sz="1600" dirty="0" err="1"/>
                <a:t>pada</a:t>
              </a:r>
              <a:r>
                <a:rPr lang="en-GB" sz="1600" dirty="0"/>
                <a:t> </a:t>
              </a:r>
              <a:r>
                <a:rPr lang="en-GB" sz="1600" dirty="0" err="1"/>
                <a:t>lingkungan</a:t>
              </a:r>
              <a:r>
                <a:rPr lang="en-GB" sz="1600" dirty="0"/>
                <a:t> </a:t>
              </a:r>
              <a:r>
                <a:rPr lang="en-GB" sz="1600" dirty="0" err="1"/>
                <a:t>kerjanya</a:t>
              </a:r>
              <a:r>
                <a:rPr lang="en-GB" sz="1600" dirty="0"/>
                <a:t> yang </a:t>
              </a:r>
              <a:r>
                <a:rPr lang="en-GB" sz="1600" dirty="0" err="1"/>
                <a:t>menghasilkan</a:t>
              </a:r>
              <a:r>
                <a:rPr lang="en-GB" sz="1600" dirty="0"/>
                <a:t> </a:t>
              </a:r>
              <a:r>
                <a:rPr lang="en-GB" sz="1600" dirty="0" err="1"/>
                <a:t>manfaat</a:t>
              </a:r>
              <a:r>
                <a:rPr lang="en-GB" sz="1600" dirty="0"/>
                <a:t> </a:t>
              </a:r>
              <a:r>
                <a:rPr lang="en-GB" sz="1600" dirty="0" err="1"/>
                <a:t>sehingga</a:t>
              </a:r>
              <a:r>
                <a:rPr lang="en-GB" sz="1600" dirty="0"/>
                <a:t> </a:t>
              </a:r>
              <a:r>
                <a:rPr lang="en-GB" sz="1600" dirty="0" err="1"/>
                <a:t>terbentuk</a:t>
              </a:r>
              <a:r>
                <a:rPr lang="en-GB" sz="1600" dirty="0"/>
                <a:t> </a:t>
              </a:r>
              <a:r>
                <a:rPr lang="en-GB" sz="1600" dirty="0" err="1"/>
                <a:t>menjadi</a:t>
              </a:r>
              <a:r>
                <a:rPr lang="en-GB" sz="1600" dirty="0"/>
                <a:t> </a:t>
              </a:r>
              <a:r>
                <a:rPr lang="en-GB" sz="1600" dirty="0" err="1"/>
                <a:t>karakter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27904" y="5770292"/>
              <a:ext cx="19723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Tahapan</a:t>
              </a:r>
              <a:r>
                <a:rPr lang="en-US" dirty="0"/>
                <a:t> </a:t>
              </a:r>
              <a:r>
                <a:rPr lang="en-US" dirty="0" err="1"/>
                <a:t>Kegiatan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200" y="3124200"/>
              <a:ext cx="28194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/>
                <a:t>PNS professional </a:t>
              </a:r>
              <a:r>
                <a:rPr lang="en-GB" dirty="0" err="1"/>
                <a:t>sebagai</a:t>
              </a:r>
              <a:r>
                <a:rPr lang="en-GB" dirty="0"/>
                <a:t> </a:t>
              </a:r>
              <a:r>
                <a:rPr lang="en-GB" dirty="0" err="1"/>
                <a:t>pelayan</a:t>
              </a:r>
              <a:r>
                <a:rPr lang="en-GB" dirty="0"/>
                <a:t> </a:t>
              </a:r>
              <a:r>
                <a:rPr lang="en-GB" dirty="0" err="1"/>
                <a:t>masyarakat</a:t>
              </a:r>
              <a:r>
                <a:rPr lang="en-GB" dirty="0"/>
                <a:t>.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2169" y="3645932"/>
              <a:ext cx="150663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INTERVENSI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1219200"/>
              <a:ext cx="2620296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dirty="0" err="1"/>
                <a:t>aktivitas</a:t>
              </a:r>
              <a:r>
                <a:rPr lang="en-GB" sz="1600" dirty="0"/>
                <a:t> </a:t>
              </a:r>
              <a:r>
                <a:rPr lang="en-GB" sz="1600" dirty="0" err="1"/>
                <a:t>rutin</a:t>
              </a:r>
              <a:r>
                <a:rPr lang="en-GB" sz="1600" dirty="0"/>
                <a:t>, jam </a:t>
              </a:r>
              <a:r>
                <a:rPr lang="en-GB" sz="1600" dirty="0" err="1"/>
                <a:t>kerja</a:t>
              </a:r>
              <a:r>
                <a:rPr lang="en-GB" sz="1600" dirty="0"/>
                <a:t>, </a:t>
              </a:r>
              <a:r>
                <a:rPr lang="en-GB" sz="1600" dirty="0" err="1"/>
                <a:t>kedisiplinan</a:t>
              </a:r>
              <a:r>
                <a:rPr lang="en-GB" sz="1600" dirty="0"/>
                <a:t>, </a:t>
              </a:r>
              <a:r>
                <a:rPr lang="en-GB" sz="1600" dirty="0" err="1"/>
                <a:t>cara</a:t>
              </a:r>
              <a:r>
                <a:rPr lang="en-GB" sz="1600" dirty="0"/>
                <a:t> </a:t>
              </a:r>
              <a:r>
                <a:rPr lang="en-GB" sz="1600" dirty="0" err="1"/>
                <a:t>dan</a:t>
              </a:r>
              <a:r>
                <a:rPr lang="en-GB" sz="1600" dirty="0"/>
                <a:t> </a:t>
              </a:r>
              <a:r>
                <a:rPr lang="en-GB" sz="1600" dirty="0" err="1"/>
                <a:t>etika</a:t>
              </a:r>
              <a:r>
                <a:rPr lang="en-GB" sz="1600" dirty="0"/>
                <a:t> </a:t>
              </a:r>
              <a:r>
                <a:rPr lang="en-GB" sz="1600" dirty="0" err="1"/>
                <a:t>melayani</a:t>
              </a:r>
              <a:r>
                <a:rPr lang="en-GB" sz="1600" dirty="0"/>
                <a:t> </a:t>
              </a:r>
              <a:r>
                <a:rPr lang="en-GB" sz="1600" dirty="0" err="1"/>
                <a:t>konsumen</a:t>
              </a:r>
              <a:r>
                <a:rPr lang="en-GB" sz="1600" dirty="0"/>
                <a:t>/ </a:t>
              </a:r>
              <a:r>
                <a:rPr lang="en-GB" sz="1600" dirty="0" err="1"/>
                <a:t>tamu</a:t>
              </a:r>
              <a:r>
                <a:rPr lang="en-GB" sz="1600" dirty="0"/>
                <a:t>/ </a:t>
              </a:r>
              <a:r>
                <a:rPr lang="en-GB" sz="1600" i="1" dirty="0"/>
                <a:t>stakeholders</a:t>
              </a:r>
              <a:r>
                <a:rPr lang="en-GB" sz="1600" dirty="0"/>
                <a:t> </a:t>
              </a:r>
              <a:r>
                <a:rPr lang="en-GB" sz="1600" dirty="0" err="1"/>
                <a:t>dll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7938" y="2907268"/>
              <a:ext cx="1395062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HABITUASI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0" y="1219200"/>
              <a:ext cx="3526543" cy="36933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Kondisi</a:t>
              </a:r>
              <a:r>
                <a:rPr lang="en-US" dirty="0"/>
                <a:t>/</a:t>
              </a:r>
              <a:r>
                <a:rPr lang="en-US" dirty="0" err="1"/>
                <a:t>Situasi</a:t>
              </a:r>
              <a:r>
                <a:rPr lang="en-US" dirty="0"/>
                <a:t> yang </a:t>
              </a:r>
              <a:r>
                <a:rPr lang="en-US" dirty="0" err="1"/>
                <a:t>Diharapkan</a:t>
              </a:r>
              <a:endParaRPr lang="en-US" dirty="0"/>
            </a:p>
          </p:txBody>
        </p:sp>
        <p:cxnSp>
          <p:nvCxnSpPr>
            <p:cNvPr id="19" name="Elbow Connector 18"/>
            <p:cNvCxnSpPr>
              <a:stCxn id="5" idx="2"/>
              <a:endCxn id="16" idx="1"/>
            </p:cNvCxnSpPr>
            <p:nvPr/>
          </p:nvCxnSpPr>
          <p:spPr>
            <a:xfrm rot="16200000" flipH="1">
              <a:off x="2577248" y="2111244"/>
              <a:ext cx="134262" cy="182711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6" idx="3"/>
              <a:endCxn id="13" idx="1"/>
            </p:cNvCxnSpPr>
            <p:nvPr/>
          </p:nvCxnSpPr>
          <p:spPr>
            <a:xfrm>
              <a:off x="4953000" y="3091934"/>
              <a:ext cx="838200" cy="35543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4" idx="0"/>
              <a:endCxn id="16" idx="2"/>
            </p:cNvCxnSpPr>
            <p:nvPr/>
          </p:nvCxnSpPr>
          <p:spPr>
            <a:xfrm rot="16200000" flipV="1">
              <a:off x="4385811" y="3146258"/>
              <a:ext cx="369332" cy="6300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11" idx="2"/>
              <a:endCxn id="13" idx="0"/>
            </p:cNvCxnSpPr>
            <p:nvPr/>
          </p:nvCxnSpPr>
          <p:spPr>
            <a:xfrm rot="16200000" flipH="1">
              <a:off x="6726579" y="2649879"/>
              <a:ext cx="381000" cy="56764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13" idx="3"/>
              <a:endCxn id="17" idx="3"/>
            </p:cNvCxnSpPr>
            <p:nvPr/>
          </p:nvCxnSpPr>
          <p:spPr>
            <a:xfrm flipH="1" flipV="1">
              <a:off x="7336543" y="1403866"/>
              <a:ext cx="1274057" cy="2043500"/>
            </a:xfrm>
            <a:prstGeom prst="bentConnector3">
              <a:avLst>
                <a:gd name="adj1" fmla="val -1794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8" idx="1"/>
              <a:endCxn id="5" idx="1"/>
            </p:cNvCxnSpPr>
            <p:nvPr/>
          </p:nvCxnSpPr>
          <p:spPr>
            <a:xfrm rot="10800000">
              <a:off x="480061" y="2773007"/>
              <a:ext cx="10877" cy="934481"/>
            </a:xfrm>
            <a:prstGeom prst="bentConnector3">
              <a:avLst>
                <a:gd name="adj1" fmla="val 220168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16" idx="0"/>
              <a:endCxn id="11" idx="1"/>
            </p:cNvCxnSpPr>
            <p:nvPr/>
          </p:nvCxnSpPr>
          <p:spPr>
            <a:xfrm rot="5400000" flipH="1" flipV="1">
              <a:off x="4078280" y="2504891"/>
              <a:ext cx="579566" cy="22518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5" idx="3"/>
              <a:endCxn id="17" idx="1"/>
            </p:cNvCxnSpPr>
            <p:nvPr/>
          </p:nvCxnSpPr>
          <p:spPr>
            <a:xfrm flipV="1">
              <a:off x="2981579" y="1403866"/>
              <a:ext cx="828421" cy="136914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858903" y="4595635"/>
              <a:ext cx="1627497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AKTUALISASI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5546" y="5461636"/>
              <a:ext cx="92845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Role </a:t>
              </a:r>
            </a:p>
            <a:p>
              <a:pPr algn="ctr"/>
              <a:r>
                <a:rPr lang="en-US" dirty="0"/>
                <a:t>Models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58302" y="4527547"/>
              <a:ext cx="10516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Merancang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88973" y="5051463"/>
              <a:ext cx="239302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Pencapaian</a:t>
              </a:r>
              <a:r>
                <a:rPr lang="en-US" dirty="0"/>
                <a:t> </a:t>
              </a:r>
              <a:r>
                <a:rPr lang="en-US" dirty="0" err="1"/>
                <a:t>visi</a:t>
              </a:r>
              <a:r>
                <a:rPr lang="en-US" dirty="0"/>
                <a:t>, </a:t>
              </a:r>
              <a:r>
                <a:rPr lang="en-US" dirty="0" err="1"/>
                <a:t>misi</a:t>
              </a:r>
              <a:r>
                <a:rPr lang="en-US" dirty="0"/>
                <a:t>, </a:t>
              </a:r>
            </a:p>
            <a:p>
              <a:r>
                <a:rPr lang="en-US" dirty="0" err="1"/>
                <a:t>tujuan</a:t>
              </a:r>
              <a:r>
                <a:rPr lang="en-US" dirty="0"/>
                <a:t> unit/</a:t>
              </a:r>
              <a:r>
                <a:rPr lang="en-US" dirty="0" err="1"/>
                <a:t>organisasi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83698" y="6119635"/>
              <a:ext cx="168392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Pemecahan</a:t>
              </a:r>
              <a:r>
                <a:rPr lang="en-US" dirty="0"/>
                <a:t> </a:t>
              </a:r>
              <a:r>
                <a:rPr lang="en-US" dirty="0" err="1"/>
                <a:t>Isu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88973" y="5690545"/>
              <a:ext cx="29803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Penguatan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dirty="0" smtClean="0"/>
                <a:t>Org</a:t>
              </a:r>
              <a:r>
                <a:rPr lang="id-ID" dirty="0" smtClean="0"/>
                <a:t>anisasi</a:t>
              </a:r>
              <a:endParaRPr lang="en-US" dirty="0"/>
            </a:p>
          </p:txBody>
        </p:sp>
        <p:cxnSp>
          <p:nvCxnSpPr>
            <p:cNvPr id="79" name="Elbow Connector 78"/>
            <p:cNvCxnSpPr>
              <a:stCxn id="63" idx="0"/>
              <a:endCxn id="14" idx="2"/>
            </p:cNvCxnSpPr>
            <p:nvPr/>
          </p:nvCxnSpPr>
          <p:spPr>
            <a:xfrm rot="5400000" flipH="1" flipV="1">
              <a:off x="4488883" y="4199034"/>
              <a:ext cx="580371" cy="21283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>
              <a:stCxn id="63" idx="1"/>
              <a:endCxn id="9" idx="3"/>
            </p:cNvCxnSpPr>
            <p:nvPr/>
          </p:nvCxnSpPr>
          <p:spPr>
            <a:xfrm rot="10800000" flipV="1">
              <a:off x="2512719" y="4780301"/>
              <a:ext cx="1346184" cy="140732"/>
            </a:xfrm>
            <a:prstGeom prst="bentConnector3">
              <a:avLst>
                <a:gd name="adj1" fmla="val 8396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9" idx="0"/>
              <a:endCxn id="8" idx="2"/>
            </p:cNvCxnSpPr>
            <p:nvPr/>
          </p:nvCxnSpPr>
          <p:spPr>
            <a:xfrm rot="5400000" flipH="1" flipV="1">
              <a:off x="1555254" y="4267184"/>
              <a:ext cx="597993" cy="3403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stCxn id="9" idx="2"/>
              <a:endCxn id="7" idx="1"/>
            </p:cNvCxnSpPr>
            <p:nvPr/>
          </p:nvCxnSpPr>
          <p:spPr>
            <a:xfrm rot="16200000" flipH="1">
              <a:off x="1637528" y="5152234"/>
              <a:ext cx="424934" cy="33186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stCxn id="9" idx="2"/>
              <a:endCxn id="12" idx="1"/>
            </p:cNvCxnSpPr>
            <p:nvPr/>
          </p:nvCxnSpPr>
          <p:spPr>
            <a:xfrm rot="16200000" flipH="1">
              <a:off x="1431354" y="5358407"/>
              <a:ext cx="849259" cy="34384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>
              <a:stCxn id="9" idx="2"/>
              <a:endCxn id="10" idx="1"/>
            </p:cNvCxnSpPr>
            <p:nvPr/>
          </p:nvCxnSpPr>
          <p:spPr>
            <a:xfrm rot="16200000" flipH="1">
              <a:off x="1224566" y="5565195"/>
              <a:ext cx="1262835" cy="34384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stCxn id="9" idx="2"/>
              <a:endCxn id="64" idx="0"/>
            </p:cNvCxnSpPr>
            <p:nvPr/>
          </p:nvCxnSpPr>
          <p:spPr>
            <a:xfrm rot="5400000">
              <a:off x="1158952" y="4936524"/>
              <a:ext cx="355937" cy="69428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63" idx="3"/>
              <a:endCxn id="68" idx="0"/>
            </p:cNvCxnSpPr>
            <p:nvPr/>
          </p:nvCxnSpPr>
          <p:spPr>
            <a:xfrm>
              <a:off x="5486400" y="4780301"/>
              <a:ext cx="1699087" cy="27116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5715000" y="4504790"/>
              <a:ext cx="1298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Melaksanakan</a:t>
              </a:r>
              <a:endParaRPr lang="en-US" sz="1400" dirty="0"/>
            </a:p>
          </p:txBody>
        </p:sp>
        <p:cxnSp>
          <p:nvCxnSpPr>
            <p:cNvPr id="107" name="Elbow Connector 106"/>
            <p:cNvCxnSpPr>
              <a:stCxn id="10" idx="3"/>
              <a:endCxn id="72" idx="1"/>
            </p:cNvCxnSpPr>
            <p:nvPr/>
          </p:nvCxnSpPr>
          <p:spPr>
            <a:xfrm flipV="1">
              <a:off x="3885592" y="6304301"/>
              <a:ext cx="2098106" cy="6423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10" idx="3"/>
              <a:endCxn id="73" idx="1"/>
            </p:cNvCxnSpPr>
            <p:nvPr/>
          </p:nvCxnSpPr>
          <p:spPr>
            <a:xfrm flipV="1">
              <a:off x="3885592" y="5875211"/>
              <a:ext cx="2103381" cy="49332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" idx="3"/>
              <a:endCxn id="68" idx="1"/>
            </p:cNvCxnSpPr>
            <p:nvPr/>
          </p:nvCxnSpPr>
          <p:spPr>
            <a:xfrm flipV="1">
              <a:off x="3885592" y="5374629"/>
              <a:ext cx="2103381" cy="993905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72" idx="2"/>
              <a:endCxn id="9" idx="1"/>
            </p:cNvCxnSpPr>
            <p:nvPr/>
          </p:nvCxnSpPr>
          <p:spPr>
            <a:xfrm rot="5400000" flipH="1">
              <a:off x="3056566" y="2719873"/>
              <a:ext cx="1567934" cy="5970254"/>
            </a:xfrm>
            <a:prstGeom prst="bentConnector4">
              <a:avLst>
                <a:gd name="adj1" fmla="val -14580"/>
                <a:gd name="adj2" fmla="val 107534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" idx="0"/>
              <a:endCxn id="17" idx="2"/>
            </p:cNvCxnSpPr>
            <p:nvPr/>
          </p:nvCxnSpPr>
          <p:spPr>
            <a:xfrm rot="16200000" flipV="1">
              <a:off x="5941431" y="1220374"/>
              <a:ext cx="323671" cy="105998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stCxn id="15" idx="2"/>
              <a:endCxn id="5" idx="0"/>
            </p:cNvCxnSpPr>
            <p:nvPr/>
          </p:nvCxnSpPr>
          <p:spPr>
            <a:xfrm rot="5400000">
              <a:off x="1679323" y="2347915"/>
              <a:ext cx="291922" cy="18892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609600" y="4495800"/>
              <a:ext cx="228600" cy="32316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34"/>
          <p:cNvGrpSpPr/>
          <p:nvPr/>
        </p:nvGrpSpPr>
        <p:grpSpPr>
          <a:xfrm>
            <a:off x="4078017" y="6368832"/>
            <a:ext cx="5024528" cy="457200"/>
            <a:chOff x="3142352" y="4143944"/>
            <a:chExt cx="3768396" cy="291291"/>
          </a:xfrm>
          <a:solidFill>
            <a:sysClr val="window" lastClr="FFFFFF"/>
          </a:solidFill>
        </p:grpSpPr>
        <p:sp>
          <p:nvSpPr>
            <p:cNvPr id="50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2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id-ID" sz="1333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51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2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id-ID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52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2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id-ID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53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2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id-ID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562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PENGERTIAN 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id-ID" i="1" dirty="0" smtClean="0"/>
              <a:t>(1) </a:t>
            </a:r>
            <a:r>
              <a:rPr lang="en-GB" i="1" dirty="0" smtClean="0"/>
              <a:t>“An </a:t>
            </a:r>
            <a:r>
              <a:rPr lang="en-GB" i="1" dirty="0"/>
              <a:t>important subject that people are discussing or arguing about” </a:t>
            </a:r>
            <a:endParaRPr lang="id-ID" i="1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2). </a:t>
            </a:r>
            <a:r>
              <a:rPr lang="en-GB" i="1" dirty="0"/>
              <a:t>“When you talk about the issue, you are referring to the really important part of the thing that you are considering or discussing”. </a:t>
            </a:r>
            <a:endParaRPr lang="id-ID" i="1" dirty="0" smtClean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/>
              <a:t>Kamus</a:t>
            </a:r>
            <a:r>
              <a:rPr lang="en-GB" sz="2000" dirty="0"/>
              <a:t> </a:t>
            </a:r>
            <a:r>
              <a:rPr lang="en-GB" sz="2000" dirty="0" err="1"/>
              <a:t>Colins</a:t>
            </a:r>
            <a:r>
              <a:rPr lang="en-GB" sz="2000" dirty="0"/>
              <a:t> </a:t>
            </a:r>
            <a:r>
              <a:rPr lang="en-GB" sz="2000" dirty="0" err="1"/>
              <a:t>Cobuild</a:t>
            </a:r>
            <a:r>
              <a:rPr lang="en-GB" sz="2000" dirty="0"/>
              <a:t> English Language Dictionary, 1993);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38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249416" y="2897959"/>
            <a:ext cx="5499961" cy="3488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8466"/>
            <a:ext cx="4800600" cy="65353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KEGIATAN PEMBELAJARAN AKTUALISASI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1461" y="743551"/>
            <a:ext cx="26656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Coaching </a:t>
            </a:r>
            <a:r>
              <a:rPr lang="en-US" i="1" dirty="0" err="1"/>
              <a:t>dan</a:t>
            </a:r>
            <a:r>
              <a:rPr lang="en-US" i="1" dirty="0"/>
              <a:t> Mentoring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106652"/>
            <a:ext cx="27846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/ </a:t>
            </a:r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287" y="3440668"/>
            <a:ext cx="1590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Isu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16977" y="4944553"/>
            <a:ext cx="1857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Output </a:t>
            </a:r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16977" y="4530977"/>
            <a:ext cx="19723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27169" y="1230868"/>
            <a:ext cx="150663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INTERVENSI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416" y="1250562"/>
            <a:ext cx="139506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HABITUASI</a:t>
            </a:r>
          </a:p>
        </p:txBody>
      </p:sp>
      <p:cxnSp>
        <p:nvCxnSpPr>
          <p:cNvPr id="23" name="Elbow Connector 22"/>
          <p:cNvCxnSpPr>
            <a:stCxn id="14" idx="0"/>
            <a:endCxn id="16" idx="3"/>
          </p:cNvCxnSpPr>
          <p:nvPr/>
        </p:nvCxnSpPr>
        <p:spPr>
          <a:xfrm rot="16200000" flipH="1" flipV="1">
            <a:off x="2210302" y="665044"/>
            <a:ext cx="204360" cy="1336007"/>
          </a:xfrm>
          <a:prstGeom prst="bentConnector4">
            <a:avLst>
              <a:gd name="adj1" fmla="val -111861"/>
              <a:gd name="adj2" fmla="val 781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19600" y="1065897"/>
            <a:ext cx="162749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AKTUALISASI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4323" y="4222321"/>
            <a:ext cx="9284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Role </a:t>
            </a:r>
          </a:p>
          <a:p>
            <a:pPr algn="ctr"/>
            <a:r>
              <a:rPr lang="en-US" dirty="0"/>
              <a:t>Models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9844" y="3849469"/>
            <a:ext cx="234673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Seminar </a:t>
            </a:r>
            <a:r>
              <a:rPr lang="en-US" dirty="0" err="1"/>
              <a:t>Pelaksanaan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Aktualisasi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764288" y="5059739"/>
            <a:ext cx="197126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PNS professional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pelayan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093825" y="2189512"/>
            <a:ext cx="16691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Melaksanakan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91000" y="4596825"/>
            <a:ext cx="15637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Keterkaitan</a:t>
            </a:r>
            <a:endParaRPr lang="en-US" sz="1600" dirty="0"/>
          </a:p>
          <a:p>
            <a:pPr algn="ctr"/>
            <a:r>
              <a:rPr lang="en-US" sz="1600" dirty="0"/>
              <a:t>Mata </a:t>
            </a:r>
            <a:r>
              <a:rPr lang="en-US" sz="1600" dirty="0" err="1"/>
              <a:t>Pelatihan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Agenda II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2853" y="5466877"/>
            <a:ext cx="16839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Isu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17709" y="5983069"/>
            <a:ext cx="49210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unit/</a:t>
            </a:r>
            <a:r>
              <a:rPr lang="en-US" dirty="0" err="1"/>
              <a:t>organisasi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834148" y="3332947"/>
            <a:ext cx="24885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Keterkaitan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Mata </a:t>
            </a:r>
            <a:r>
              <a:rPr lang="en-US" sz="1600" dirty="0" err="1"/>
              <a:t>Pelatihan</a:t>
            </a:r>
            <a:r>
              <a:rPr lang="en-US" sz="1600" dirty="0"/>
              <a:t> Agenda III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86434" y="2618188"/>
            <a:ext cx="16811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6213" indent="-176213">
              <a:buAutoNum type="arabicPeriod"/>
            </a:pPr>
            <a:r>
              <a:rPr lang="en-US" sz="1400" dirty="0" err="1"/>
              <a:t>Bukti</a:t>
            </a:r>
            <a:r>
              <a:rPr lang="en-US" sz="1400" dirty="0"/>
              <a:t> </a:t>
            </a:r>
            <a:r>
              <a:rPr lang="en-US" sz="1400" dirty="0" err="1"/>
              <a:t>Aktualisasi</a:t>
            </a:r>
            <a:endParaRPr lang="en-US" sz="1400" dirty="0"/>
          </a:p>
          <a:p>
            <a:pPr marL="176213" indent="-176213">
              <a:buAutoNum type="arabicPeriod"/>
            </a:pPr>
            <a:r>
              <a:rPr lang="en-US" sz="1400" dirty="0" err="1"/>
              <a:t>Laporan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2499114" y="2277622"/>
            <a:ext cx="1289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Rancangan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67200" y="2092956"/>
            <a:ext cx="216610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Seminar </a:t>
            </a:r>
            <a:r>
              <a:rPr lang="en-US" dirty="0" err="1"/>
              <a:t>Rancangan</a:t>
            </a:r>
            <a:endParaRPr lang="en-US" dirty="0"/>
          </a:p>
        </p:txBody>
      </p:sp>
      <p:cxnSp>
        <p:nvCxnSpPr>
          <p:cNvPr id="79" name="Elbow Connector 78"/>
          <p:cNvCxnSpPr>
            <a:stCxn id="63" idx="1"/>
            <a:endCxn id="14" idx="3"/>
          </p:cNvCxnSpPr>
          <p:nvPr/>
        </p:nvCxnSpPr>
        <p:spPr>
          <a:xfrm rot="10800000" flipV="1">
            <a:off x="3733800" y="1250562"/>
            <a:ext cx="685800" cy="1649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3" idx="2"/>
            <a:endCxn id="76" idx="0"/>
          </p:cNvCxnSpPr>
          <p:nvPr/>
        </p:nvCxnSpPr>
        <p:spPr>
          <a:xfrm rot="5400000">
            <a:off x="3767320" y="811592"/>
            <a:ext cx="842393" cy="2089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9" idx="2"/>
            <a:endCxn id="7" idx="1"/>
          </p:cNvCxnSpPr>
          <p:nvPr/>
        </p:nvCxnSpPr>
        <p:spPr>
          <a:xfrm rot="16200000" flipH="1">
            <a:off x="1538221" y="3924539"/>
            <a:ext cx="481318" cy="2522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9" idx="2"/>
            <a:endCxn id="12" idx="1"/>
          </p:cNvCxnSpPr>
          <p:nvPr/>
        </p:nvCxnSpPr>
        <p:spPr>
          <a:xfrm rot="16200000" flipH="1">
            <a:off x="1332048" y="4130713"/>
            <a:ext cx="905643" cy="2642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9" idx="2"/>
            <a:endCxn id="10" idx="1"/>
          </p:cNvCxnSpPr>
          <p:nvPr/>
        </p:nvCxnSpPr>
        <p:spPr>
          <a:xfrm rot="16200000" flipH="1">
            <a:off x="1125260" y="4337501"/>
            <a:ext cx="1319219" cy="2642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9" idx="2"/>
            <a:endCxn id="64" idx="0"/>
          </p:cNvCxnSpPr>
          <p:nvPr/>
        </p:nvCxnSpPr>
        <p:spPr>
          <a:xfrm rot="5400000">
            <a:off x="1174497" y="3744056"/>
            <a:ext cx="412321" cy="5442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10" idx="2"/>
            <a:endCxn id="72" idx="3"/>
          </p:cNvCxnSpPr>
          <p:nvPr/>
        </p:nvCxnSpPr>
        <p:spPr>
          <a:xfrm rot="5400000">
            <a:off x="2447470" y="5253192"/>
            <a:ext cx="337658" cy="4590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0" idx="2"/>
            <a:endCxn id="73" idx="0"/>
          </p:cNvCxnSpPr>
          <p:nvPr/>
        </p:nvCxnSpPr>
        <p:spPr>
          <a:xfrm rot="16200000" flipH="1">
            <a:off x="2677446" y="5482260"/>
            <a:ext cx="669184" cy="3324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72" idx="1"/>
            <a:endCxn id="9" idx="1"/>
          </p:cNvCxnSpPr>
          <p:nvPr/>
        </p:nvCxnSpPr>
        <p:spPr>
          <a:xfrm rot="10800000" flipH="1">
            <a:off x="702853" y="3625335"/>
            <a:ext cx="154434" cy="2026209"/>
          </a:xfrm>
          <a:prstGeom prst="bentConnector3">
            <a:avLst>
              <a:gd name="adj1" fmla="val -1480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4" idx="1"/>
            <a:endCxn id="9" idx="3"/>
          </p:cNvCxnSpPr>
          <p:nvPr/>
        </p:nvCxnSpPr>
        <p:spPr>
          <a:xfrm rot="10800000">
            <a:off x="2448236" y="3625335"/>
            <a:ext cx="385913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161" idx="0"/>
            <a:endCxn id="76" idx="2"/>
          </p:cNvCxnSpPr>
          <p:nvPr/>
        </p:nvCxnSpPr>
        <p:spPr>
          <a:xfrm rot="5400000" flipH="1" flipV="1">
            <a:off x="2946037" y="2700315"/>
            <a:ext cx="251005" cy="1442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77" idx="0"/>
            <a:endCxn id="70" idx="0"/>
          </p:cNvCxnSpPr>
          <p:nvPr/>
        </p:nvCxnSpPr>
        <p:spPr>
          <a:xfrm rot="16200000" flipH="1">
            <a:off x="6591055" y="852155"/>
            <a:ext cx="96556" cy="2578159"/>
          </a:xfrm>
          <a:prstGeom prst="bentConnector3">
            <a:avLst>
              <a:gd name="adj1" fmla="val -2367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75" idx="0"/>
            <a:endCxn id="70" idx="1"/>
          </p:cNvCxnSpPr>
          <p:nvPr/>
        </p:nvCxnSpPr>
        <p:spPr>
          <a:xfrm rot="5400000" flipH="1" flipV="1">
            <a:off x="6738416" y="2262779"/>
            <a:ext cx="244010" cy="4668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0" idx="2"/>
            <a:endCxn id="66" idx="0"/>
          </p:cNvCxnSpPr>
          <p:nvPr/>
        </p:nvCxnSpPr>
        <p:spPr>
          <a:xfrm rot="5400000">
            <a:off x="7280500" y="3201555"/>
            <a:ext cx="1290625" cy="52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76" idx="3"/>
            <a:endCxn id="77" idx="1"/>
          </p:cNvCxnSpPr>
          <p:nvPr/>
        </p:nvCxnSpPr>
        <p:spPr>
          <a:xfrm flipV="1">
            <a:off x="3788249" y="2277622"/>
            <a:ext cx="478951" cy="184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71" idx="1"/>
            <a:endCxn id="10" idx="3"/>
          </p:cNvCxnSpPr>
          <p:nvPr/>
        </p:nvCxnSpPr>
        <p:spPr>
          <a:xfrm rot="10800000" flipV="1">
            <a:off x="3774666" y="5012323"/>
            <a:ext cx="416335" cy="1168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161" idx="3"/>
            <a:endCxn id="75" idx="2"/>
          </p:cNvCxnSpPr>
          <p:nvPr/>
        </p:nvCxnSpPr>
        <p:spPr>
          <a:xfrm flipV="1">
            <a:off x="5749377" y="3141408"/>
            <a:ext cx="877640" cy="15006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>
            <a:stCxn id="66" idx="2"/>
            <a:endCxn id="69" idx="0"/>
          </p:cNvCxnSpPr>
          <p:nvPr/>
        </p:nvCxnSpPr>
        <p:spPr>
          <a:xfrm rot="5400000">
            <a:off x="7554598" y="4691125"/>
            <a:ext cx="563939" cy="17328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34"/>
          <p:cNvGrpSpPr/>
          <p:nvPr/>
        </p:nvGrpSpPr>
        <p:grpSpPr>
          <a:xfrm>
            <a:off x="4191000" y="6453866"/>
            <a:ext cx="4952999" cy="463082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45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47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10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8438"/>
            <a:ext cx="4038600" cy="79216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 Rounded MT Bold" pitchFamily="34" charset="0"/>
              </a:rPr>
              <a:t>MATA PELATIHAN SEBAGAI SUMBER IMAGINATION/ISSU</a:t>
            </a:r>
          </a:p>
        </p:txBody>
      </p:sp>
      <p:grpSp>
        <p:nvGrpSpPr>
          <p:cNvPr id="15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33550"/>
            <a:ext cx="88773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KEMAMPUAN MENETAPKAN 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err="1"/>
              <a:t>Enviromental</a:t>
            </a:r>
            <a:r>
              <a:rPr lang="en-GB" sz="2400" b="1" dirty="0"/>
              <a:t> Scanning </a:t>
            </a:r>
            <a:r>
              <a:rPr lang="en-GB" sz="2400" dirty="0"/>
              <a:t> </a:t>
            </a:r>
            <a:r>
              <a:rPr lang="en-GB" sz="2400" dirty="0" err="1"/>
              <a:t>peduli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masalah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organisasi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mampu</a:t>
            </a:r>
            <a:r>
              <a:rPr lang="en-GB" sz="2400" dirty="0"/>
              <a:t> </a:t>
            </a:r>
            <a:r>
              <a:rPr lang="en-GB" sz="2400" dirty="0" err="1"/>
              <a:t>memetakan</a:t>
            </a:r>
            <a:r>
              <a:rPr lang="en-GB" sz="2400" dirty="0"/>
              <a:t> </a:t>
            </a:r>
            <a:r>
              <a:rPr lang="en-GB" sz="2400" dirty="0" err="1"/>
              <a:t>hubungan</a:t>
            </a:r>
            <a:r>
              <a:rPr lang="en-GB" sz="2400" dirty="0"/>
              <a:t> </a:t>
            </a:r>
            <a:r>
              <a:rPr lang="en-GB" sz="2400" dirty="0" err="1"/>
              <a:t>kausalitas</a:t>
            </a:r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1" dirty="0"/>
              <a:t>Problem Solving </a:t>
            </a:r>
            <a:r>
              <a:rPr lang="sv-SE" sz="2400" dirty="0"/>
              <a:t> mampu mengembangkan dan memilih alternatif, dan mampu memetakan aktor terkait dan perannya masing-masing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Analysis </a:t>
            </a:r>
            <a:r>
              <a:rPr lang="en-GB" sz="2400" dirty="0"/>
              <a:t> </a:t>
            </a:r>
            <a:r>
              <a:rPr lang="en-GB" sz="2400" dirty="0" err="1"/>
              <a:t>mampu</a:t>
            </a:r>
            <a:r>
              <a:rPr lang="en-GB" sz="2400" dirty="0"/>
              <a:t> </a:t>
            </a:r>
            <a:r>
              <a:rPr lang="en-GB" sz="2400" dirty="0" err="1"/>
              <a:t>berpikir</a:t>
            </a:r>
            <a:r>
              <a:rPr lang="en-GB" sz="2400" dirty="0"/>
              <a:t> </a:t>
            </a:r>
            <a:r>
              <a:rPr lang="en-GB" sz="2400" dirty="0" err="1"/>
              <a:t>konseptual</a:t>
            </a:r>
            <a:r>
              <a:rPr lang="en-GB" sz="2400" dirty="0"/>
              <a:t> (</a:t>
            </a:r>
            <a:r>
              <a:rPr lang="en-GB" sz="2400" dirty="0" err="1"/>
              <a:t>mengkaitkan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substansi</a:t>
            </a:r>
            <a:r>
              <a:rPr lang="en-GB" sz="2400" dirty="0"/>
              <a:t> Mata </a:t>
            </a:r>
            <a:r>
              <a:rPr lang="en-GB" sz="2400" dirty="0" err="1"/>
              <a:t>Pelatihan</a:t>
            </a:r>
            <a:r>
              <a:rPr lang="en-GB" sz="2400" dirty="0"/>
              <a:t>), </a:t>
            </a:r>
            <a:r>
              <a:rPr lang="en-GB" sz="2400" dirty="0" err="1"/>
              <a:t>mampu</a:t>
            </a:r>
            <a:r>
              <a:rPr lang="en-GB" sz="2400" dirty="0"/>
              <a:t> </a:t>
            </a:r>
            <a:r>
              <a:rPr lang="en-GB" sz="2400" dirty="0" err="1"/>
              <a:t>mengidentifikasi</a:t>
            </a:r>
            <a:r>
              <a:rPr lang="en-GB" sz="2400" dirty="0"/>
              <a:t> </a:t>
            </a:r>
            <a:r>
              <a:rPr lang="en-GB" sz="2400" dirty="0" err="1"/>
              <a:t>implikasi</a:t>
            </a:r>
            <a:r>
              <a:rPr lang="en-GB" sz="2400" dirty="0"/>
              <a:t> / </a:t>
            </a:r>
            <a:r>
              <a:rPr lang="en-GB" sz="2400" dirty="0" err="1"/>
              <a:t>dampak</a:t>
            </a:r>
            <a:r>
              <a:rPr lang="en-GB" sz="2400" dirty="0"/>
              <a:t> / </a:t>
            </a:r>
            <a:r>
              <a:rPr lang="en-GB" sz="2400" dirty="0" err="1"/>
              <a:t>manfaat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sebuah</a:t>
            </a:r>
            <a:r>
              <a:rPr lang="en-GB" sz="2400" dirty="0"/>
              <a:t> </a:t>
            </a:r>
            <a:r>
              <a:rPr lang="en-GB" sz="2400" dirty="0" err="1"/>
              <a:t>pilihan</a:t>
            </a:r>
            <a:r>
              <a:rPr lang="en-GB" sz="2400" dirty="0"/>
              <a:t> </a:t>
            </a:r>
            <a:r>
              <a:rPr lang="en-GB" sz="2400" dirty="0" err="1"/>
              <a:t>kebijakan</a:t>
            </a:r>
            <a:r>
              <a:rPr lang="en-GB" sz="2400" dirty="0"/>
              <a:t> / program / </a:t>
            </a:r>
            <a:r>
              <a:rPr lang="en-GB" sz="2400" dirty="0" err="1"/>
              <a:t>kegiatan</a:t>
            </a:r>
            <a:r>
              <a:rPr lang="en-GB" sz="2400" dirty="0"/>
              <a:t>/ </a:t>
            </a:r>
            <a:r>
              <a:rPr lang="en-GB" sz="2400" dirty="0" err="1"/>
              <a:t>tahapan</a:t>
            </a:r>
            <a:r>
              <a:rPr lang="en-GB" sz="2400" dirty="0"/>
              <a:t> </a:t>
            </a:r>
            <a:r>
              <a:rPr lang="en-GB" sz="2400" dirty="0" err="1"/>
              <a:t>kegiatan</a:t>
            </a:r>
            <a:r>
              <a:rPr lang="en-GB" sz="2400" dirty="0"/>
              <a:t>. 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660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F06B1-DAC5-0045-AB35-541739E8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PERUBAHAN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2C9C1-6CB1-9145-AC0C-A465C6BE6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1 </a:t>
            </a:r>
            <a:r>
              <a:rPr lang="en-US" dirty="0" err="1"/>
              <a:t>isu</a:t>
            </a:r>
            <a:endParaRPr lang="en-US" dirty="0"/>
          </a:p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minimal 5 </a:t>
            </a:r>
            <a:r>
              <a:rPr lang="en-US" dirty="0" err="1"/>
              <a:t>menjadi</a:t>
            </a:r>
            <a:r>
              <a:rPr lang="en-US" dirty="0"/>
              <a:t> 3</a:t>
            </a:r>
          </a:p>
          <a:p>
            <a:r>
              <a:rPr lang="en-US" dirty="0" err="1"/>
              <a:t>Tempat</a:t>
            </a:r>
            <a:r>
              <a:rPr lang="en-US" dirty="0"/>
              <a:t> seminar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(non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),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residensial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residensial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5192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79248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d-ID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SEKIAN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 &amp;</a:t>
            </a:r>
            <a:r>
              <a:rPr lang="id-ID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  </a:t>
            </a:r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id-ID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TERIMAKASIH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941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71600" y="1316038"/>
            <a:ext cx="5410200" cy="665162"/>
            <a:chOff x="1152" y="1179"/>
            <a:chExt cx="3408" cy="41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680" y="1227"/>
              <a:ext cx="287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 err="1"/>
                <a:t>Konsepsi</a:t>
              </a:r>
              <a:r>
                <a:rPr lang="en-GB" sz="2400" dirty="0"/>
                <a:t> </a:t>
              </a:r>
              <a:r>
                <a:rPr lang="en-GB" sz="2400" dirty="0" err="1"/>
                <a:t>Aktualisasi</a:t>
              </a:r>
              <a:r>
                <a:rPr lang="en-GB" sz="2400" dirty="0"/>
                <a:t> (</a:t>
              </a:r>
              <a:r>
                <a:rPr lang="en-GB" sz="2400" dirty="0" err="1"/>
                <a:t>Habituasi</a:t>
              </a:r>
              <a:r>
                <a:rPr lang="en-GB" sz="2400" dirty="0"/>
                <a:t>)</a:t>
              </a:r>
              <a:endParaRPr lang="en-US" sz="2400" dirty="0"/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gray">
            <a:xfrm>
              <a:off x="1276" y="124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1371600" y="2763838"/>
            <a:ext cx="5410200" cy="665162"/>
            <a:chOff x="1152" y="1755"/>
            <a:chExt cx="3408" cy="419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152" y="1755"/>
              <a:ext cx="480" cy="419"/>
              <a:chOff x="3174" y="2656"/>
              <a:chExt cx="1549" cy="1351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80" y="1803"/>
              <a:ext cx="20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 err="1"/>
                <a:t>Penjelasan</a:t>
              </a:r>
              <a:r>
                <a:rPr lang="en-GB" sz="2400" dirty="0"/>
                <a:t> </a:t>
              </a:r>
              <a:r>
                <a:rPr lang="en-GB" sz="2400" dirty="0" err="1"/>
                <a:t>Aktualisasi</a:t>
              </a:r>
              <a:endParaRPr lang="en-US" sz="2400" dirty="0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276" y="181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31379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 Rounded MT Bold" pitchFamily="34" charset="0"/>
              </a:rPr>
              <a:t>MATA PELATIHAN AGENDA HABITUASI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53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4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55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57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053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48006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HABITUASI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>
            <a:normAutofit/>
          </a:bodyPr>
          <a:lstStyle/>
          <a:p>
            <a:r>
              <a:rPr lang="en-GB" sz="3200" dirty="0"/>
              <a:t>proses </a:t>
            </a:r>
            <a:r>
              <a:rPr lang="en-GB" sz="3200" dirty="0" err="1"/>
              <a:t>pembiasaan</a:t>
            </a:r>
            <a:r>
              <a:rPr lang="en-GB" sz="3200" dirty="0"/>
              <a:t> </a:t>
            </a:r>
            <a:r>
              <a:rPr lang="en-GB" sz="3200" dirty="0" err="1"/>
              <a:t>pada</a:t>
            </a:r>
            <a:r>
              <a:rPr lang="en-GB" sz="3200" dirty="0"/>
              <a:t> </a:t>
            </a:r>
            <a:r>
              <a:rPr lang="en-GB" sz="3200" dirty="0" err="1"/>
              <a:t>atau</a:t>
            </a:r>
            <a:r>
              <a:rPr lang="en-GB" sz="3200" dirty="0"/>
              <a:t> </a:t>
            </a:r>
            <a:r>
              <a:rPr lang="en-GB" sz="3200" dirty="0" err="1"/>
              <a:t>dengan</a:t>
            </a:r>
            <a:r>
              <a:rPr lang="en-GB" sz="3200" dirty="0"/>
              <a:t> </a:t>
            </a:r>
            <a:r>
              <a:rPr lang="en-GB" sz="3200" dirty="0" err="1"/>
              <a:t>sesuatu</a:t>
            </a:r>
            <a:r>
              <a:rPr lang="en-GB" sz="3200" dirty="0"/>
              <a:t> </a:t>
            </a:r>
            <a:r>
              <a:rPr lang="en-GB" sz="3200" dirty="0" err="1"/>
              <a:t>penyesuaian</a:t>
            </a:r>
            <a:r>
              <a:rPr lang="en-GB" sz="3200" dirty="0"/>
              <a:t> </a:t>
            </a:r>
            <a:r>
              <a:rPr lang="en-GB" sz="3200" dirty="0" err="1"/>
              <a:t>supaya</a:t>
            </a:r>
            <a:r>
              <a:rPr lang="en-GB" sz="3200" dirty="0"/>
              <a:t> </a:t>
            </a:r>
            <a:r>
              <a:rPr lang="en-GB" sz="3200" dirty="0" err="1"/>
              <a:t>menjadi</a:t>
            </a:r>
            <a:r>
              <a:rPr lang="en-GB" sz="3200" dirty="0"/>
              <a:t> </a:t>
            </a:r>
            <a:r>
              <a:rPr lang="en-GB" sz="3200" dirty="0" err="1"/>
              <a:t>terbiasa</a:t>
            </a:r>
            <a:r>
              <a:rPr lang="en-GB" sz="3200" dirty="0"/>
              <a:t> (</a:t>
            </a:r>
            <a:r>
              <a:rPr lang="en-GB" sz="3200" dirty="0" err="1"/>
              <a:t>terlatih</a:t>
            </a:r>
            <a:r>
              <a:rPr lang="en-GB" sz="3200" dirty="0"/>
              <a:t>) </a:t>
            </a:r>
            <a:r>
              <a:rPr lang="en-GB" sz="3200" dirty="0" err="1"/>
              <a:t>melakukan</a:t>
            </a:r>
            <a:r>
              <a:rPr lang="en-GB" sz="3200" dirty="0"/>
              <a:t> </a:t>
            </a:r>
            <a:r>
              <a:rPr lang="en-GB" sz="3200" dirty="0" err="1"/>
              <a:t>sesuatu</a:t>
            </a:r>
            <a:r>
              <a:rPr lang="en-GB" sz="3200" dirty="0"/>
              <a:t> yang </a:t>
            </a:r>
            <a:r>
              <a:rPr lang="en-GB" sz="3200" dirty="0" err="1"/>
              <a:t>bersifat</a:t>
            </a:r>
            <a:r>
              <a:rPr lang="en-GB" sz="3200" dirty="0"/>
              <a:t> </a:t>
            </a:r>
            <a:r>
              <a:rPr lang="en-GB" sz="3200" dirty="0" err="1"/>
              <a:t>instrisik</a:t>
            </a:r>
            <a:r>
              <a:rPr lang="en-GB" sz="3200" dirty="0"/>
              <a:t> </a:t>
            </a:r>
            <a:r>
              <a:rPr lang="en-GB" sz="3200" dirty="0" err="1"/>
              <a:t>pada</a:t>
            </a:r>
            <a:r>
              <a:rPr lang="en-GB" sz="3200" dirty="0"/>
              <a:t> </a:t>
            </a:r>
            <a:r>
              <a:rPr lang="en-GB" sz="3200" dirty="0" err="1"/>
              <a:t>lingkungan</a:t>
            </a:r>
            <a:r>
              <a:rPr lang="en-GB" sz="3200" dirty="0"/>
              <a:t> </a:t>
            </a:r>
            <a:r>
              <a:rPr lang="en-GB" sz="3200" dirty="0" err="1"/>
              <a:t>kerjanya</a:t>
            </a:r>
            <a:r>
              <a:rPr lang="en-GB" sz="3200" dirty="0"/>
              <a:t>.</a:t>
            </a:r>
            <a:endParaRPr lang="en-US" sz="3200" dirty="0"/>
          </a:p>
          <a:p>
            <a:r>
              <a:rPr lang="en-GB" sz="3200" dirty="0" err="1"/>
              <a:t>penciptaan</a:t>
            </a:r>
            <a:r>
              <a:rPr lang="en-GB" sz="3200" dirty="0"/>
              <a:t> </a:t>
            </a:r>
            <a:r>
              <a:rPr lang="en-GB" sz="3200" dirty="0" err="1"/>
              <a:t>situasi</a:t>
            </a:r>
            <a:r>
              <a:rPr lang="en-GB" sz="3200" dirty="0"/>
              <a:t> </a:t>
            </a:r>
            <a:r>
              <a:rPr lang="en-GB" sz="3200" dirty="0" err="1"/>
              <a:t>dan</a:t>
            </a:r>
            <a:r>
              <a:rPr lang="en-GB" sz="3200" dirty="0"/>
              <a:t> </a:t>
            </a:r>
            <a:r>
              <a:rPr lang="en-GB" sz="3200" dirty="0" err="1"/>
              <a:t>kondisi</a:t>
            </a:r>
            <a:r>
              <a:rPr lang="en-GB" sz="3200" dirty="0"/>
              <a:t> (</a:t>
            </a:r>
            <a:r>
              <a:rPr lang="en-GB" sz="3200" i="1" dirty="0"/>
              <a:t>persistence life situation</a:t>
            </a:r>
            <a:r>
              <a:rPr lang="en-GB" sz="3200" dirty="0"/>
              <a:t>) </a:t>
            </a:r>
            <a:r>
              <a:rPr lang="en-GB" sz="3200" dirty="0" err="1"/>
              <a:t>tertentu</a:t>
            </a:r>
            <a:r>
              <a:rPr lang="en-GB" sz="3200" dirty="0"/>
              <a:t>  </a:t>
            </a:r>
            <a:r>
              <a:rPr lang="en-GB" sz="3200" dirty="0" err="1"/>
              <a:t>untuk</a:t>
            </a:r>
            <a:r>
              <a:rPr lang="en-GB" sz="3200" dirty="0"/>
              <a:t> </a:t>
            </a:r>
            <a:r>
              <a:rPr lang="en-GB" sz="3200" dirty="0" err="1"/>
              <a:t>membiasakan</a:t>
            </a:r>
            <a:r>
              <a:rPr lang="en-GB" sz="3200" dirty="0"/>
              <a:t> </a:t>
            </a:r>
            <a:r>
              <a:rPr lang="en-GB" sz="3200" dirty="0" err="1"/>
              <a:t>diri</a:t>
            </a:r>
            <a:r>
              <a:rPr lang="en-GB" sz="3200" dirty="0"/>
              <a:t> </a:t>
            </a:r>
            <a:r>
              <a:rPr lang="en-GB" sz="3200" dirty="0" err="1"/>
              <a:t>berperilaku</a:t>
            </a:r>
            <a:r>
              <a:rPr lang="en-GB" sz="3200" dirty="0"/>
              <a:t> </a:t>
            </a:r>
            <a:r>
              <a:rPr lang="en-GB" sz="3200" dirty="0" err="1"/>
              <a:t>sehingga</a:t>
            </a:r>
            <a:r>
              <a:rPr lang="en-GB" sz="3200" dirty="0"/>
              <a:t> </a:t>
            </a:r>
            <a:r>
              <a:rPr lang="en-GB" sz="3200" dirty="0" err="1"/>
              <a:t>terbentuk</a:t>
            </a:r>
            <a:r>
              <a:rPr lang="en-GB" sz="3200" dirty="0"/>
              <a:t> </a:t>
            </a:r>
            <a:r>
              <a:rPr lang="en-GB" sz="3200" dirty="0" err="1"/>
              <a:t>karakter</a:t>
            </a:r>
            <a:r>
              <a:rPr lang="en-GB" sz="3200" dirty="0"/>
              <a:t> </a:t>
            </a:r>
            <a:r>
              <a:rPr lang="en-GB" sz="3200" dirty="0" err="1"/>
              <a:t>diri</a:t>
            </a:r>
            <a:r>
              <a:rPr lang="en-GB" sz="3200" dirty="0"/>
              <a:t> </a:t>
            </a:r>
            <a:r>
              <a:rPr lang="en-GB" sz="3200" dirty="0" err="1"/>
              <a:t>melalui</a:t>
            </a:r>
            <a:r>
              <a:rPr lang="en-GB" sz="3200" dirty="0"/>
              <a:t> proses </a:t>
            </a:r>
            <a:r>
              <a:rPr lang="en-GB" sz="3200" dirty="0" err="1"/>
              <a:t>internalisasi</a:t>
            </a:r>
            <a:r>
              <a:rPr lang="en-GB" sz="3200" dirty="0"/>
              <a:t> </a:t>
            </a:r>
            <a:r>
              <a:rPr lang="en-GB" sz="3200" dirty="0" err="1"/>
              <a:t>dan</a:t>
            </a:r>
            <a:r>
              <a:rPr lang="en-GB" sz="3200" dirty="0"/>
              <a:t> </a:t>
            </a:r>
            <a:r>
              <a:rPr lang="en-GB" sz="3200" dirty="0" err="1"/>
              <a:t>dipersonifikasi</a:t>
            </a:r>
            <a:r>
              <a:rPr lang="en-GB" sz="3200" dirty="0"/>
              <a:t> (</a:t>
            </a:r>
            <a:r>
              <a:rPr lang="en-GB" sz="3200"/>
              <a:t>pengumpamaan</a:t>
            </a:r>
            <a:r>
              <a:rPr lang="en-GB" sz="3200" dirty="0"/>
              <a:t>) </a:t>
            </a:r>
            <a:r>
              <a:rPr lang="en-GB" sz="3200" dirty="0" err="1"/>
              <a:t>melalui</a:t>
            </a:r>
            <a:r>
              <a:rPr lang="en-GB" sz="3200" dirty="0"/>
              <a:t> </a:t>
            </a:r>
            <a:r>
              <a:rPr lang="en-GB" sz="3200" dirty="0" err="1"/>
              <a:t>intervensi</a:t>
            </a:r>
            <a:r>
              <a:rPr lang="en-GB" sz="3200" dirty="0"/>
              <a:t> </a:t>
            </a:r>
            <a:r>
              <a:rPr lang="en-GB" sz="3200" dirty="0" err="1"/>
              <a:t>tertentu</a:t>
            </a:r>
            <a:r>
              <a:rPr lang="en-GB" sz="3200" dirty="0"/>
              <a:t>.</a:t>
            </a:r>
            <a:endParaRPr lang="en-US" sz="3200" dirty="0"/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4112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HABITUASI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Kura-Kura </a:t>
            </a:r>
            <a:r>
              <a:rPr lang="en-US" dirty="0" err="1"/>
              <a:t>dibelai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menyembunyikan</a:t>
            </a:r>
            <a:r>
              <a:rPr lang="en-US" dirty="0"/>
              <a:t> </a:t>
            </a:r>
            <a:r>
              <a:rPr lang="en-US" dirty="0" err="1"/>
              <a:t>kepalanya</a:t>
            </a:r>
            <a:r>
              <a:rPr lang="en-US" dirty="0"/>
              <a:t> </a:t>
            </a:r>
            <a:r>
              <a:rPr lang="en-US" dirty="0" err="1"/>
              <a:t>dibalik</a:t>
            </a:r>
            <a:r>
              <a:rPr lang="en-US" dirty="0"/>
              <a:t> </a:t>
            </a:r>
            <a:r>
              <a:rPr lang="en-US" dirty="0" err="1"/>
              <a:t>tempurungnya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berulang-ulang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terbiasa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85850"/>
            <a:ext cx="4660181" cy="2724150"/>
          </a:xfrm>
          <a:prstGeom prst="rect">
            <a:avLst/>
          </a:prstGeom>
        </p:spPr>
      </p:pic>
      <p:grpSp>
        <p:nvGrpSpPr>
          <p:cNvPr id="5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7540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perumahan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bandara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menggang</a:t>
            </a:r>
            <a:r>
              <a:rPr lang="id-ID" dirty="0" smtClean="0"/>
              <a:t>g</a:t>
            </a:r>
            <a:r>
              <a:rPr lang="en-US" dirty="0" smtClean="0"/>
              <a:t>u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,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di </a:t>
            </a:r>
            <a:r>
              <a:rPr lang="en-US" dirty="0" err="1"/>
              <a:t>pinggir</a:t>
            </a:r>
            <a:r>
              <a:rPr lang="en-US" dirty="0"/>
              <a:t> </a:t>
            </a:r>
            <a:r>
              <a:rPr lang="en-US" dirty="0" err="1"/>
              <a:t>bandara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di </a:t>
            </a:r>
            <a:r>
              <a:rPr lang="en-US" dirty="0" err="1"/>
              <a:t>kamar</a:t>
            </a:r>
            <a:r>
              <a:rPr lang="en-US" dirty="0"/>
              <a:t> hotel </a:t>
            </a:r>
            <a:r>
              <a:rPr lang="en-US" dirty="0" err="1"/>
              <a:t>bintang</a:t>
            </a:r>
            <a:r>
              <a:rPr lang="en-US" dirty="0"/>
              <a:t> 5 yang </a:t>
            </a:r>
            <a:r>
              <a:rPr lang="en-US" dirty="0" err="1"/>
              <a:t>kedap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56589"/>
            <a:ext cx="4267200" cy="2401011"/>
          </a:xfrm>
          <a:prstGeom prst="rect">
            <a:avLst/>
          </a:prstGeom>
        </p:spPr>
      </p:pic>
      <p:grpSp>
        <p:nvGrpSpPr>
          <p:cNvPr id="5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618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579437"/>
            <a:ext cx="4114800" cy="487363"/>
          </a:xfrm>
        </p:spPr>
        <p:txBody>
          <a:bodyPr/>
          <a:lstStyle/>
          <a:p>
            <a:r>
              <a:rPr lang="en-GB" dirty="0"/>
              <a:t>PENGERTIAN AKTUALISASI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563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234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PEMBELAJARAN</a:t>
            </a:r>
            <a:br>
              <a:rPr lang="en-GB" dirty="0"/>
            </a:br>
            <a:r>
              <a:rPr lang="en-GB" dirty="0"/>
              <a:t>AKTUALISASI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Pembelajaran</a:t>
            </a:r>
            <a:r>
              <a:rPr lang="en-GB" sz="2800" dirty="0"/>
              <a:t> </a:t>
            </a:r>
            <a:r>
              <a:rPr lang="en-GB" sz="2800" dirty="0" err="1"/>
              <a:t>aktualisasi</a:t>
            </a:r>
            <a:r>
              <a:rPr lang="en-GB" sz="2800" dirty="0"/>
              <a:t> </a:t>
            </a:r>
            <a:r>
              <a:rPr lang="en-GB" sz="2800" dirty="0" err="1"/>
              <a:t>sebagai</a:t>
            </a:r>
            <a:r>
              <a:rPr lang="en-GB" sz="2800" dirty="0"/>
              <a:t> </a:t>
            </a:r>
            <a:r>
              <a:rPr lang="en-GB" sz="2800" dirty="0" err="1"/>
              <a:t>intervensi</a:t>
            </a:r>
            <a:r>
              <a:rPr lang="en-GB" sz="2800" dirty="0"/>
              <a:t> agenda </a:t>
            </a:r>
            <a:r>
              <a:rPr lang="en-GB" sz="2800" dirty="0" err="1"/>
              <a:t>habituasi</a:t>
            </a:r>
            <a:r>
              <a:rPr lang="en-GB" sz="2800" dirty="0"/>
              <a:t>. </a:t>
            </a:r>
          </a:p>
          <a:p>
            <a:r>
              <a:rPr lang="en-GB" sz="2800" dirty="0" err="1"/>
              <a:t>Kemampuan</a:t>
            </a:r>
            <a:r>
              <a:rPr lang="en-GB" sz="2800" dirty="0"/>
              <a:t> yang </a:t>
            </a:r>
            <a:r>
              <a:rPr lang="en-GB" sz="2800" dirty="0" err="1"/>
              <a:t>harus</a:t>
            </a:r>
            <a:r>
              <a:rPr lang="en-GB" sz="2800" dirty="0"/>
              <a:t> </a:t>
            </a:r>
            <a:r>
              <a:rPr lang="en-GB" sz="2800" dirty="0" err="1"/>
              <a:t>dikuasai</a:t>
            </a:r>
            <a:r>
              <a:rPr lang="en-GB" sz="2800" dirty="0"/>
              <a:t> </a:t>
            </a:r>
            <a:r>
              <a:rPr lang="en-GB" sz="2800" dirty="0" err="1"/>
              <a:t>peserta</a:t>
            </a:r>
            <a:r>
              <a:rPr lang="en-GB" sz="2800" dirty="0"/>
              <a:t> </a:t>
            </a:r>
            <a:r>
              <a:rPr lang="en-GB" sz="2800" dirty="0" err="1"/>
              <a:t>pada</a:t>
            </a:r>
            <a:r>
              <a:rPr lang="en-GB" sz="2800" dirty="0"/>
              <a:t> </a:t>
            </a:r>
            <a:r>
              <a:rPr lang="en-GB" sz="2800" dirty="0" err="1"/>
              <a:t>pembelajaran</a:t>
            </a:r>
            <a:r>
              <a:rPr lang="en-GB" sz="2800" dirty="0"/>
              <a:t> 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400" dirty="0" err="1"/>
              <a:t>merancang</a:t>
            </a:r>
            <a:r>
              <a:rPr lang="en-GB" sz="2400" dirty="0"/>
              <a:t> </a:t>
            </a:r>
            <a:r>
              <a:rPr lang="en-GB" sz="2400" dirty="0" err="1"/>
              <a:t>aktualisasi</a:t>
            </a:r>
            <a:r>
              <a:rPr lang="en-GB" sz="2400" dirty="0"/>
              <a:t> </a:t>
            </a:r>
            <a:r>
              <a:rPr lang="en-GB" sz="2400" dirty="0" err="1"/>
              <a:t>yaitu</a:t>
            </a:r>
            <a:r>
              <a:rPr lang="en-GB" sz="2400" dirty="0"/>
              <a:t>; </a:t>
            </a:r>
            <a:r>
              <a:rPr lang="en-GB" sz="2400" dirty="0" err="1"/>
              <a:t>kualitas</a:t>
            </a:r>
            <a:r>
              <a:rPr lang="en-GB" sz="2400" dirty="0"/>
              <a:t> </a:t>
            </a:r>
            <a:r>
              <a:rPr lang="en-GB" sz="2400" dirty="0" err="1"/>
              <a:t>penetapan</a:t>
            </a:r>
            <a:r>
              <a:rPr lang="en-GB" sz="2400" dirty="0"/>
              <a:t> </a:t>
            </a:r>
            <a:r>
              <a:rPr lang="en-GB" sz="2400" dirty="0" err="1"/>
              <a:t>isu</a:t>
            </a:r>
            <a:r>
              <a:rPr lang="en-GB" sz="2400" dirty="0"/>
              <a:t>, </a:t>
            </a:r>
            <a:r>
              <a:rPr lang="en-GB" sz="2400" dirty="0" err="1"/>
              <a:t>jumlah</a:t>
            </a:r>
            <a:r>
              <a:rPr lang="en-GB" sz="2400" dirty="0"/>
              <a:t> </a:t>
            </a:r>
            <a:r>
              <a:rPr lang="en-GB" sz="2400" dirty="0" err="1"/>
              <a:t>kegiatan</a:t>
            </a:r>
            <a:r>
              <a:rPr lang="en-GB" sz="2400" dirty="0"/>
              <a:t>, </a:t>
            </a:r>
            <a:r>
              <a:rPr lang="en-GB" sz="2400" dirty="0" err="1"/>
              <a:t>kualitas</a:t>
            </a:r>
            <a:r>
              <a:rPr lang="en-GB" sz="2400" dirty="0"/>
              <a:t> </a:t>
            </a:r>
            <a:r>
              <a:rPr lang="en-GB" sz="2400" dirty="0" err="1"/>
              <a:t>rencana</a:t>
            </a:r>
            <a:r>
              <a:rPr lang="en-GB" sz="2400" dirty="0"/>
              <a:t> </a:t>
            </a:r>
            <a:r>
              <a:rPr lang="en-GB" sz="2400" dirty="0" err="1"/>
              <a:t>kegiatan</a:t>
            </a:r>
            <a:r>
              <a:rPr lang="en-GB" sz="2400" dirty="0"/>
              <a:t>, </a:t>
            </a:r>
            <a:r>
              <a:rPr lang="en-GB" sz="2400" dirty="0" err="1"/>
              <a:t>relevansi</a:t>
            </a:r>
            <a:r>
              <a:rPr lang="en-GB" sz="2400" dirty="0"/>
              <a:t> </a:t>
            </a:r>
            <a:r>
              <a:rPr lang="en-GB" sz="2400" dirty="0" err="1"/>
              <a:t>rencana</a:t>
            </a:r>
            <a:r>
              <a:rPr lang="en-GB" sz="2400" dirty="0"/>
              <a:t> </a:t>
            </a:r>
            <a:r>
              <a:rPr lang="en-GB" sz="2400" dirty="0" err="1"/>
              <a:t>kegiatan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aktualisasi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teknik</a:t>
            </a:r>
            <a:r>
              <a:rPr lang="en-GB" sz="2400" dirty="0"/>
              <a:t> </a:t>
            </a:r>
            <a:r>
              <a:rPr lang="en-GB" sz="2400" dirty="0" err="1"/>
              <a:t>komunikasi</a:t>
            </a:r>
            <a:r>
              <a:rPr lang="en-GB" sz="2400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400" dirty="0" err="1"/>
              <a:t>melaksanakan</a:t>
            </a:r>
            <a:r>
              <a:rPr lang="en-GB" sz="2400" dirty="0"/>
              <a:t> </a:t>
            </a:r>
            <a:r>
              <a:rPr lang="en-GB" sz="2400" dirty="0" err="1"/>
              <a:t>aktualisasi</a:t>
            </a:r>
            <a:r>
              <a:rPr lang="en-GB" sz="2400" dirty="0"/>
              <a:t> </a:t>
            </a:r>
            <a:r>
              <a:rPr lang="en-GB" sz="2400" dirty="0" err="1"/>
              <a:t>yaitu</a:t>
            </a:r>
            <a:r>
              <a:rPr lang="en-GB" sz="2400" dirty="0"/>
              <a:t>; </a:t>
            </a:r>
            <a:r>
              <a:rPr lang="en-GB" sz="2400" dirty="0" err="1"/>
              <a:t>kualitas</a:t>
            </a:r>
            <a:r>
              <a:rPr lang="en-GB" sz="2400" dirty="0"/>
              <a:t> </a:t>
            </a:r>
            <a:r>
              <a:rPr lang="en-GB" sz="2400" dirty="0" err="1"/>
              <a:t>pelaksanaan</a:t>
            </a:r>
            <a:r>
              <a:rPr lang="en-GB" sz="2400" dirty="0"/>
              <a:t> </a:t>
            </a:r>
            <a:r>
              <a:rPr lang="en-GB" sz="2400" dirty="0" err="1"/>
              <a:t>kegiatan</a:t>
            </a:r>
            <a:r>
              <a:rPr lang="en-GB" sz="2400" dirty="0"/>
              <a:t>, </a:t>
            </a:r>
            <a:r>
              <a:rPr lang="en-GB" sz="2400" dirty="0" err="1"/>
              <a:t>kualitas</a:t>
            </a:r>
            <a:r>
              <a:rPr lang="en-GB" sz="2400" dirty="0"/>
              <a:t> </a:t>
            </a:r>
            <a:r>
              <a:rPr lang="en-GB" sz="2400" dirty="0" err="1"/>
              <a:t>aktualisasi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teknik</a:t>
            </a:r>
            <a:r>
              <a:rPr lang="en-GB" sz="2400" dirty="0"/>
              <a:t> </a:t>
            </a:r>
            <a:r>
              <a:rPr lang="en-GB" sz="2400" dirty="0" err="1"/>
              <a:t>komunikasi</a:t>
            </a:r>
            <a:r>
              <a:rPr lang="en-GB" sz="2400" dirty="0"/>
              <a:t>. </a:t>
            </a:r>
          </a:p>
          <a:p>
            <a:endParaRPr lang="en-GB" sz="2800" dirty="0"/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0065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HASIL BELAJAR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/>
              <a:t>Setelah</a:t>
            </a:r>
            <a:r>
              <a:rPr lang="en-GB" sz="2000" dirty="0"/>
              <a:t> </a:t>
            </a:r>
            <a:r>
              <a:rPr lang="en-GB" sz="2000" dirty="0" err="1"/>
              <a:t>mengikuti</a:t>
            </a:r>
            <a:r>
              <a:rPr lang="en-GB" sz="2000" dirty="0"/>
              <a:t> </a:t>
            </a:r>
            <a:r>
              <a:rPr lang="en-GB" sz="2000" dirty="0" err="1"/>
              <a:t>pembelajaran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, </a:t>
            </a:r>
            <a:r>
              <a:rPr lang="en-GB" sz="2000" dirty="0" err="1"/>
              <a:t>Peserta</a:t>
            </a:r>
            <a:r>
              <a:rPr lang="en-GB" sz="2000" dirty="0"/>
              <a:t> </a:t>
            </a:r>
            <a:r>
              <a:rPr lang="en-GB" sz="2000" dirty="0" err="1"/>
              <a:t>Pelatihan</a:t>
            </a:r>
            <a:r>
              <a:rPr lang="en-GB" sz="2000" dirty="0"/>
              <a:t> </a:t>
            </a:r>
            <a:r>
              <a:rPr lang="en-GB" sz="2000" dirty="0" err="1"/>
              <a:t>Dasar</a:t>
            </a:r>
            <a:r>
              <a:rPr lang="en-GB" sz="2000" dirty="0"/>
              <a:t> </a:t>
            </a:r>
            <a:r>
              <a:rPr lang="en-GB" sz="2000" dirty="0" err="1"/>
              <a:t>Calon</a:t>
            </a:r>
            <a:r>
              <a:rPr lang="en-GB" sz="2000" dirty="0"/>
              <a:t> PNS </a:t>
            </a:r>
            <a:r>
              <a:rPr lang="en-GB" sz="2000" dirty="0" err="1"/>
              <a:t>diharapkan</a:t>
            </a:r>
            <a:r>
              <a:rPr lang="en-GB" sz="2000" dirty="0"/>
              <a:t> </a:t>
            </a:r>
            <a:r>
              <a:rPr lang="en-GB" sz="2000" dirty="0" err="1"/>
              <a:t>mampu</a:t>
            </a:r>
            <a:r>
              <a:rPr lang="en-GB" sz="2000" dirty="0"/>
              <a:t> : </a:t>
            </a:r>
          </a:p>
          <a:p>
            <a:pPr marL="0" indent="0">
              <a:buNone/>
            </a:pPr>
            <a:r>
              <a:rPr lang="en-GB" sz="2000" dirty="0"/>
              <a:t>1. </a:t>
            </a:r>
            <a:r>
              <a:rPr lang="en-GB" sz="2000" dirty="0" err="1"/>
              <a:t>Memahami</a:t>
            </a:r>
            <a:r>
              <a:rPr lang="en-GB" sz="2000" dirty="0"/>
              <a:t> </a:t>
            </a:r>
            <a:r>
              <a:rPr lang="en-GB" sz="2000" dirty="0" err="1"/>
              <a:t>konsepsi</a:t>
            </a:r>
            <a:r>
              <a:rPr lang="en-GB" sz="2000" dirty="0"/>
              <a:t> </a:t>
            </a:r>
            <a:r>
              <a:rPr lang="en-GB" sz="2000" dirty="0" err="1"/>
              <a:t>pembelajaran</a:t>
            </a:r>
            <a:r>
              <a:rPr lang="en-GB" sz="2000" dirty="0"/>
              <a:t> </a:t>
            </a:r>
            <a:r>
              <a:rPr lang="en-GB" sz="2000" dirty="0" err="1"/>
              <a:t>habituasi</a:t>
            </a:r>
            <a:r>
              <a:rPr lang="en-GB" sz="2000" dirty="0"/>
              <a:t>; </a:t>
            </a:r>
          </a:p>
          <a:p>
            <a:pPr marL="0" indent="0">
              <a:buNone/>
            </a:pPr>
            <a:r>
              <a:rPr lang="en-GB" sz="2000" dirty="0"/>
              <a:t>2. </a:t>
            </a:r>
            <a:r>
              <a:rPr lang="en-GB" sz="2000" dirty="0" err="1"/>
              <a:t>Memahami</a:t>
            </a:r>
            <a:r>
              <a:rPr lang="en-GB" sz="2000" dirty="0"/>
              <a:t> </a:t>
            </a:r>
            <a:r>
              <a:rPr lang="en-GB" sz="2000" dirty="0" err="1"/>
              <a:t>tahapan</a:t>
            </a:r>
            <a:r>
              <a:rPr lang="en-GB" sz="2000" dirty="0"/>
              <a:t> </a:t>
            </a:r>
            <a:r>
              <a:rPr lang="en-GB" sz="2000" dirty="0" err="1"/>
              <a:t>kegiatan</a:t>
            </a:r>
            <a:r>
              <a:rPr lang="en-GB" sz="2000" dirty="0"/>
              <a:t> </a:t>
            </a:r>
            <a:r>
              <a:rPr lang="en-GB" sz="2000" dirty="0" err="1"/>
              <a:t>pembelajaran</a:t>
            </a:r>
            <a:r>
              <a:rPr lang="en-GB" sz="2000" dirty="0"/>
              <a:t> </a:t>
            </a:r>
            <a:r>
              <a:rPr lang="en-GB" sz="2000" dirty="0" err="1"/>
              <a:t>aktualisasi</a:t>
            </a:r>
            <a:r>
              <a:rPr lang="en-GB" sz="2000" dirty="0"/>
              <a:t>;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fi-FI" sz="2000" dirty="0"/>
              <a:t>3. Melaksanakan tahapan pembelajaran aktualisasi: </a:t>
            </a:r>
          </a:p>
          <a:p>
            <a:pPr marL="0" indent="0">
              <a:buNone/>
            </a:pPr>
            <a:r>
              <a:rPr lang="en-GB" sz="2000" dirty="0"/>
              <a:t>    a. </a:t>
            </a:r>
            <a:r>
              <a:rPr lang="en-GB" sz="2000" dirty="0" err="1"/>
              <a:t>menyusun</a:t>
            </a:r>
            <a:r>
              <a:rPr lang="en-GB" sz="2000" dirty="0"/>
              <a:t> </a:t>
            </a:r>
            <a:r>
              <a:rPr lang="en-GB" sz="2000" dirty="0" err="1"/>
              <a:t>rancangan</a:t>
            </a:r>
            <a:r>
              <a:rPr lang="en-GB" sz="2000" dirty="0"/>
              <a:t> </a:t>
            </a:r>
            <a:r>
              <a:rPr lang="en-GB" sz="2000" dirty="0" err="1"/>
              <a:t>aktualisasi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    b. </a:t>
            </a:r>
            <a:r>
              <a:rPr lang="en-GB" sz="2000" dirty="0" err="1"/>
              <a:t>mempresentasikan</a:t>
            </a:r>
            <a:r>
              <a:rPr lang="en-GB" sz="2000" dirty="0"/>
              <a:t> </a:t>
            </a:r>
            <a:r>
              <a:rPr lang="en-GB" sz="2000" dirty="0" err="1"/>
              <a:t>rancangan</a:t>
            </a:r>
            <a:r>
              <a:rPr lang="en-GB" sz="2000" dirty="0"/>
              <a:t> </a:t>
            </a:r>
            <a:r>
              <a:rPr lang="en-GB" sz="2000" dirty="0" err="1"/>
              <a:t>aktualisasi</a:t>
            </a:r>
            <a:r>
              <a:rPr lang="en-GB" sz="2000" dirty="0"/>
              <a:t>; </a:t>
            </a:r>
          </a:p>
          <a:p>
            <a:pPr marL="0" indent="0">
              <a:buNone/>
            </a:pPr>
            <a:r>
              <a:rPr lang="en-GB" sz="2000" dirty="0"/>
              <a:t>    c. </a:t>
            </a:r>
            <a:r>
              <a:rPr lang="en-GB" sz="2000" dirty="0" err="1"/>
              <a:t>melaksanakan</a:t>
            </a:r>
            <a:r>
              <a:rPr lang="en-GB" sz="2000" dirty="0"/>
              <a:t> </a:t>
            </a:r>
            <a:r>
              <a:rPr lang="en-GB" sz="2000" dirty="0" err="1"/>
              <a:t>aktualisasi</a:t>
            </a:r>
            <a:r>
              <a:rPr lang="en-GB" sz="2000" dirty="0"/>
              <a:t>; </a:t>
            </a:r>
          </a:p>
          <a:p>
            <a:pPr marL="0" indent="0">
              <a:buNone/>
            </a:pPr>
            <a:r>
              <a:rPr lang="en-GB" sz="2000" dirty="0"/>
              <a:t>    d. </a:t>
            </a:r>
            <a:r>
              <a:rPr lang="en-GB" sz="2000" dirty="0" err="1"/>
              <a:t>menyusun</a:t>
            </a:r>
            <a:r>
              <a:rPr lang="en-GB" sz="2000" dirty="0"/>
              <a:t> </a:t>
            </a:r>
            <a:r>
              <a:rPr lang="en-GB" sz="2000" dirty="0" err="1"/>
              <a:t>laporan</a:t>
            </a:r>
            <a:r>
              <a:rPr lang="en-GB" sz="2000" dirty="0"/>
              <a:t> </a:t>
            </a:r>
            <a:r>
              <a:rPr lang="en-GB" sz="2000" dirty="0" err="1"/>
              <a:t>aktualisasi</a:t>
            </a:r>
            <a:r>
              <a:rPr lang="en-GB" sz="2000" dirty="0"/>
              <a:t>; </a:t>
            </a:r>
          </a:p>
          <a:p>
            <a:pPr marL="0" indent="0">
              <a:buNone/>
            </a:pPr>
            <a:r>
              <a:rPr lang="en-GB" sz="2000" dirty="0"/>
              <a:t>    e. </a:t>
            </a:r>
            <a:r>
              <a:rPr lang="en-GB" sz="2000" dirty="0" err="1"/>
              <a:t>mempresentasikan</a:t>
            </a:r>
            <a:r>
              <a:rPr lang="en-GB" sz="2000" dirty="0"/>
              <a:t> </a:t>
            </a:r>
            <a:r>
              <a:rPr lang="en-GB" sz="2000" dirty="0" err="1"/>
              <a:t>laporan</a:t>
            </a:r>
            <a:r>
              <a:rPr lang="en-GB" sz="2000" dirty="0"/>
              <a:t> </a:t>
            </a:r>
            <a:r>
              <a:rPr lang="en-GB" sz="2000" dirty="0" err="1"/>
              <a:t>aktualisasi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925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INDIKATOR </a:t>
            </a:r>
            <a:r>
              <a:rPr lang="en-US" b="1" dirty="0" smtClean="0">
                <a:solidFill>
                  <a:schemeClr val="tx1"/>
                </a:solidFill>
              </a:rPr>
              <a:t>KEBERHASILAN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: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habituasi</a:t>
            </a:r>
            <a:r>
              <a:rPr lang="en-US" dirty="0"/>
              <a:t>;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;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;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;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;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;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.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3662272" y="6400800"/>
            <a:ext cx="5024528" cy="4572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333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7027433"/>
      </p:ext>
    </p:extLst>
  </p:cSld>
  <p:clrMapOvr>
    <a:masterClrMapping/>
  </p:clrMapOvr>
</p:sld>
</file>

<file path=ppt/theme/theme1.xml><?xml version="1.0" encoding="utf-8"?>
<a:theme xmlns:a="http://schemas.openxmlformats.org/drawingml/2006/main" name="TS102199205">
  <a:themeElements>
    <a:clrScheme name="Office Them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</Template>
  <TotalTime>13419</TotalTime>
  <Words>704</Words>
  <Application>Microsoft Office PowerPoint</Application>
  <PresentationFormat>On-screen Show (4:3)</PresentationFormat>
  <Paragraphs>187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TS102199205</vt:lpstr>
      <vt:lpstr>Office Theme</vt:lpstr>
      <vt:lpstr>PowerPoint Presentation</vt:lpstr>
      <vt:lpstr>MATA PELATIHAN AGENDA HABITUASI</vt:lpstr>
      <vt:lpstr>HABITUASI</vt:lpstr>
      <vt:lpstr>HABITUASI</vt:lpstr>
      <vt:lpstr>HABITUASI</vt:lpstr>
      <vt:lpstr>PENGERTIAN AKTUALISASI</vt:lpstr>
      <vt:lpstr>PEMBELAJARAN AKTUALISASI</vt:lpstr>
      <vt:lpstr>HASIL BELAJAR</vt:lpstr>
      <vt:lpstr>INDIKATOR KEBERHASILAN</vt:lpstr>
      <vt:lpstr>KONSEPSI HABITUASI  DAN AKTUALISASI</vt:lpstr>
      <vt:lpstr>PENGERTIAN ISU</vt:lpstr>
      <vt:lpstr>KEGIATAN PEMBELAJARAN AKTUALISASI</vt:lpstr>
      <vt:lpstr>MATA PELATIHAN SEBAGAI SUMBER IMAGINATION/ISSU</vt:lpstr>
      <vt:lpstr>KEMAMPUAN MENETAPKAN ISU</vt:lpstr>
      <vt:lpstr>PERUBAHAN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Reni Suzana MPPM</dc:creator>
  <cp:lastModifiedBy>KDA</cp:lastModifiedBy>
  <cp:revision>154</cp:revision>
  <cp:lastPrinted>2018-02-09T04:26:21Z</cp:lastPrinted>
  <dcterms:created xsi:type="dcterms:W3CDTF">2016-11-27T08:28:46Z</dcterms:created>
  <dcterms:modified xsi:type="dcterms:W3CDTF">2019-01-29T10:04:36Z</dcterms:modified>
</cp:coreProperties>
</file>