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handoutMasterIdLst>
    <p:handoutMasterId r:id="rId21"/>
  </p:handoutMasterIdLst>
  <p:sldIdLst>
    <p:sldId id="270" r:id="rId2"/>
    <p:sldId id="486" r:id="rId3"/>
    <p:sldId id="490" r:id="rId4"/>
    <p:sldId id="491" r:id="rId5"/>
    <p:sldId id="493" r:id="rId6"/>
    <p:sldId id="494" r:id="rId7"/>
    <p:sldId id="495" r:id="rId8"/>
    <p:sldId id="496" r:id="rId9"/>
    <p:sldId id="497" r:id="rId10"/>
    <p:sldId id="498" r:id="rId11"/>
    <p:sldId id="499" r:id="rId12"/>
    <p:sldId id="476" r:id="rId13"/>
    <p:sldId id="487" r:id="rId14"/>
    <p:sldId id="488" r:id="rId15"/>
    <p:sldId id="463" r:id="rId16"/>
    <p:sldId id="447" r:id="rId17"/>
    <p:sldId id="464" r:id="rId18"/>
    <p:sldId id="386" r:id="rId19"/>
  </p:sldIdLst>
  <p:sldSz cx="9144000" cy="6858000" type="screen4x3"/>
  <p:notesSz cx="7045325" cy="9345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44">
          <p15:clr>
            <a:srgbClr val="A4A3A4"/>
          </p15:clr>
        </p15:guide>
        <p15:guide id="4" pos="22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33"/>
    <a:srgbClr val="71BB96"/>
    <a:srgbClr val="002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0" autoAdjust="0"/>
    <p:restoredTop sz="94699" autoAdjust="0"/>
  </p:normalViewPr>
  <p:slideViewPr>
    <p:cSldViewPr>
      <p:cViewPr varScale="1">
        <p:scale>
          <a:sx n="67" d="100"/>
          <a:sy n="67" d="100"/>
        </p:scale>
        <p:origin x="1266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1698" y="-78"/>
      </p:cViewPr>
      <p:guideLst>
        <p:guide orient="horz" pos="2872"/>
        <p:guide pos="2160"/>
        <p:guide orient="horz" pos="2944"/>
        <p:guide pos="22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2351" y="0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78577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2351" y="8878577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5EB4966-5A05-4E58-89C8-4C8476BB36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9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9038" y="701675"/>
            <a:ext cx="4668837" cy="3503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377" y="4439288"/>
            <a:ext cx="5166572" cy="420495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92351" y="0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8577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2351" y="8878577"/>
            <a:ext cx="3052974" cy="467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6249534-50CA-4781-9D65-779EE6CBE6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45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8767E-4B4E-4BF7-8D4C-14D7BEE2F8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0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9AA8-9E7B-498E-9AA9-B010A90003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AD09-15FD-4552-8F2C-4D66DF6896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6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631F4-2D56-40D7-9781-C1BFE3BB76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1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12472-8FA3-4DFD-866F-642753FCA8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2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2A9B-B994-45DB-B422-A2E946B54B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3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2318-E6A6-492D-8AFF-8CD3CEA87A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3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2D09E-F4EC-4AD8-8607-4DC63FB9D1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92A8-277C-4A7B-958B-FD370A95F7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D358B-0659-4E72-9E94-071B5A8FD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4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CA976-E0BE-4ED7-8180-43B8B761B2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AD9E5-2E5E-4632-A9C7-C9788C6F36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9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419600" y="68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>
              <a:latin typeface="Garamond" pitchFamily="18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2415" y="39210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Garamond" pitchFamily="18" charset="0"/>
              </a:rPr>
              <a:t>STRATEGI PEMBIMBINGAN DALAM </a:t>
            </a:r>
            <a:r>
              <a:rPr lang="en-US" sz="2800" b="1" dirty="0">
                <a:latin typeface="Garamond" pitchFamily="18" charset="0"/>
              </a:rPr>
              <a:t>PELATIHAN DASAR CPNS </a:t>
            </a:r>
            <a:r>
              <a:rPr lang="en-US" sz="2800" b="1" dirty="0" smtClean="0">
                <a:latin typeface="Garamond" pitchFamily="18" charset="0"/>
              </a:rPr>
              <a:t>(MENTORING DAN COACHING)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4303455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Garamond" pitchFamily="18" charset="0"/>
              </a:rPr>
              <a:t>PUSAT PENGEMBANGAN PROGRAM DAN KEBIJAKAN PENGEMBANGAN KOMPETENSI APARATUR SIPIL NEGARA </a:t>
            </a:r>
          </a:p>
          <a:p>
            <a:pPr algn="ctr"/>
            <a:r>
              <a:rPr lang="en-US" sz="2000" b="1" dirty="0" smtClean="0">
                <a:latin typeface="Garamond" pitchFamily="18" charset="0"/>
              </a:rPr>
              <a:t>(P3 KPK ASN)</a:t>
            </a:r>
          </a:p>
          <a:p>
            <a:pPr algn="ctr"/>
            <a:endParaRPr lang="en-US" sz="2000" b="1" dirty="0" smtClean="0">
              <a:latin typeface="Garamond" pitchFamily="18" charset="0"/>
            </a:endParaRPr>
          </a:p>
          <a:p>
            <a:pPr algn="ctr"/>
            <a:r>
              <a:rPr lang="en-US" sz="2000" b="1" dirty="0" smtClean="0">
                <a:latin typeface="Garamond" pitchFamily="18" charset="0"/>
              </a:rPr>
              <a:t>LEMBAGA </a:t>
            </a:r>
            <a:r>
              <a:rPr lang="en-US" sz="2000" b="1" dirty="0">
                <a:latin typeface="Garamond" pitchFamily="18" charset="0"/>
              </a:rPr>
              <a:t>ADMINISTRASI </a:t>
            </a:r>
            <a:r>
              <a:rPr lang="en-US" sz="2000" b="1" dirty="0" smtClean="0">
                <a:latin typeface="Garamond" pitchFamily="18" charset="0"/>
              </a:rPr>
              <a:t>NEGARA</a:t>
            </a:r>
            <a:endParaRPr lang="en-US" sz="2000" b="1" dirty="0">
              <a:latin typeface="Garamond" pitchFamily="18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784725" y="5459413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Garamond" pitchFamily="18" charset="0"/>
            </a:endParaRPr>
          </a:p>
          <a:p>
            <a:endParaRPr lang="en-US">
              <a:latin typeface="Garamond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14062" t="20833" r="17188" b="6250"/>
          <a:stretch>
            <a:fillRect/>
          </a:stretch>
        </p:blipFill>
        <p:spPr bwMode="auto">
          <a:xfrm>
            <a:off x="3320028" y="1880072"/>
            <a:ext cx="1916177" cy="1524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0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1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848600" cy="1066800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0070C0"/>
                </a:solidFill>
                <a:latin typeface="Arial Rounded MT Bold" pitchFamily="34" charset="0"/>
              </a:rPr>
              <a:t>Peran</a:t>
            </a:r>
            <a:r>
              <a:rPr lang="en-US" sz="4400" dirty="0" smtClean="0">
                <a:solidFill>
                  <a:srgbClr val="0070C0"/>
                </a:solidFill>
                <a:latin typeface="Arial Rounded MT Bold" pitchFamily="34" charset="0"/>
              </a:rPr>
              <a:t> &amp; </a:t>
            </a:r>
            <a:r>
              <a:rPr lang="en-US" sz="4400" dirty="0" err="1" smtClean="0">
                <a:solidFill>
                  <a:srgbClr val="0070C0"/>
                </a:solidFill>
                <a:latin typeface="Arial Rounded MT Bold" pitchFamily="34" charset="0"/>
              </a:rPr>
              <a:t>Tugas</a:t>
            </a:r>
            <a:r>
              <a:rPr lang="en-US" sz="4400" dirty="0" smtClean="0">
                <a:solidFill>
                  <a:srgbClr val="0070C0"/>
                </a:solidFill>
                <a:latin typeface="Arial Rounded MT Bold" pitchFamily="34" charset="0"/>
              </a:rPr>
              <a:t> Coach</a:t>
            </a:r>
            <a:endParaRPr lang="en-US" sz="4400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marL="577850" lvl="0" indent="-577850">
              <a:buNone/>
            </a:pPr>
            <a:r>
              <a:rPr lang="en-US" sz="2400" dirty="0"/>
              <a:t>6</a:t>
            </a:r>
            <a:r>
              <a:rPr lang="en-US" sz="2400" dirty="0" smtClean="0"/>
              <a:t>.   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i="1" dirty="0"/>
              <a:t>feedback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progress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aktualisasi</a:t>
            </a:r>
            <a:r>
              <a:rPr lang="en-US" sz="2400" dirty="0" smtClean="0"/>
              <a:t> yang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/>
              <a:t>peserta</a:t>
            </a:r>
            <a:r>
              <a:rPr lang="en-US" sz="2400" dirty="0"/>
              <a:t> </a:t>
            </a:r>
            <a:r>
              <a:rPr lang="en-US" sz="2400" dirty="0" err="1"/>
              <a:t>bimbingan</a:t>
            </a:r>
            <a:r>
              <a:rPr lang="en-US" sz="2400" dirty="0"/>
              <a:t> minimal </a:t>
            </a:r>
            <a:r>
              <a:rPr lang="en-US" sz="2400" dirty="0" err="1"/>
              <a:t>seminggu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 (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</a:t>
            </a:r>
            <a:r>
              <a:rPr lang="en-US" sz="2400" dirty="0" err="1" smtClean="0"/>
              <a:t>pekan</a:t>
            </a:r>
            <a:r>
              <a:rPr lang="en-US" sz="2400" dirty="0" smtClean="0"/>
              <a:t>);</a:t>
            </a:r>
            <a:endParaRPr lang="en-US" sz="2400" dirty="0"/>
          </a:p>
          <a:p>
            <a:pPr marL="577850" lvl="0" indent="-577850">
              <a:buNone/>
            </a:pPr>
            <a:r>
              <a:rPr lang="en-US" sz="2400" dirty="0"/>
              <a:t>7</a:t>
            </a:r>
            <a:r>
              <a:rPr lang="en-US" sz="2400" dirty="0" smtClean="0"/>
              <a:t>.   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/>
              <a:t>instrumen</a:t>
            </a:r>
            <a:r>
              <a:rPr lang="en-US" sz="2400" dirty="0"/>
              <a:t> monitoring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perekaman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progress yang </a:t>
            </a:r>
            <a:r>
              <a:rPr lang="en-US" sz="2400" dirty="0" err="1"/>
              <a:t>dilaporkan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peserta</a:t>
            </a:r>
            <a:r>
              <a:rPr lang="en-US" sz="2400" dirty="0"/>
              <a:t> </a:t>
            </a:r>
            <a:r>
              <a:rPr lang="en-US" sz="2400" dirty="0" err="1"/>
              <a:t>bimbingan</a:t>
            </a:r>
            <a:r>
              <a:rPr lang="id-ID" sz="2400" dirty="0"/>
              <a:t>;</a:t>
            </a:r>
            <a:endParaRPr lang="en-US" sz="2400" dirty="0"/>
          </a:p>
          <a:p>
            <a:pPr marL="577850" lvl="0" indent="-577850">
              <a:buNone/>
            </a:pPr>
            <a:r>
              <a:rPr lang="en-US" sz="2400" dirty="0"/>
              <a:t>8</a:t>
            </a:r>
            <a:r>
              <a:rPr lang="en-US" sz="2400" dirty="0" smtClean="0"/>
              <a:t>.    M</a:t>
            </a:r>
            <a:r>
              <a:rPr lang="id-ID" sz="2400" dirty="0" smtClean="0"/>
              <a:t>engkomunikasikan </a:t>
            </a:r>
            <a:r>
              <a:rPr lang="id-ID" sz="2400" dirty="0"/>
              <a:t>proses, kemajuan dan hasil </a:t>
            </a:r>
            <a:r>
              <a:rPr lang="id-ID" sz="2400" i="1" dirty="0"/>
              <a:t>coaching</a:t>
            </a:r>
            <a:r>
              <a:rPr lang="id-ID" sz="2400" dirty="0"/>
              <a:t> kepada penyelenggara </a:t>
            </a:r>
            <a:r>
              <a:rPr lang="en-US" sz="2400" dirty="0" err="1" smtClean="0"/>
              <a:t>pelatihan</a:t>
            </a:r>
            <a:r>
              <a:rPr lang="id-ID" sz="2400" dirty="0" smtClean="0"/>
              <a:t>.</a:t>
            </a:r>
            <a:endParaRPr lang="en-US" sz="2400" dirty="0"/>
          </a:p>
          <a:p>
            <a:pPr marL="577850" indent="-577850">
              <a:buNone/>
            </a:pPr>
            <a:r>
              <a:rPr lang="en-US" sz="2400" dirty="0" smtClean="0"/>
              <a:t>9.    M</a:t>
            </a:r>
            <a:r>
              <a:rPr lang="id-ID" sz="2400" dirty="0" smtClean="0"/>
              <a:t>enjadi </a:t>
            </a:r>
            <a:r>
              <a:rPr lang="id-ID" sz="2400" i="1" dirty="0"/>
              <a:t>counsellor</a:t>
            </a:r>
            <a:r>
              <a:rPr lang="id-ID" sz="2400" dirty="0"/>
              <a:t> pada saat peserta mengalami </a:t>
            </a:r>
            <a:r>
              <a:rPr lang="id-ID" sz="2400" i="1" dirty="0"/>
              <a:t>lack of motivation</a:t>
            </a:r>
            <a:r>
              <a:rPr lang="id-ID" sz="2400" dirty="0"/>
              <a:t> selama proses pembelajaran </a:t>
            </a:r>
            <a:r>
              <a:rPr lang="en-US" sz="2400" dirty="0" err="1" smtClean="0"/>
              <a:t>aktualisasi</a:t>
            </a:r>
            <a:r>
              <a:rPr lang="en-US" sz="2400" dirty="0" smtClean="0"/>
              <a:t> </a:t>
            </a:r>
            <a:r>
              <a:rPr lang="id-ID" sz="2400" dirty="0" smtClean="0"/>
              <a:t>atau </a:t>
            </a:r>
            <a:r>
              <a:rPr lang="id-ID" sz="2400" dirty="0"/>
              <a:t>menyusun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aktualisasi</a:t>
            </a:r>
            <a:r>
              <a:rPr lang="id-ID" sz="2400" dirty="0" smtClean="0"/>
              <a:t>.</a:t>
            </a:r>
            <a:endParaRPr lang="en-US" sz="2400" dirty="0">
              <a:latin typeface="Arial Rounded MT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34"/>
          <p:cNvGrpSpPr/>
          <p:nvPr/>
        </p:nvGrpSpPr>
        <p:grpSpPr>
          <a:xfrm>
            <a:off x="1681776" y="6324600"/>
            <a:ext cx="5024528" cy="388388"/>
            <a:chOff x="3142352" y="4143944"/>
            <a:chExt cx="3768396" cy="291291"/>
          </a:xfrm>
        </p:grpSpPr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319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73183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PERAN COACH PADA </a:t>
            </a:r>
            <a:r>
              <a:rPr lang="en-US" sz="2800" b="1" dirty="0"/>
              <a:t>PEMBELAJARAN AKTUALISASI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56388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PENYUSUNAN RANCANGAN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membimbing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list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pemilihan</a:t>
            </a:r>
            <a:r>
              <a:rPr lang="en-US" dirty="0" smtClean="0"/>
              <a:t> core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pantahapan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 startAt="2"/>
            </a:pPr>
            <a:r>
              <a:rPr lang="en-US" b="1" dirty="0" smtClean="0"/>
              <a:t>EVALUASI RANCANGAN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list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pemilihan</a:t>
            </a:r>
            <a:r>
              <a:rPr lang="en-US" dirty="0" smtClean="0"/>
              <a:t> core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menuangkannya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en-US" b="1" dirty="0" smtClean="0"/>
              <a:t>AKTUALISASI DI TEMPAT KERJA</a:t>
            </a:r>
          </a:p>
          <a:p>
            <a:pPr marL="457200" indent="0" algn="just">
              <a:buNone/>
            </a:pPr>
            <a:r>
              <a:rPr lang="en-US" dirty="0" err="1" smtClean="0"/>
              <a:t>Mengarahkan</a:t>
            </a:r>
            <a:r>
              <a:rPr lang="en-US" dirty="0" smtClean="0"/>
              <a:t>, </a:t>
            </a:r>
            <a:r>
              <a:rPr lang="en-US" dirty="0" err="1" smtClean="0"/>
              <a:t>membimbing</a:t>
            </a:r>
            <a:r>
              <a:rPr lang="en-US" dirty="0" smtClean="0"/>
              <a:t>,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/>
              <a:t>.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en-US" b="1" dirty="0" smtClean="0"/>
              <a:t>EVALUASI (HASIL)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jalannya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proses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menuangkannya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kualitatif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321041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MENTORING</a:t>
            </a:r>
            <a:endParaRPr lang="en-US" sz="6600" b="1" dirty="0">
              <a:solidFill>
                <a:srgbClr val="FF0000"/>
              </a:solidFill>
            </a:endParaRPr>
          </a:p>
        </p:txBody>
      </p:sp>
      <p:grpSp>
        <p:nvGrpSpPr>
          <p:cNvPr id="13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94545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rial Rounded MT Bold" pitchFamily="34" charset="0"/>
              </a:rPr>
              <a:t>MENTORING</a:t>
            </a:r>
            <a:endParaRPr lang="en-US" sz="4400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9913" indent="-569913">
              <a:buFont typeface="Wingdings" panose="05000000000000000000" pitchFamily="2" charset="2"/>
              <a:buChar char="ü"/>
            </a:pPr>
            <a:r>
              <a:rPr lang="en-US" b="1" dirty="0" smtClean="0"/>
              <a:t>Proses </a:t>
            </a:r>
            <a:r>
              <a:rPr lang="en-US" b="1" dirty="0" err="1" smtClean="0"/>
              <a:t>pembimbingan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pendampingan</a:t>
            </a:r>
            <a:r>
              <a:rPr lang="en-US" b="1" dirty="0" smtClean="0"/>
              <a:t> </a:t>
            </a:r>
            <a:r>
              <a:rPr lang="en-US" b="1" dirty="0" err="1" smtClean="0"/>
              <a:t>kepada</a:t>
            </a:r>
            <a:r>
              <a:rPr lang="en-US" b="1" dirty="0" smtClean="0"/>
              <a:t> </a:t>
            </a:r>
            <a:r>
              <a:rPr lang="en-US" b="1" dirty="0" err="1" smtClean="0"/>
              <a:t>peserta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menyelesaikan</a:t>
            </a:r>
            <a:r>
              <a:rPr lang="en-US" b="1" dirty="0" smtClean="0"/>
              <a:t> </a:t>
            </a:r>
            <a:r>
              <a:rPr lang="en-US" b="1" dirty="0" err="1" smtClean="0"/>
              <a:t>tuntutan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 </a:t>
            </a:r>
            <a:r>
              <a:rPr lang="en-US" b="1" dirty="0" err="1" smtClean="0"/>
              <a:t>aktualisasi</a:t>
            </a:r>
            <a:r>
              <a:rPr lang="en-US" b="1" dirty="0" smtClean="0"/>
              <a:t>;</a:t>
            </a:r>
          </a:p>
          <a:p>
            <a:pPr marL="569913" indent="-569913">
              <a:buFont typeface="Wingdings" panose="05000000000000000000" pitchFamily="2" charset="2"/>
              <a:buChar char="ü"/>
            </a:pPr>
            <a:r>
              <a:rPr lang="en-US" b="1" dirty="0" smtClean="0"/>
              <a:t>Transfer </a:t>
            </a:r>
            <a:r>
              <a:rPr lang="en-US" b="1" dirty="0" err="1" smtClean="0"/>
              <a:t>pengetahuan</a:t>
            </a:r>
            <a:r>
              <a:rPr lang="en-US" b="1" dirty="0" smtClean="0"/>
              <a:t>, </a:t>
            </a:r>
            <a:r>
              <a:rPr lang="en-US" b="1" dirty="0" err="1" smtClean="0"/>
              <a:t>keterampilan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sikap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pengalaman</a:t>
            </a:r>
            <a:r>
              <a:rPr lang="en-US" b="1" dirty="0" smtClean="0"/>
              <a:t> </a:t>
            </a:r>
            <a:r>
              <a:rPr lang="en-US" b="1" dirty="0" err="1" smtClean="0"/>
              <a:t>kepada</a:t>
            </a:r>
            <a:r>
              <a:rPr lang="en-US" b="1" dirty="0" smtClean="0"/>
              <a:t> </a:t>
            </a:r>
            <a:r>
              <a:rPr lang="en-US" b="1" dirty="0" err="1" smtClean="0"/>
              <a:t>peserta</a:t>
            </a:r>
            <a:r>
              <a:rPr lang="en-US" b="1" dirty="0" smtClean="0"/>
              <a:t>;</a:t>
            </a:r>
          </a:p>
          <a:p>
            <a:pPr marL="569913" indent="-569913">
              <a:buFont typeface="Wingdings" panose="05000000000000000000" pitchFamily="2" charset="2"/>
              <a:buChar char="ü"/>
            </a:pPr>
            <a:r>
              <a:rPr lang="en-US" dirty="0" err="1">
                <a:latin typeface="Arial Rounded MT Bold" pitchFamily="34" charset="0"/>
              </a:rPr>
              <a:t>memiliki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peran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penting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dalam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keberhasilan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peserta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mengikuti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latsar</a:t>
            </a:r>
            <a:r>
              <a:rPr lang="en-US" dirty="0" smtClean="0">
                <a:latin typeface="Arial Rounded MT Bold" pitchFamily="34" charset="0"/>
              </a:rPr>
              <a:t> CPNS </a:t>
            </a:r>
            <a:r>
              <a:rPr lang="en-US" dirty="0">
                <a:latin typeface="Arial Rounded MT Bold" pitchFamily="34" charset="0"/>
              </a:rPr>
              <a:t>(</a:t>
            </a:r>
            <a:r>
              <a:rPr lang="en-US" i="1" dirty="0">
                <a:solidFill>
                  <a:srgbClr val="0070C0"/>
                </a:solidFill>
                <a:latin typeface="Arial Rounded MT Bold" pitchFamily="34" charset="0"/>
              </a:rPr>
              <a:t>output</a:t>
            </a:r>
            <a:r>
              <a:rPr lang="en-US" dirty="0">
                <a:latin typeface="Arial Rounded MT Bold" pitchFamily="34" charset="0"/>
              </a:rPr>
              <a:t>) </a:t>
            </a:r>
            <a:r>
              <a:rPr lang="en-US" dirty="0" err="1">
                <a:latin typeface="Arial Rounded MT Bold" pitchFamily="34" charset="0"/>
              </a:rPr>
              <a:t>dan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mendorong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adanya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kegiatan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dan</a:t>
            </a:r>
            <a:r>
              <a:rPr lang="en-US" dirty="0" smtClean="0">
                <a:latin typeface="Arial Rounded MT Bold" pitchFamily="34" charset="0"/>
              </a:rPr>
              <a:t> proses </a:t>
            </a:r>
            <a:r>
              <a:rPr lang="en-US" dirty="0" err="1" smtClean="0">
                <a:latin typeface="Arial Rounded MT Bold" pitchFamily="34" charset="0"/>
              </a:rPr>
              <a:t>pembiasaan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diri</a:t>
            </a:r>
            <a:r>
              <a:rPr lang="en-US" dirty="0" smtClean="0">
                <a:latin typeface="Arial Rounded MT Bold" pitchFamily="34" charset="0"/>
              </a:rPr>
              <a:t> yang </a:t>
            </a:r>
            <a:r>
              <a:rPr lang="en-US" dirty="0" err="1" smtClean="0">
                <a:latin typeface="Arial Rounded MT Bold" pitchFamily="34" charset="0"/>
              </a:rPr>
              <a:t>memberikan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kemanfaatan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hasil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pelatihan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bagi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instansi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pengirim</a:t>
            </a:r>
            <a:r>
              <a:rPr lang="en-US" dirty="0">
                <a:latin typeface="Arial Rounded MT Bold" pitchFamily="34" charset="0"/>
              </a:rPr>
              <a:t> (</a:t>
            </a:r>
            <a:r>
              <a:rPr lang="en-US" i="1" dirty="0" smtClean="0">
                <a:solidFill>
                  <a:srgbClr val="0070C0"/>
                </a:solidFill>
                <a:latin typeface="Arial Rounded MT Bold" pitchFamily="34" charset="0"/>
              </a:rPr>
              <a:t>outcome-benefit </a:t>
            </a:r>
            <a:r>
              <a:rPr lang="en-US" dirty="0" smtClean="0">
                <a:latin typeface="Arial Rounded MT Bold" pitchFamily="34" charset="0"/>
              </a:rPr>
              <a:t>)</a:t>
            </a:r>
            <a:endParaRPr lang="en-US" dirty="0" smtClean="0"/>
          </a:p>
          <a:p>
            <a:endParaRPr lang="en-US" dirty="0"/>
          </a:p>
        </p:txBody>
      </p:sp>
      <p:grpSp>
        <p:nvGrpSpPr>
          <p:cNvPr id="1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50171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  <a:latin typeface="Arial Rounded MT Bold" pitchFamily="34" charset="0"/>
              </a:rPr>
              <a:t>SIAPAKAH MENTOR ?</a:t>
            </a:r>
            <a:endParaRPr lang="en-US" dirty="0">
              <a:solidFill>
                <a:srgbClr val="00B05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 smtClean="0"/>
              <a:t>Kriteria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Umum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Mentor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b="1" dirty="0" err="1" smtClean="0"/>
              <a:t>atasan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langsung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peserta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b="1" dirty="0" err="1" smtClean="0"/>
              <a:t>pegawai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lainnya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ditunjuk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Pejabat</a:t>
            </a:r>
            <a:r>
              <a:rPr lang="en-US" sz="2400" dirty="0" smtClean="0"/>
              <a:t> Pembina </a:t>
            </a:r>
            <a:r>
              <a:rPr lang="en-US" sz="2400" dirty="0" err="1" smtClean="0"/>
              <a:t>Kepegawaian</a:t>
            </a:r>
            <a:r>
              <a:rPr lang="en-US" sz="2400" dirty="0" smtClean="0"/>
              <a:t> </a:t>
            </a:r>
            <a:r>
              <a:rPr lang="en-US" sz="2400" dirty="0" err="1" smtClean="0"/>
              <a:t>Instansi</a:t>
            </a:r>
            <a:r>
              <a:rPr lang="en-US" sz="2400" dirty="0" smtClean="0"/>
              <a:t> </a:t>
            </a:r>
            <a:r>
              <a:rPr lang="en-US" sz="2400" dirty="0" err="1" smtClean="0"/>
              <a:t>peserta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mentor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dukungan</a:t>
            </a:r>
            <a:r>
              <a:rPr lang="en-US" sz="2400" dirty="0" smtClean="0"/>
              <a:t>, </a:t>
            </a:r>
            <a:r>
              <a:rPr lang="en-US" sz="2400" dirty="0" err="1" smtClean="0"/>
              <a:t>bimbingan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masukan</a:t>
            </a:r>
            <a:r>
              <a:rPr lang="en-US" sz="2400" dirty="0" smtClean="0"/>
              <a:t>/</a:t>
            </a:r>
            <a:r>
              <a:rPr lang="en-US" sz="2400" dirty="0" err="1" smtClean="0"/>
              <a:t>arahan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peserta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</a:t>
            </a:r>
            <a:r>
              <a:rPr lang="en-US" sz="2400" dirty="0" err="1" smtClean="0"/>
              <a:t>aktualisasi</a:t>
            </a:r>
            <a:r>
              <a:rPr lang="en-US" sz="2400" dirty="0" smtClean="0"/>
              <a:t>.</a:t>
            </a:r>
          </a:p>
        </p:txBody>
      </p:sp>
      <p:grpSp>
        <p:nvGrpSpPr>
          <p:cNvPr id="1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14316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318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 Rounded MT Bold" pitchFamily="34" charset="0"/>
              </a:rPr>
              <a:t>SIAPAKAH MENTOR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686800" cy="3916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Spesifik</a:t>
            </a:r>
            <a:r>
              <a:rPr lang="en-US" b="1" dirty="0" smtClean="0"/>
              <a:t>:</a:t>
            </a:r>
          </a:p>
          <a:p>
            <a:pPr marL="339725" indent="-339725" algn="just">
              <a:buFont typeface="+mj-lt"/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;</a:t>
            </a:r>
          </a:p>
          <a:p>
            <a:pPr marL="339725" indent="-339725" algn="just">
              <a:buFont typeface="+mj-lt"/>
              <a:buAutoNum type="arabicPeriod"/>
            </a:pP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yang </a:t>
            </a:r>
            <a:r>
              <a:rPr lang="en-US" dirty="0" err="1" smtClean="0"/>
              <a:t>kritis</a:t>
            </a:r>
            <a:r>
              <a:rPr lang="en-US" dirty="0" smtClean="0"/>
              <a:t>, </a:t>
            </a:r>
            <a:r>
              <a:rPr lang="en-US" dirty="0" err="1" smtClean="0"/>
              <a:t>kreatif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;</a:t>
            </a:r>
          </a:p>
          <a:p>
            <a:pPr marL="339725" indent="-339725" algn="just">
              <a:buAutoNum type="arabicPeriod"/>
            </a:pP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;</a:t>
            </a:r>
            <a:endParaRPr lang="en-US" dirty="0"/>
          </a:p>
          <a:p>
            <a:pPr marL="339725" indent="-339725" algn="just">
              <a:buAutoNum type="arabicPeriod"/>
            </a:pP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339725" indent="-339725" algn="just">
              <a:buAutoNum type="arabicPeriod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aktualisasi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endParaRPr lang="en-US" dirty="0"/>
          </a:p>
          <a:p>
            <a:pPr marL="339725" indent="-339725" algn="just">
              <a:buFont typeface="+mj-lt"/>
              <a:buAutoNum type="arabicPeriod"/>
            </a:pPr>
            <a:endParaRPr lang="en-US" dirty="0" smtClean="0"/>
          </a:p>
          <a:p>
            <a:pPr marL="339725" indent="-339725" algn="just">
              <a:buFont typeface="+mj-lt"/>
              <a:buAutoNum type="arabicPeriod"/>
            </a:pPr>
            <a:endParaRPr lang="en-US" dirty="0" smtClean="0"/>
          </a:p>
        </p:txBody>
      </p:sp>
      <p:grpSp>
        <p:nvGrpSpPr>
          <p:cNvPr id="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63479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TUGAS MENTOR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105400"/>
          </a:xfrm>
        </p:spPr>
        <p:txBody>
          <a:bodyPr>
            <a:noAutofit/>
          </a:bodyPr>
          <a:lstStyle/>
          <a:p>
            <a:pPr marL="850392" lvl="1" indent="-457200">
              <a:buFont typeface="+mj-lt"/>
              <a:buAutoNum type="arabicPeriod"/>
            </a:pPr>
            <a:r>
              <a:rPr lang="en-GB" sz="2400" dirty="0" err="1" smtClean="0"/>
              <a:t>Memberikan</a:t>
            </a:r>
            <a:r>
              <a:rPr lang="en-GB" sz="2400" dirty="0" smtClean="0"/>
              <a:t> </a:t>
            </a:r>
            <a:r>
              <a:rPr lang="en-GB" sz="2400" dirty="0" err="1" smtClean="0"/>
              <a:t>persetujuan</a:t>
            </a:r>
            <a:r>
              <a:rPr lang="en-GB" sz="2400" dirty="0" smtClean="0"/>
              <a:t> </a:t>
            </a:r>
            <a:r>
              <a:rPr lang="en-GB" sz="2400" dirty="0" err="1" smtClean="0"/>
              <a:t>terhadap</a:t>
            </a:r>
            <a:r>
              <a:rPr lang="en-GB" sz="2400" dirty="0" smtClean="0"/>
              <a:t> list </a:t>
            </a:r>
            <a:r>
              <a:rPr lang="en-GB" sz="2400" dirty="0" err="1" smtClean="0"/>
              <a:t>isu</a:t>
            </a:r>
            <a:r>
              <a:rPr lang="en-GB" sz="2400" dirty="0" smtClean="0"/>
              <a:t> yang </a:t>
            </a:r>
            <a:r>
              <a:rPr lang="en-GB" sz="2400" dirty="0" err="1" smtClean="0"/>
              <a:t>diidentifikasi</a:t>
            </a:r>
            <a:r>
              <a:rPr lang="en-GB" sz="2400" dirty="0" smtClean="0"/>
              <a:t> </a:t>
            </a:r>
            <a:r>
              <a:rPr lang="en-GB" sz="2400" dirty="0" err="1" smtClean="0"/>
              <a:t>peserta</a:t>
            </a:r>
            <a:r>
              <a:rPr lang="en-GB" sz="2400" dirty="0" smtClean="0"/>
              <a:t>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GB" sz="2400" dirty="0" err="1" smtClean="0"/>
              <a:t>Memberikan</a:t>
            </a:r>
            <a:r>
              <a:rPr lang="en-GB" sz="2400" dirty="0" smtClean="0"/>
              <a:t> </a:t>
            </a:r>
            <a:r>
              <a:rPr lang="en-GB" sz="2400" dirty="0" err="1" smtClean="0"/>
              <a:t>dukungan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menetapkan</a:t>
            </a:r>
            <a:r>
              <a:rPr lang="en-GB" sz="2400" dirty="0" smtClean="0"/>
              <a:t> core </a:t>
            </a:r>
            <a:r>
              <a:rPr lang="en-GB" sz="2400" dirty="0" err="1" smtClean="0"/>
              <a:t>isu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gagasan</a:t>
            </a:r>
            <a:r>
              <a:rPr lang="en-GB" sz="2400" dirty="0" smtClean="0"/>
              <a:t> yang </a:t>
            </a:r>
            <a:r>
              <a:rPr lang="en-GB" sz="2400" dirty="0" err="1" smtClean="0"/>
              <a:t>dipilih</a:t>
            </a:r>
            <a:r>
              <a:rPr lang="en-GB" sz="2400" dirty="0" smtClean="0"/>
              <a:t>, </a:t>
            </a:r>
            <a:r>
              <a:rPr lang="en-GB" sz="2400" dirty="0" err="1" smtClean="0"/>
              <a:t>serta</a:t>
            </a:r>
            <a:r>
              <a:rPr lang="en-GB" sz="2400" dirty="0" smtClean="0"/>
              <a:t> </a:t>
            </a:r>
            <a:r>
              <a:rPr lang="en-GB" sz="2400" dirty="0" err="1" smtClean="0"/>
              <a:t>kegiatan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pentahapannya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penyelesaian</a:t>
            </a:r>
            <a:r>
              <a:rPr lang="en-GB" sz="2400" dirty="0" smtClean="0"/>
              <a:t> </a:t>
            </a:r>
            <a:r>
              <a:rPr lang="en-GB" sz="2400" dirty="0" err="1" smtClean="0"/>
              <a:t>isu</a:t>
            </a:r>
            <a:r>
              <a:rPr lang="en-GB" sz="2400" dirty="0" smtClean="0"/>
              <a:t>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GB" sz="2400" dirty="0" err="1" smtClean="0"/>
              <a:t>Menyepakati</a:t>
            </a:r>
            <a:r>
              <a:rPr lang="en-GB" sz="2400" dirty="0" smtClean="0"/>
              <a:t> time line </a:t>
            </a:r>
            <a:r>
              <a:rPr lang="en-GB" sz="2400" dirty="0" err="1" smtClean="0"/>
              <a:t>penyelesaian</a:t>
            </a:r>
            <a:r>
              <a:rPr lang="en-GB" sz="2400" dirty="0" smtClean="0"/>
              <a:t> </a:t>
            </a:r>
            <a:r>
              <a:rPr lang="en-GB" sz="2400" dirty="0" err="1" smtClean="0"/>
              <a:t>kegiatan</a:t>
            </a:r>
            <a:r>
              <a:rPr lang="en-GB" sz="2400" dirty="0" smtClean="0"/>
              <a:t> </a:t>
            </a:r>
            <a:r>
              <a:rPr lang="en-GB" sz="2400" dirty="0"/>
              <a:t>yang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dilaksanakan</a:t>
            </a:r>
            <a:r>
              <a:rPr lang="en-GB" sz="2400" dirty="0"/>
              <a:t>; </a:t>
            </a:r>
            <a:endParaRPr lang="en-US" sz="2400" dirty="0"/>
          </a:p>
          <a:p>
            <a:pPr marL="850392" lvl="1" indent="-457200">
              <a:buFont typeface="+mj-lt"/>
              <a:buAutoNum type="arabicPeriod"/>
            </a:pPr>
            <a:r>
              <a:rPr lang="en-GB" sz="2400" dirty="0" err="1" smtClean="0"/>
              <a:t>Memberikan</a:t>
            </a:r>
            <a:r>
              <a:rPr lang="en-GB" sz="2400" dirty="0" smtClean="0"/>
              <a:t> </a:t>
            </a:r>
            <a:r>
              <a:rPr lang="en-GB" sz="2400" dirty="0" err="1"/>
              <a:t>dukungan</a:t>
            </a:r>
            <a:r>
              <a:rPr lang="en-GB" sz="2400" dirty="0"/>
              <a:t> </a:t>
            </a:r>
            <a:r>
              <a:rPr lang="en-GB" sz="2400" dirty="0" err="1"/>
              <a:t>penuh</a:t>
            </a:r>
            <a:r>
              <a:rPr lang="en-GB" sz="2400" dirty="0"/>
              <a:t> </a:t>
            </a:r>
            <a:r>
              <a:rPr lang="en-GB" sz="2400" dirty="0" err="1"/>
              <a:t>kepada</a:t>
            </a:r>
            <a:r>
              <a:rPr lang="en-GB" sz="2400" dirty="0"/>
              <a:t> </a:t>
            </a:r>
            <a:r>
              <a:rPr lang="en-GB" sz="2400" dirty="0" err="1" smtClean="0"/>
              <a:t>Peserta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/>
              <a:t>melaksanakan</a:t>
            </a:r>
            <a:r>
              <a:rPr lang="en-GB" sz="2400" dirty="0"/>
              <a:t> </a:t>
            </a:r>
            <a:r>
              <a:rPr lang="en-GB" sz="2400" dirty="0" err="1"/>
              <a:t>kegiatan-kegiatan</a:t>
            </a:r>
            <a:r>
              <a:rPr lang="en-GB" sz="2400" dirty="0"/>
              <a:t>;</a:t>
            </a:r>
            <a:endParaRPr lang="en-US" sz="2400" dirty="0"/>
          </a:p>
          <a:p>
            <a:pPr marL="850392" lvl="1" indent="-457200">
              <a:buFont typeface="+mj-lt"/>
              <a:buAutoNum type="arabicPeriod"/>
            </a:pPr>
            <a:r>
              <a:rPr lang="en-GB" sz="2400" dirty="0" err="1"/>
              <a:t>Memberikan</a:t>
            </a:r>
            <a:r>
              <a:rPr lang="en-GB" sz="2400" dirty="0"/>
              <a:t> </a:t>
            </a:r>
            <a:r>
              <a:rPr lang="en-GB" sz="2400" dirty="0" err="1"/>
              <a:t>bimbingan</a:t>
            </a:r>
            <a:r>
              <a:rPr lang="en-GB" sz="2400" dirty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/>
              <a:t>melaksanakan</a:t>
            </a:r>
            <a:r>
              <a:rPr lang="en-GB" sz="2400" dirty="0"/>
              <a:t> </a:t>
            </a:r>
            <a:r>
              <a:rPr lang="en-GB" sz="2400" dirty="0" err="1"/>
              <a:t>kegiatan-kegiatan</a:t>
            </a:r>
            <a:r>
              <a:rPr lang="en-GB" sz="2400" dirty="0"/>
              <a:t>; </a:t>
            </a:r>
            <a:endParaRPr lang="en-US" sz="2400" dirty="0"/>
          </a:p>
          <a:p>
            <a:pPr marL="850392" lvl="1" indent="-457200">
              <a:buFont typeface="+mj-lt"/>
              <a:buAutoNum type="arabicPeriod"/>
            </a:pPr>
            <a:r>
              <a:rPr lang="en-GB" sz="2400" dirty="0" err="1"/>
              <a:t>Sebagai</a:t>
            </a:r>
            <a:r>
              <a:rPr lang="en-GB" sz="2400" dirty="0"/>
              <a:t> </a:t>
            </a:r>
            <a:r>
              <a:rPr lang="en-GB" sz="2400" dirty="0" err="1"/>
              <a:t>inspirator</a:t>
            </a:r>
            <a:r>
              <a:rPr lang="en-GB" sz="2400" dirty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melakukan</a:t>
            </a:r>
            <a:r>
              <a:rPr lang="en-GB" sz="2400" dirty="0" smtClean="0"/>
              <a:t> </a:t>
            </a:r>
            <a:r>
              <a:rPr lang="en-GB" sz="2400" dirty="0" err="1" smtClean="0"/>
              <a:t>kegiatan-kegiatan</a:t>
            </a:r>
            <a:r>
              <a:rPr lang="en-GB" sz="2400" dirty="0" smtClean="0"/>
              <a:t> </a:t>
            </a:r>
            <a:r>
              <a:rPr lang="en-GB" sz="2400" dirty="0" err="1" smtClean="0"/>
              <a:t>penyelesaian</a:t>
            </a:r>
            <a:r>
              <a:rPr lang="en-GB" sz="2400" dirty="0" smtClean="0"/>
              <a:t> </a:t>
            </a:r>
            <a:r>
              <a:rPr lang="en-GB" sz="2400" dirty="0" err="1" smtClean="0"/>
              <a:t>isu</a:t>
            </a:r>
            <a:r>
              <a:rPr lang="en-GB" sz="2400" dirty="0" smtClean="0"/>
              <a:t>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bimbingan</a:t>
            </a:r>
            <a:r>
              <a:rPr lang="en-US" sz="2400" dirty="0" smtClean="0"/>
              <a:t> </a:t>
            </a:r>
            <a:r>
              <a:rPr lang="en-US" sz="2400" dirty="0" err="1" smtClean="0"/>
              <a:t>lanjutan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peserta</a:t>
            </a:r>
            <a:r>
              <a:rPr lang="en-US" sz="2400" dirty="0" smtClean="0"/>
              <a:t> </a:t>
            </a:r>
            <a:r>
              <a:rPr lang="en-US" sz="2400" dirty="0" err="1" smtClean="0"/>
              <a:t>bimbingan</a:t>
            </a:r>
            <a:r>
              <a:rPr lang="en-US" sz="2400" dirty="0" smtClean="0"/>
              <a:t> </a:t>
            </a:r>
            <a:r>
              <a:rPr lang="en-US" sz="2400" dirty="0" err="1" smtClean="0"/>
              <a:t>ditunda</a:t>
            </a:r>
            <a:r>
              <a:rPr lang="en-US" sz="2400" baseline="0" dirty="0" smtClean="0"/>
              <a:t> </a:t>
            </a:r>
            <a:r>
              <a:rPr lang="en-US" sz="2400" baseline="0" dirty="0" err="1" smtClean="0"/>
              <a:t>kelulusannya</a:t>
            </a:r>
            <a:r>
              <a:rPr lang="en-US" sz="2400" dirty="0"/>
              <a:t>.</a:t>
            </a:r>
            <a:endParaRPr lang="id-ID" sz="2400" dirty="0" smtClean="0"/>
          </a:p>
        </p:txBody>
      </p:sp>
      <p:grpSp>
        <p:nvGrpSpPr>
          <p:cNvPr id="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95237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73183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PERAN MENTOR </a:t>
            </a:r>
            <a:r>
              <a:rPr lang="en-US" sz="2800" b="1" dirty="0"/>
              <a:t>PADA PEMBELAJARAN AKTUALISASI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b="1" dirty="0" smtClean="0"/>
              <a:t>PENYUSUNAN RANCANGAN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membimbing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list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pemilihan</a:t>
            </a:r>
            <a:r>
              <a:rPr lang="en-US" dirty="0" smtClean="0"/>
              <a:t> core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 startAt="2"/>
            </a:pPr>
            <a:r>
              <a:rPr lang="en-US" b="1" dirty="0" smtClean="0"/>
              <a:t>EVALUASI RANCANGAN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list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pemilihan</a:t>
            </a:r>
            <a:r>
              <a:rPr lang="en-US" dirty="0" smtClean="0"/>
              <a:t> core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kemanfaatan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menuangkannya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en-US" b="1" dirty="0" smtClean="0"/>
              <a:t>AKTUALISASI DI TEMPAT KERJA</a:t>
            </a:r>
          </a:p>
          <a:p>
            <a:pPr marL="457200" indent="0" algn="just">
              <a:buNone/>
            </a:pPr>
            <a:r>
              <a:rPr lang="en-US" dirty="0" err="1" smtClean="0"/>
              <a:t>Mengarahkan</a:t>
            </a:r>
            <a:r>
              <a:rPr lang="en-US" dirty="0" smtClean="0"/>
              <a:t>, </a:t>
            </a:r>
            <a:r>
              <a:rPr lang="en-US" dirty="0" err="1" smtClean="0"/>
              <a:t>membimbing</a:t>
            </a:r>
            <a:r>
              <a:rPr lang="en-US" dirty="0" smtClean="0"/>
              <a:t>,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 algn="just">
              <a:buFont typeface="+mj-lt"/>
              <a:buAutoNum type="arabicPeriod" startAt="4"/>
            </a:pPr>
            <a:r>
              <a:rPr lang="en-US" b="1" dirty="0" smtClean="0"/>
              <a:t>EVALUASI (HASIL) AKTUALISASI</a:t>
            </a:r>
          </a:p>
          <a:p>
            <a:pPr marL="457200" indent="0" algn="just">
              <a:buNone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koreksi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proses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smtClean="0"/>
              <a:t>testimony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menuangkannya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format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kualitatif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4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78309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609600" y="2514600"/>
            <a:ext cx="7924800" cy="1295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d-ID" sz="3600" kern="1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SEKIAN</a:t>
            </a:r>
            <a:r>
              <a:rPr lang="en-US" sz="3600" kern="1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 &amp;</a:t>
            </a:r>
            <a:r>
              <a:rPr lang="id-ID" sz="3600" kern="1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  </a:t>
            </a:r>
            <a:endParaRPr lang="en-US" sz="3600" kern="1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Impact"/>
            </a:endParaRPr>
          </a:p>
          <a:p>
            <a:pPr algn="ctr"/>
            <a:r>
              <a:rPr lang="id-ID" sz="3600" kern="1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TERIMAKASIH</a:t>
            </a:r>
            <a:endParaRPr lang="id-ID" sz="3600" kern="1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Impact"/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4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5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78396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973" y="762000"/>
            <a:ext cx="7600439" cy="8267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Rounded MT Bold" pitchFamily="34" charset="0"/>
              </a:rPr>
              <a:t>PERAN MENTOR DAN COACH</a:t>
            </a:r>
            <a:endParaRPr lang="en-US" sz="2800" dirty="0">
              <a:solidFill>
                <a:schemeClr val="tx1"/>
              </a:solidFill>
            </a:endParaRPr>
          </a:p>
        </p:txBody>
      </p:sp>
      <p:grpSp>
        <p:nvGrpSpPr>
          <p:cNvPr id="15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8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9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  <p:sp>
        <p:nvSpPr>
          <p:cNvPr id="5" name="Rectangle 4"/>
          <p:cNvSpPr/>
          <p:nvPr/>
        </p:nvSpPr>
        <p:spPr>
          <a:xfrm>
            <a:off x="1371600" y="4888468"/>
            <a:ext cx="5365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An Accountability Partner (Locke </a:t>
            </a:r>
            <a:r>
              <a:rPr lang="en-GB" dirty="0"/>
              <a:t>&amp; Latham (1994)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68" t="21914" r="25311" b="49637"/>
          <a:stretch/>
        </p:blipFill>
        <p:spPr bwMode="auto">
          <a:xfrm>
            <a:off x="152400" y="1828800"/>
            <a:ext cx="864501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09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9902"/>
            <a:ext cx="4694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COACHING DAN MENTORING</a:t>
            </a:r>
          </a:p>
          <a:p>
            <a:r>
              <a:rPr lang="en-US" b="1" dirty="0" smtClean="0"/>
              <a:t>DALAM PELATIHAN DASAR CALON PNS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05785" y="686233"/>
            <a:ext cx="3429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Negara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Kontemporer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Kesiapsiagaan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Negara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0095" y="4282950"/>
            <a:ext cx="17532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40665" y="1944038"/>
            <a:ext cx="27174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Manajemen</a:t>
            </a:r>
            <a:r>
              <a:rPr lang="en-US" dirty="0" smtClean="0"/>
              <a:t> ASN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Whole of Government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9211" y="1549210"/>
            <a:ext cx="208903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Akuntabilitas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Nasionalisme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Anti </a:t>
            </a:r>
            <a:r>
              <a:rPr lang="en-US" dirty="0" err="1" smtClean="0"/>
              <a:t>Korupsi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75337" y="3610025"/>
            <a:ext cx="1180772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MENTOR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20156" y="2248403"/>
            <a:ext cx="2204494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PENGAMPU </a:t>
            </a:r>
          </a:p>
          <a:p>
            <a:pPr algn="ctr"/>
            <a:r>
              <a:rPr lang="en-US" dirty="0" smtClean="0"/>
              <a:t>MATA PELATIHAN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80748" y="3327663"/>
            <a:ext cx="12405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PESERTA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1173" y="3610025"/>
            <a:ext cx="1018227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COACH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45677" y="5539871"/>
            <a:ext cx="315032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1820" y="4114800"/>
            <a:ext cx="262138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Aktualisasi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Konselor</a:t>
            </a:r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6310103" y="3070253"/>
            <a:ext cx="2747973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List </a:t>
            </a:r>
            <a:r>
              <a:rPr lang="en-US" dirty="0" err="1"/>
              <a:t>Isu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Core </a:t>
            </a:r>
            <a:r>
              <a:rPr lang="en-US" dirty="0" err="1"/>
              <a:t>Isu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Kegiatan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Pentahapan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Output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Kemanfaatan</a:t>
            </a:r>
            <a:endParaRPr lang="en-US" dirty="0"/>
          </a:p>
          <a:p>
            <a:pPr marL="342900" indent="-342900">
              <a:buFont typeface="+mj-lt"/>
              <a:buAutoNum type="arabicPeriod" startAt="7"/>
            </a:pP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marL="342900" indent="-342900">
              <a:buFont typeface="+mj-lt"/>
              <a:buAutoNum type="arabicPeriod" startAt="7"/>
            </a:pP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cxnSp>
        <p:nvCxnSpPr>
          <p:cNvPr id="22" name="Elbow Connector 21"/>
          <p:cNvCxnSpPr>
            <a:stCxn id="7" idx="3"/>
            <a:endCxn id="9" idx="1"/>
          </p:cNvCxnSpPr>
          <p:nvPr/>
        </p:nvCxnSpPr>
        <p:spPr>
          <a:xfrm>
            <a:off x="2478244" y="2287874"/>
            <a:ext cx="741912" cy="2836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6" idx="1"/>
            <a:endCxn id="9" idx="3"/>
          </p:cNvCxnSpPr>
          <p:nvPr/>
        </p:nvCxnSpPr>
        <p:spPr>
          <a:xfrm rot="10800000" flipV="1">
            <a:off x="5424651" y="2405703"/>
            <a:ext cx="916015" cy="16586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3" idx="2"/>
            <a:endCxn id="9" idx="0"/>
          </p:cNvCxnSpPr>
          <p:nvPr/>
        </p:nvCxnSpPr>
        <p:spPr>
          <a:xfrm rot="5400000">
            <a:off x="4240424" y="1968541"/>
            <a:ext cx="361841" cy="19788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9" idx="2"/>
            <a:endCxn id="10" idx="0"/>
          </p:cNvCxnSpPr>
          <p:nvPr/>
        </p:nvCxnSpPr>
        <p:spPr>
          <a:xfrm rot="5400000">
            <a:off x="3845261" y="2850520"/>
            <a:ext cx="432929" cy="5213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0" idx="2"/>
            <a:endCxn id="4" idx="0"/>
          </p:cNvCxnSpPr>
          <p:nvPr/>
        </p:nvCxnSpPr>
        <p:spPr>
          <a:xfrm rot="16200000" flipH="1">
            <a:off x="3660894" y="3837147"/>
            <a:ext cx="585955" cy="3056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1" idx="3"/>
            <a:endCxn id="10" idx="1"/>
          </p:cNvCxnSpPr>
          <p:nvPr/>
        </p:nvCxnSpPr>
        <p:spPr>
          <a:xfrm flipV="1">
            <a:off x="2819400" y="3512329"/>
            <a:ext cx="361348" cy="2823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8" idx="1"/>
            <a:endCxn id="10" idx="3"/>
          </p:cNvCxnSpPr>
          <p:nvPr/>
        </p:nvCxnSpPr>
        <p:spPr>
          <a:xfrm rot="10800000">
            <a:off x="4421345" y="3512329"/>
            <a:ext cx="353993" cy="2823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20" idx="1"/>
            <a:endCxn id="8" idx="3"/>
          </p:cNvCxnSpPr>
          <p:nvPr/>
        </p:nvCxnSpPr>
        <p:spPr>
          <a:xfrm rot="10800000">
            <a:off x="5956109" y="3794692"/>
            <a:ext cx="353994" cy="84522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19" idx="0"/>
            <a:endCxn id="11" idx="1"/>
          </p:cNvCxnSpPr>
          <p:nvPr/>
        </p:nvCxnSpPr>
        <p:spPr>
          <a:xfrm rot="5400000" flipH="1" flipV="1">
            <a:off x="1456787" y="3770415"/>
            <a:ext cx="320109" cy="3686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4" idx="2"/>
            <a:endCxn id="14" idx="0"/>
          </p:cNvCxnSpPr>
          <p:nvPr/>
        </p:nvCxnSpPr>
        <p:spPr>
          <a:xfrm rot="16200000" flipH="1">
            <a:off x="4008472" y="5027504"/>
            <a:ext cx="610590" cy="4141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59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0095" y="2447554"/>
            <a:ext cx="17532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75337" y="1774629"/>
            <a:ext cx="1180772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MENTOR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80748" y="1492267"/>
            <a:ext cx="12405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PESERTA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1173" y="1774629"/>
            <a:ext cx="1018227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COACH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72517" y="3664803"/>
            <a:ext cx="315032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Merancang</a:t>
            </a:r>
            <a:r>
              <a:rPr lang="en-US" sz="1600" dirty="0" smtClean="0"/>
              <a:t> </a:t>
            </a:r>
            <a:r>
              <a:rPr lang="en-US" sz="1600" dirty="0" err="1" smtClean="0"/>
              <a:t>Aktualisasi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Melaksanakan</a:t>
            </a:r>
            <a:r>
              <a:rPr lang="en-US" sz="1600" dirty="0" smtClean="0"/>
              <a:t> </a:t>
            </a:r>
            <a:r>
              <a:rPr lang="en-US" sz="1600" dirty="0" err="1" smtClean="0"/>
              <a:t>Aktualisasi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Melaporkan</a:t>
            </a:r>
            <a:r>
              <a:rPr lang="en-US" sz="1600" dirty="0" smtClean="0"/>
              <a:t>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Aktualisasi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21820" y="2279404"/>
            <a:ext cx="262138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memilih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Aktualisasi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Substansi</a:t>
            </a:r>
            <a:r>
              <a:rPr lang="en-US" sz="1600" dirty="0" smtClean="0"/>
              <a:t> </a:t>
            </a:r>
            <a:r>
              <a:rPr lang="en-US" sz="1600" dirty="0" err="1" smtClean="0"/>
              <a:t>mata</a:t>
            </a:r>
            <a:r>
              <a:rPr lang="en-US" sz="1600" dirty="0" smtClean="0"/>
              <a:t> </a:t>
            </a:r>
            <a:r>
              <a:rPr lang="en-US" sz="1600" dirty="0" err="1" smtClean="0"/>
              <a:t>pelatihan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Logika</a:t>
            </a:r>
            <a:r>
              <a:rPr lang="en-US" sz="1600" dirty="0" smtClean="0"/>
              <a:t> </a:t>
            </a:r>
            <a:r>
              <a:rPr lang="en-US" sz="1600" dirty="0" err="1" smtClean="0"/>
              <a:t>berpikir</a:t>
            </a:r>
            <a:r>
              <a:rPr lang="en-US" sz="1600" dirty="0" smtClean="0"/>
              <a:t> </a:t>
            </a:r>
            <a:r>
              <a:rPr lang="en-US" sz="1600" dirty="0" err="1" smtClean="0"/>
              <a:t>kritis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kreatif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Konselor</a:t>
            </a:r>
            <a:endParaRPr lang="en-US" sz="16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6310103" y="1234857"/>
            <a:ext cx="2747973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List </a:t>
            </a:r>
            <a:r>
              <a:rPr lang="en-US" sz="1600" dirty="0" err="1"/>
              <a:t>Isu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Core </a:t>
            </a:r>
            <a:r>
              <a:rPr lang="en-US" sz="1600" dirty="0" err="1"/>
              <a:t>Isu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Kegiatan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Pentahapan</a:t>
            </a:r>
            <a:r>
              <a:rPr lang="en-US" sz="1600" dirty="0"/>
              <a:t> </a:t>
            </a:r>
            <a:r>
              <a:rPr lang="en-US" sz="1600" dirty="0" err="1"/>
              <a:t>Kegiatan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Output </a:t>
            </a:r>
            <a:r>
              <a:rPr lang="en-US" sz="1600" dirty="0" err="1" smtClean="0"/>
              <a:t>Kegiatan</a:t>
            </a:r>
            <a:endParaRPr lang="en-US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Kemanfaatan</a:t>
            </a:r>
            <a:endParaRPr lang="en-US" sz="16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1600" dirty="0" err="1"/>
              <a:t>Keterkaitan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visi</a:t>
            </a:r>
            <a:r>
              <a:rPr lang="en-US" sz="1600" dirty="0"/>
              <a:t>, </a:t>
            </a:r>
            <a:r>
              <a:rPr lang="en-US" sz="1600" dirty="0" err="1"/>
              <a:t>misi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</a:t>
            </a:r>
            <a:r>
              <a:rPr lang="en-US" sz="1600" dirty="0" err="1"/>
              <a:t>organisasi</a:t>
            </a:r>
            <a:endParaRPr lang="en-US" sz="16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1600" dirty="0" err="1"/>
              <a:t>Penguatan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nilai-nilai</a:t>
            </a:r>
            <a:r>
              <a:rPr lang="en-US" sz="1600" dirty="0"/>
              <a:t> </a:t>
            </a:r>
            <a:r>
              <a:rPr lang="en-US" sz="1600" dirty="0" err="1" smtClean="0"/>
              <a:t>organisasi</a:t>
            </a:r>
            <a:endParaRPr lang="en-US" sz="1600" dirty="0"/>
          </a:p>
        </p:txBody>
      </p:sp>
      <p:cxnSp>
        <p:nvCxnSpPr>
          <p:cNvPr id="38" name="Elbow Connector 37"/>
          <p:cNvCxnSpPr>
            <a:stCxn id="10" idx="2"/>
            <a:endCxn id="4" idx="0"/>
          </p:cNvCxnSpPr>
          <p:nvPr/>
        </p:nvCxnSpPr>
        <p:spPr>
          <a:xfrm rot="16200000" flipH="1">
            <a:off x="3660894" y="2001751"/>
            <a:ext cx="585955" cy="3056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1" idx="3"/>
            <a:endCxn id="10" idx="1"/>
          </p:cNvCxnSpPr>
          <p:nvPr/>
        </p:nvCxnSpPr>
        <p:spPr>
          <a:xfrm flipV="1">
            <a:off x="2819400" y="1676933"/>
            <a:ext cx="361348" cy="2823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8" idx="1"/>
            <a:endCxn id="10" idx="3"/>
          </p:cNvCxnSpPr>
          <p:nvPr/>
        </p:nvCxnSpPr>
        <p:spPr>
          <a:xfrm rot="10800000">
            <a:off x="4421345" y="1676933"/>
            <a:ext cx="353993" cy="2823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20" idx="1"/>
            <a:endCxn id="8" idx="3"/>
          </p:cNvCxnSpPr>
          <p:nvPr/>
        </p:nvCxnSpPr>
        <p:spPr>
          <a:xfrm rot="10800000">
            <a:off x="5956109" y="1959295"/>
            <a:ext cx="353994" cy="6759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19" idx="0"/>
            <a:endCxn id="11" idx="1"/>
          </p:cNvCxnSpPr>
          <p:nvPr/>
        </p:nvCxnSpPr>
        <p:spPr>
          <a:xfrm rot="5400000" flipH="1" flipV="1">
            <a:off x="1456787" y="1935019"/>
            <a:ext cx="320109" cy="3686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endCxn id="14" idx="0"/>
          </p:cNvCxnSpPr>
          <p:nvPr/>
        </p:nvCxnSpPr>
        <p:spPr>
          <a:xfrm rot="16200000" flipH="1">
            <a:off x="4041729" y="3158852"/>
            <a:ext cx="570917" cy="4409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24940" y="555640"/>
            <a:ext cx="2204494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PENGAMPU </a:t>
            </a:r>
          </a:p>
          <a:p>
            <a:pPr algn="ctr"/>
            <a:r>
              <a:rPr lang="en-US" dirty="0" smtClean="0"/>
              <a:t>MATA PELATIHAN</a:t>
            </a:r>
            <a:endParaRPr lang="en-US" dirty="0"/>
          </a:p>
        </p:txBody>
      </p:sp>
      <p:cxnSp>
        <p:nvCxnSpPr>
          <p:cNvPr id="37" name="Elbow Connector 36"/>
          <p:cNvCxnSpPr>
            <a:stCxn id="36" idx="2"/>
            <a:endCxn id="10" idx="0"/>
          </p:cNvCxnSpPr>
          <p:nvPr/>
        </p:nvCxnSpPr>
        <p:spPr>
          <a:xfrm rot="5400000">
            <a:off x="3918969" y="1084049"/>
            <a:ext cx="290296" cy="5261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708929" y="4923472"/>
            <a:ext cx="2681276" cy="14773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Aktualisasi</a:t>
            </a:r>
            <a:r>
              <a:rPr lang="en-US" dirty="0"/>
              <a:t>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 smtClean="0"/>
              <a:t>pelatihan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Terhabituasi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karakter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04800" y="4923472"/>
            <a:ext cx="2244385" cy="14773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Kemampuan</a:t>
            </a:r>
            <a:r>
              <a:rPr lang="en-US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Scaning</a:t>
            </a:r>
            <a:r>
              <a:rPr lang="en-US" dirty="0" smtClean="0"/>
              <a:t> Environmental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Problem Solving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Ananlisis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577367" y="4922751"/>
            <a:ext cx="3230372" cy="14773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Peduli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Pebelajar</a:t>
            </a:r>
            <a:r>
              <a:rPr lang="en-US" dirty="0" smtClean="0"/>
              <a:t> yang </a:t>
            </a:r>
            <a:r>
              <a:rPr lang="en-US" dirty="0" err="1" smtClean="0"/>
              <a:t>handal</a:t>
            </a:r>
            <a:endParaRPr lang="en-US" dirty="0"/>
          </a:p>
        </p:txBody>
      </p:sp>
      <p:cxnSp>
        <p:nvCxnSpPr>
          <p:cNvPr id="25" name="Elbow Connector 24"/>
          <p:cNvCxnSpPr>
            <a:stCxn id="14" idx="2"/>
            <a:endCxn id="43" idx="0"/>
          </p:cNvCxnSpPr>
          <p:nvPr/>
        </p:nvCxnSpPr>
        <p:spPr>
          <a:xfrm rot="5400000">
            <a:off x="2773500" y="3149293"/>
            <a:ext cx="427672" cy="31206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4" idx="2"/>
            <a:endCxn id="45" idx="0"/>
          </p:cNvCxnSpPr>
          <p:nvPr/>
        </p:nvCxnSpPr>
        <p:spPr>
          <a:xfrm rot="16200000" flipH="1">
            <a:off x="5656641" y="3386838"/>
            <a:ext cx="426951" cy="264487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4" idx="2"/>
            <a:endCxn id="42" idx="0"/>
          </p:cNvCxnSpPr>
          <p:nvPr/>
        </p:nvCxnSpPr>
        <p:spPr>
          <a:xfrm rot="5400000">
            <a:off x="4084787" y="4460580"/>
            <a:ext cx="427672" cy="4981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23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8867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TIPS MELAKUKAN COACHING DAN MENTORING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5624"/>
            <a:ext cx="8763000" cy="4879975"/>
          </a:xfrm>
        </p:spPr>
        <p:txBody>
          <a:bodyPr>
            <a:noAutofit/>
          </a:bodyPr>
          <a:lstStyle/>
          <a:p>
            <a:pPr marL="396875" indent="-396875" algn="just"/>
            <a:r>
              <a:rPr lang="en-US" sz="2800" dirty="0" err="1" smtClean="0"/>
              <a:t>Mengenal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, </a:t>
            </a:r>
            <a:r>
              <a:rPr lang="en-US" sz="2800" dirty="0" err="1" smtClean="0"/>
              <a:t>karakter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kultur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endParaRPr lang="en-US" sz="2800" dirty="0" smtClean="0"/>
          </a:p>
          <a:p>
            <a:pPr marL="396875" indent="-396875" algn="just"/>
            <a:r>
              <a:rPr lang="en-US" sz="2800" dirty="0" err="1" smtClean="0"/>
              <a:t>Jadilah</a:t>
            </a:r>
            <a:r>
              <a:rPr lang="en-US" sz="2800" dirty="0" smtClean="0"/>
              <a:t> role model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b="1" dirty="0" smtClean="0"/>
              <a:t>PERAN KITA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a) </a:t>
            </a:r>
            <a:r>
              <a:rPr lang="en-US" sz="2800" dirty="0" err="1" smtClean="0">
                <a:solidFill>
                  <a:srgbClr val="FF0000"/>
                </a:solidFill>
              </a:rPr>
              <a:t>pendengar</a:t>
            </a:r>
            <a:r>
              <a:rPr lang="en-US" sz="2800" dirty="0" smtClean="0">
                <a:solidFill>
                  <a:srgbClr val="FF0000"/>
                </a:solidFill>
              </a:rPr>
              <a:t> yang </a:t>
            </a:r>
            <a:r>
              <a:rPr lang="en-US" sz="2800" dirty="0" err="1" smtClean="0">
                <a:solidFill>
                  <a:srgbClr val="FF0000"/>
                </a:solidFill>
              </a:rPr>
              <a:t>aktif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smtClean="0"/>
              <a:t>b</a:t>
            </a:r>
            <a:r>
              <a:rPr lang="en-US" sz="2800" dirty="0" smtClean="0">
                <a:solidFill>
                  <a:srgbClr val="FFC000"/>
                </a:solidFill>
              </a:rPr>
              <a:t>) </a:t>
            </a:r>
            <a:r>
              <a:rPr lang="en-US" sz="2800" dirty="0" err="1" smtClean="0">
                <a:solidFill>
                  <a:srgbClr val="FFC000"/>
                </a:solidFill>
              </a:rPr>
              <a:t>berdedikasi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untuk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kesuksesannya</a:t>
            </a:r>
            <a:r>
              <a:rPr lang="en-US" sz="2800" dirty="0" smtClean="0">
                <a:solidFill>
                  <a:srgbClr val="FFC000"/>
                </a:solidFill>
              </a:rPr>
              <a:t>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c) </a:t>
            </a:r>
            <a:r>
              <a:rPr lang="en-US" sz="2800" dirty="0" err="1" smtClean="0">
                <a:solidFill>
                  <a:srgbClr val="00B050"/>
                </a:solidFill>
              </a:rPr>
              <a:t>memberikan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perhatian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lebih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smtClean="0">
                <a:solidFill>
                  <a:srgbClr val="00B0F0"/>
                </a:solidFill>
              </a:rPr>
              <a:t>d) </a:t>
            </a:r>
            <a:r>
              <a:rPr lang="en-US" sz="2800" dirty="0" err="1" smtClean="0">
                <a:solidFill>
                  <a:srgbClr val="00B0F0"/>
                </a:solidFill>
              </a:rPr>
              <a:t>bersama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dalam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mencapai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tujuan</a:t>
            </a:r>
            <a:r>
              <a:rPr lang="en-US" sz="2800" dirty="0" smtClean="0">
                <a:solidFill>
                  <a:srgbClr val="00B0F0"/>
                </a:solidFill>
              </a:rPr>
              <a:t>,</a:t>
            </a:r>
            <a:r>
              <a:rPr lang="en-US" sz="2800" dirty="0" smtClean="0"/>
              <a:t> e) </a:t>
            </a:r>
            <a:r>
              <a:rPr lang="en-US" sz="2800" dirty="0" err="1" smtClean="0"/>
              <a:t>mengajak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zona</a:t>
            </a:r>
            <a:r>
              <a:rPr lang="en-US" sz="2800" dirty="0" smtClean="0"/>
              <a:t> </a:t>
            </a:r>
            <a:r>
              <a:rPr lang="en-US" sz="2800" dirty="0" err="1" smtClean="0"/>
              <a:t>nyaman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70C0"/>
                </a:solidFill>
              </a:rPr>
              <a:t>f) </a:t>
            </a:r>
            <a:r>
              <a:rPr lang="en-US" sz="2800" dirty="0" err="1" smtClean="0">
                <a:solidFill>
                  <a:srgbClr val="0070C0"/>
                </a:solidFill>
              </a:rPr>
              <a:t>menerapkan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tiga</a:t>
            </a:r>
            <a:r>
              <a:rPr lang="en-US" sz="2800" dirty="0" smtClean="0">
                <a:solidFill>
                  <a:srgbClr val="0070C0"/>
                </a:solidFill>
              </a:rPr>
              <a:t> responsible, respectful, &amp; ready;</a:t>
            </a:r>
          </a:p>
          <a:p>
            <a:pPr marL="396875" indent="-396875" algn="just"/>
            <a:r>
              <a:rPr lang="en-US" sz="2800" dirty="0" err="1" smtClean="0"/>
              <a:t>Identifikasi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 </a:t>
            </a:r>
            <a:r>
              <a:rPr lang="en-US" sz="2800" dirty="0" err="1" smtClean="0"/>
              <a:t>manfaatkan</a:t>
            </a:r>
            <a:r>
              <a:rPr lang="en-US" sz="2800" dirty="0" smtClean="0"/>
              <a:t> </a:t>
            </a:r>
            <a:r>
              <a:rPr lang="en-US" sz="2800" dirty="0" err="1" smtClean="0"/>
              <a:t>momen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variasi</a:t>
            </a:r>
            <a:r>
              <a:rPr lang="en-US" sz="2800" dirty="0" smtClean="0"/>
              <a:t> </a:t>
            </a:r>
            <a:r>
              <a:rPr lang="en-US" sz="2800" dirty="0" err="1" smtClean="0"/>
              <a:t>metode</a:t>
            </a:r>
            <a:r>
              <a:rPr lang="en-US" sz="2800" dirty="0" smtClean="0"/>
              <a:t> </a:t>
            </a:r>
            <a:r>
              <a:rPr lang="en-US" sz="2800" dirty="0" err="1" smtClean="0"/>
              <a:t>penyampaian</a:t>
            </a:r>
            <a:r>
              <a:rPr lang="en-US" sz="2800" dirty="0" smtClean="0"/>
              <a:t> </a:t>
            </a:r>
            <a:r>
              <a:rPr lang="en-US" sz="2800" dirty="0" err="1" smtClean="0"/>
              <a:t>materi</a:t>
            </a:r>
            <a:r>
              <a:rPr lang="en-US" sz="2800" dirty="0" smtClean="0"/>
              <a:t>.</a:t>
            </a:r>
          </a:p>
          <a:p>
            <a:pPr marL="396875" indent="-396875" algn="just"/>
            <a:r>
              <a:rPr lang="en-US" sz="2800" dirty="0" err="1" smtClean="0"/>
              <a:t>Bangun</a:t>
            </a:r>
            <a:r>
              <a:rPr lang="en-US" sz="2800" dirty="0" smtClean="0"/>
              <a:t> skill yang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berpikir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menyiapkan</a:t>
            </a:r>
            <a:r>
              <a:rPr lang="en-US" sz="2800" dirty="0" smtClean="0"/>
              <a:t> mentor </a:t>
            </a:r>
            <a:r>
              <a:rPr lang="en-US" sz="2800" dirty="0" err="1" smtClean="0"/>
              <a:t>baru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3843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COACHING</a:t>
            </a:r>
            <a:endParaRPr lang="en-US" sz="6600" b="1" dirty="0">
              <a:solidFill>
                <a:srgbClr val="FF0000"/>
              </a:solidFill>
            </a:endParaRPr>
          </a:p>
        </p:txBody>
      </p:sp>
      <p:grpSp>
        <p:nvGrpSpPr>
          <p:cNvPr id="13" name="Group 34"/>
          <p:cNvGrpSpPr/>
          <p:nvPr/>
        </p:nvGrpSpPr>
        <p:grpSpPr>
          <a:xfrm>
            <a:off x="3662272" y="6400800"/>
            <a:ext cx="5024528" cy="457200"/>
            <a:chOff x="3142352" y="4143944"/>
            <a:chExt cx="3768396" cy="291291"/>
          </a:xfrm>
          <a:solidFill>
            <a:schemeClr val="bg1"/>
          </a:solidFill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rgbClr val="002060"/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16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  <a:grpFill/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rgbClr val="002060"/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  <a:grpFill/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  <a:grpFill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29277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Arial Rounded MT Bold" pitchFamily="34" charset="0"/>
              </a:rPr>
              <a:t>COACHING</a:t>
            </a:r>
            <a:endParaRPr lang="en-US" dirty="0">
              <a:solidFill>
                <a:srgbClr val="FFC00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Proses </a:t>
            </a:r>
            <a:r>
              <a:rPr lang="en-US" sz="2800" dirty="0" err="1" smtClean="0"/>
              <a:t>pendampingan</a:t>
            </a:r>
            <a:r>
              <a:rPr lang="en-US" sz="2800" dirty="0" smtClean="0"/>
              <a:t>/</a:t>
            </a:r>
            <a:r>
              <a:rPr lang="en-US" sz="2800" dirty="0" err="1" smtClean="0"/>
              <a:t>bimbingan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Coach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merancang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endParaRPr lang="en-US" sz="2800" dirty="0" smtClean="0"/>
          </a:p>
          <a:p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menggali</a:t>
            </a:r>
            <a:r>
              <a:rPr lang="en-US" sz="2800" dirty="0"/>
              <a:t> </a:t>
            </a:r>
            <a:r>
              <a:rPr lang="en-US" sz="2800" dirty="0" err="1"/>
              <a:t>potensi</a:t>
            </a:r>
            <a:r>
              <a:rPr lang="en-US" sz="2800" dirty="0"/>
              <a:t> &amp; </a:t>
            </a:r>
            <a:r>
              <a:rPr lang="en-US" sz="2800" dirty="0" err="1"/>
              <a:t>memampukan</a:t>
            </a:r>
            <a:r>
              <a:rPr lang="en-US" sz="2800" dirty="0"/>
              <a:t>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menemukan</a:t>
            </a:r>
            <a:r>
              <a:rPr lang="en-US" sz="2800" dirty="0"/>
              <a:t> &amp; </a:t>
            </a:r>
            <a:r>
              <a:rPr lang="en-US" sz="2800" dirty="0" err="1"/>
              <a:t>memimpin</a:t>
            </a:r>
            <a:r>
              <a:rPr lang="en-US" sz="2800" dirty="0"/>
              <a:t>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kreatifnya</a:t>
            </a:r>
            <a:r>
              <a:rPr lang="en-US" sz="2800" dirty="0" smtClean="0"/>
              <a:t> (</a:t>
            </a:r>
            <a:r>
              <a:rPr lang="en-US" sz="2800" dirty="0" err="1" smtClean="0"/>
              <a:t>rancangan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r>
              <a:rPr lang="en-US" sz="2800" dirty="0" smtClean="0"/>
              <a:t>)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endParaRPr lang="en-US" sz="2800" dirty="0"/>
          </a:p>
          <a:p>
            <a:r>
              <a:rPr lang="en-US" sz="2800" dirty="0" err="1" smtClean="0"/>
              <a:t>Pendekatan</a:t>
            </a:r>
            <a:r>
              <a:rPr lang="en-US" sz="2800" dirty="0" smtClean="0"/>
              <a:t> orang </a:t>
            </a:r>
            <a:r>
              <a:rPr lang="en-US" sz="2800" dirty="0" err="1" smtClean="0"/>
              <a:t>dewasa</a:t>
            </a:r>
            <a:endParaRPr lang="en-US" sz="2800" dirty="0" smtClean="0"/>
          </a:p>
          <a:p>
            <a:r>
              <a:rPr lang="en-US" sz="2800" i="1" dirty="0" smtClean="0"/>
              <a:t>Direct</a:t>
            </a:r>
            <a:r>
              <a:rPr lang="en-US" sz="2800" dirty="0" smtClean="0"/>
              <a:t> coaching (di </a:t>
            </a:r>
            <a:r>
              <a:rPr lang="en-US" sz="2800" dirty="0" err="1" smtClean="0"/>
              <a:t>kampus</a:t>
            </a:r>
            <a:r>
              <a:rPr lang="en-US" sz="2800" dirty="0" smtClean="0"/>
              <a:t>) &amp; </a:t>
            </a:r>
            <a:r>
              <a:rPr lang="en-US" sz="2800" i="1" dirty="0" smtClean="0"/>
              <a:t>distance</a:t>
            </a:r>
            <a:r>
              <a:rPr lang="en-US" sz="2800" dirty="0" smtClean="0"/>
              <a:t> coaching (via IT)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34"/>
          <p:cNvGrpSpPr/>
          <p:nvPr/>
        </p:nvGrpSpPr>
        <p:grpSpPr>
          <a:xfrm>
            <a:off x="1681776" y="6324600"/>
            <a:ext cx="5024528" cy="388388"/>
            <a:chOff x="3142352" y="4143944"/>
            <a:chExt cx="3768396" cy="291291"/>
          </a:xfrm>
        </p:grpSpPr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334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err="1" smtClean="0">
                <a:solidFill>
                  <a:srgbClr val="0070C0"/>
                </a:solidFill>
              </a:rPr>
              <a:t>Siapa</a:t>
            </a:r>
            <a:r>
              <a:rPr lang="en-US" sz="3600" b="1" i="1" dirty="0" smtClean="0">
                <a:solidFill>
                  <a:srgbClr val="0070C0"/>
                </a:solidFill>
              </a:rPr>
              <a:t> Coach ?</a:t>
            </a:r>
            <a:endParaRPr lang="en-US" sz="3600" b="1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Tim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Pengajar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ditunjuk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oleh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Penyelenggara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Pelatihan</a:t>
            </a:r>
            <a:endParaRPr lang="en-US" sz="2800" dirty="0">
              <a:solidFill>
                <a:schemeClr val="tx1"/>
              </a:solidFill>
              <a:latin typeface="Arial Rounded MT Bold" pitchFamily="34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kompetensi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Coach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memahami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tentang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tuntutan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substansi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Pelatihan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Dasar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CPNS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beserta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produk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 Rounded MT Bold" pitchFamily="34" charset="0"/>
              </a:rPr>
              <a:t>harus</a:t>
            </a:r>
            <a:r>
              <a:rPr lang="en-US" sz="28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dihasilkan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pembelajaran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 Rounded MT Bold" pitchFamily="34" charset="0"/>
              </a:rPr>
              <a:t>aktualisasi</a:t>
            </a:r>
            <a:r>
              <a:rPr lang="en-US" sz="2800" dirty="0" smtClean="0">
                <a:solidFill>
                  <a:schemeClr val="tx1"/>
                </a:solidFill>
                <a:latin typeface="Arial Rounded MT Bold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34"/>
          <p:cNvGrpSpPr/>
          <p:nvPr/>
        </p:nvGrpSpPr>
        <p:grpSpPr>
          <a:xfrm>
            <a:off x="1681776" y="6324600"/>
            <a:ext cx="5024528" cy="388388"/>
            <a:chOff x="3142352" y="4143944"/>
            <a:chExt cx="3768396" cy="291291"/>
          </a:xfrm>
        </p:grpSpPr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51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848600" cy="1066800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0070C0"/>
                </a:solidFill>
                <a:latin typeface="Arial Rounded MT Bold" pitchFamily="34" charset="0"/>
              </a:rPr>
              <a:t>Peran</a:t>
            </a:r>
            <a:r>
              <a:rPr lang="en-US" sz="4400" dirty="0" smtClean="0">
                <a:solidFill>
                  <a:srgbClr val="0070C0"/>
                </a:solidFill>
                <a:latin typeface="Arial Rounded MT Bold" pitchFamily="34" charset="0"/>
              </a:rPr>
              <a:t> &amp; </a:t>
            </a:r>
            <a:r>
              <a:rPr lang="en-US" sz="4400" dirty="0" err="1" smtClean="0">
                <a:solidFill>
                  <a:srgbClr val="0070C0"/>
                </a:solidFill>
                <a:latin typeface="Arial Rounded MT Bold" pitchFamily="34" charset="0"/>
              </a:rPr>
              <a:t>Tugas</a:t>
            </a:r>
            <a:r>
              <a:rPr lang="en-US" sz="4400" dirty="0" smtClean="0">
                <a:solidFill>
                  <a:srgbClr val="0070C0"/>
                </a:solidFill>
                <a:latin typeface="Arial Rounded MT Bold" pitchFamily="34" charset="0"/>
              </a:rPr>
              <a:t> Coach</a:t>
            </a:r>
            <a:endParaRPr lang="en-US" sz="4400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M</a:t>
            </a:r>
            <a:r>
              <a:rPr lang="id-ID" sz="2800" dirty="0" smtClean="0"/>
              <a:t>emberikan motivasi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id-ID" sz="2800" dirty="0" smtClean="0"/>
              <a:t>tantangan-tantangan</a:t>
            </a:r>
            <a:r>
              <a:rPr lang="en-US" sz="2800" dirty="0" smtClean="0"/>
              <a:t> </a:t>
            </a:r>
            <a:r>
              <a:rPr lang="id-ID" sz="2800" dirty="0" smtClean="0"/>
              <a:t>kepada </a:t>
            </a:r>
            <a:r>
              <a:rPr lang="id-ID" sz="2800" dirty="0"/>
              <a:t>peserta.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 smtClean="0"/>
              <a:t>Membimbing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r>
              <a:rPr lang="en-US" sz="2800" dirty="0" smtClean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M</a:t>
            </a:r>
            <a:r>
              <a:rPr lang="id-ID" sz="2800" dirty="0" smtClean="0"/>
              <a:t>elakukan </a:t>
            </a:r>
            <a:r>
              <a:rPr lang="id-ID" sz="2800" dirty="0"/>
              <a:t>monitoring kegiatan peserta selama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id-ID" sz="2800" dirty="0" smtClean="0"/>
              <a:t>media </a:t>
            </a:r>
            <a:r>
              <a:rPr lang="id-ID" sz="2800" dirty="0"/>
              <a:t>teknologi informasi (IT) yang </a:t>
            </a:r>
            <a:r>
              <a:rPr lang="en-US" sz="2800" dirty="0" err="1" smtClean="0"/>
              <a:t>disepakati</a:t>
            </a:r>
            <a:r>
              <a:rPr lang="en-US" sz="2800" dirty="0" smtClean="0"/>
              <a:t>;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M</a:t>
            </a:r>
            <a:r>
              <a:rPr lang="id-ID" sz="2800" dirty="0" smtClean="0"/>
              <a:t>elakukan </a:t>
            </a:r>
            <a:r>
              <a:rPr lang="id-ID" sz="2800" dirty="0"/>
              <a:t>koordinasi dengan mentor untuk  membantu peserta apabila peserta  mengalami permasalahan selama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r>
              <a:rPr lang="id-ID" sz="2800" i="1" dirty="0" smtClean="0"/>
              <a:t>;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M</a:t>
            </a:r>
            <a:r>
              <a:rPr lang="id-ID" sz="2800" dirty="0" smtClean="0"/>
              <a:t>emberikan </a:t>
            </a:r>
            <a:r>
              <a:rPr lang="id-ID" sz="2800" dirty="0"/>
              <a:t>masukan kepada peserta terkait </a:t>
            </a:r>
            <a:r>
              <a:rPr lang="en-US" sz="2800" dirty="0" err="1" smtClean="0"/>
              <a:t>aktualisasi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substansi</a:t>
            </a:r>
            <a:r>
              <a:rPr lang="en-US" sz="2800" dirty="0" smtClean="0"/>
              <a:t> </a:t>
            </a:r>
            <a:r>
              <a:rPr lang="en-US" sz="2800" dirty="0" err="1" smtClean="0"/>
              <a:t>mata</a:t>
            </a:r>
            <a:r>
              <a:rPr lang="en-US" sz="2800" dirty="0" smtClean="0"/>
              <a:t> </a:t>
            </a:r>
            <a:r>
              <a:rPr lang="en-US" sz="2800" dirty="0" err="1" smtClean="0"/>
              <a:t>pelatihan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pemilihan</a:t>
            </a:r>
            <a:r>
              <a:rPr lang="en-US" sz="2800" dirty="0" smtClean="0"/>
              <a:t> </a:t>
            </a:r>
            <a:r>
              <a:rPr lang="en-US" sz="2800" dirty="0" err="1" smtClean="0"/>
              <a:t>isu</a:t>
            </a:r>
            <a:r>
              <a:rPr lang="en-US" sz="2800" dirty="0" smtClean="0"/>
              <a:t> yang actual,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diusulkan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isu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pembelajaran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aktualisasi</a:t>
            </a:r>
            <a:r>
              <a:rPr lang="en-US" sz="2800" dirty="0" smtClean="0"/>
              <a:t> di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id-ID" sz="2800" dirty="0" smtClean="0"/>
              <a:t>; </a:t>
            </a:r>
            <a:r>
              <a:rPr lang="id-ID" sz="2800" i="1" dirty="0" smtClean="0"/>
              <a:t>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34"/>
          <p:cNvGrpSpPr/>
          <p:nvPr/>
        </p:nvGrpSpPr>
        <p:grpSpPr>
          <a:xfrm>
            <a:off x="1681776" y="6324600"/>
            <a:ext cx="5024528" cy="388388"/>
            <a:chOff x="3142352" y="4143944"/>
            <a:chExt cx="3768396" cy="291291"/>
          </a:xfrm>
        </p:grpSpPr>
        <p:sp>
          <p:nvSpPr>
            <p:cNvPr id="6" name="Subtitle 2"/>
            <p:cNvSpPr txBox="1">
              <a:spLocks/>
            </p:cNvSpPr>
            <p:nvPr/>
          </p:nvSpPr>
          <p:spPr>
            <a:xfrm>
              <a:off x="6295881" y="4158836"/>
              <a:ext cx="614867" cy="276399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PEDULI</a:t>
              </a:r>
            </a:p>
          </p:txBody>
        </p:sp>
        <p:sp>
          <p:nvSpPr>
            <p:cNvPr id="7" name="Subtitle 2"/>
            <p:cNvSpPr txBox="1">
              <a:spLocks/>
            </p:cNvSpPr>
            <p:nvPr/>
          </p:nvSpPr>
          <p:spPr>
            <a:xfrm>
              <a:off x="5442580" y="4155313"/>
              <a:ext cx="754687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INOVATIF</a:t>
              </a: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3322654" y="4155487"/>
              <a:ext cx="947823" cy="24044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INTEGRITAS</a:t>
              </a:r>
            </a:p>
          </p:txBody>
        </p:sp>
        <p:sp>
          <p:nvSpPr>
            <p:cNvPr id="9" name="Subtitle 2"/>
            <p:cNvSpPr txBox="1">
              <a:spLocks/>
            </p:cNvSpPr>
            <p:nvPr/>
          </p:nvSpPr>
          <p:spPr>
            <a:xfrm>
              <a:off x="4322802" y="4155374"/>
              <a:ext cx="1047130" cy="241474"/>
            </a:xfrm>
            <a:prstGeom prst="rect">
              <a:avLst/>
            </a:prstGeom>
          </p:spPr>
          <p:txBody>
            <a:bodyPr vert="horz" lIns="121920" tIns="60960" rIns="121920" bIns="6096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SzPct val="125000"/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SzPct val="125000"/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id-ID" sz="1333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rebuchet MS" panose="020B0603020202020204" pitchFamily="34" charset="0"/>
                </a:rPr>
                <a:t>PROFESIONAL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352" y="4155486"/>
              <a:ext cx="246272" cy="246272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6" y="4143944"/>
              <a:ext cx="263416" cy="26341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2483" y="4177848"/>
              <a:ext cx="226936" cy="2239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777" y="4158761"/>
              <a:ext cx="263903" cy="2639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260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3352</TotalTime>
  <Words>1087</Words>
  <Application>Microsoft Office PowerPoint</Application>
  <PresentationFormat>On-screen Show (4:3)</PresentationFormat>
  <Paragraphs>207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 Rounded MT Bold</vt:lpstr>
      <vt:lpstr>Calibri</vt:lpstr>
      <vt:lpstr>Calibri Light</vt:lpstr>
      <vt:lpstr>Garamond</vt:lpstr>
      <vt:lpstr>Impact</vt:lpstr>
      <vt:lpstr>Times New Roman</vt:lpstr>
      <vt:lpstr>Trebuchet MS</vt:lpstr>
      <vt:lpstr>Wingdings</vt:lpstr>
      <vt:lpstr>Office Theme</vt:lpstr>
      <vt:lpstr>PowerPoint Presentation</vt:lpstr>
      <vt:lpstr>PERAN MENTOR DAN COACH</vt:lpstr>
      <vt:lpstr>PowerPoint Presentation</vt:lpstr>
      <vt:lpstr>PowerPoint Presentation</vt:lpstr>
      <vt:lpstr>TIPS MELAKUKAN COACHING DAN MENTORING</vt:lpstr>
      <vt:lpstr>COACHING</vt:lpstr>
      <vt:lpstr>COACHING</vt:lpstr>
      <vt:lpstr>Siapa Coach ?</vt:lpstr>
      <vt:lpstr>Peran &amp; Tugas Coach</vt:lpstr>
      <vt:lpstr>Peran &amp; Tugas Coach</vt:lpstr>
      <vt:lpstr>PERAN COACH PADA PEMBELAJARAN AKTUALISASI</vt:lpstr>
      <vt:lpstr>MENTORING</vt:lpstr>
      <vt:lpstr>MENTORING</vt:lpstr>
      <vt:lpstr>SIAPAKAH MENTOR ?</vt:lpstr>
      <vt:lpstr>SIAPAKAH MENTOR ?</vt:lpstr>
      <vt:lpstr>TUGAS MENTOR </vt:lpstr>
      <vt:lpstr>PERAN MENTOR PADA PEMBELAJARAN AKTUALISASI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[PENGARAHAN PROGRAM DIKLAT PIM TINGKAT IV]</dc:title>
  <dc:creator>MALIKI LAN</dc:creator>
  <cp:lastModifiedBy>Erfi Muthmainah</cp:lastModifiedBy>
  <cp:revision>232</cp:revision>
  <cp:lastPrinted>2014-09-11T03:55:07Z</cp:lastPrinted>
  <dcterms:created xsi:type="dcterms:W3CDTF">2004-08-16T04:15:16Z</dcterms:created>
  <dcterms:modified xsi:type="dcterms:W3CDTF">2019-01-27T21:32:50Z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