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9" r:id="rId3"/>
    <p:sldMasterId id="2147483842" r:id="rId4"/>
  </p:sldMasterIdLst>
  <p:notesMasterIdLst>
    <p:notesMasterId r:id="rId61"/>
  </p:notesMasterIdLst>
  <p:handoutMasterIdLst>
    <p:handoutMasterId r:id="rId62"/>
  </p:handoutMasterIdLst>
  <p:sldIdLst>
    <p:sldId id="544" r:id="rId5"/>
    <p:sldId id="899" r:id="rId6"/>
    <p:sldId id="878" r:id="rId7"/>
    <p:sldId id="879" r:id="rId8"/>
    <p:sldId id="885" r:id="rId9"/>
    <p:sldId id="880" r:id="rId10"/>
    <p:sldId id="730" r:id="rId11"/>
    <p:sldId id="900" r:id="rId12"/>
    <p:sldId id="735" r:id="rId13"/>
    <p:sldId id="736" r:id="rId14"/>
    <p:sldId id="740" r:id="rId15"/>
    <p:sldId id="711" r:id="rId16"/>
    <p:sldId id="737" r:id="rId17"/>
    <p:sldId id="727" r:id="rId18"/>
    <p:sldId id="803" r:id="rId19"/>
    <p:sldId id="802" r:id="rId20"/>
    <p:sldId id="752" r:id="rId21"/>
    <p:sldId id="820" r:id="rId22"/>
    <p:sldId id="755" r:id="rId23"/>
    <p:sldId id="757" r:id="rId24"/>
    <p:sldId id="775" r:id="rId25"/>
    <p:sldId id="777" r:id="rId26"/>
    <p:sldId id="778" r:id="rId27"/>
    <p:sldId id="877" r:id="rId28"/>
    <p:sldId id="805" r:id="rId29"/>
    <p:sldId id="801" r:id="rId30"/>
    <p:sldId id="884" r:id="rId31"/>
    <p:sldId id="663" r:id="rId32"/>
    <p:sldId id="812" r:id="rId33"/>
    <p:sldId id="852" r:id="rId34"/>
    <p:sldId id="849" r:id="rId35"/>
    <p:sldId id="850" r:id="rId36"/>
    <p:sldId id="886" r:id="rId37"/>
    <p:sldId id="888" r:id="rId38"/>
    <p:sldId id="889" r:id="rId39"/>
    <p:sldId id="674" r:id="rId40"/>
    <p:sldId id="837" r:id="rId41"/>
    <p:sldId id="883" r:id="rId42"/>
    <p:sldId id="897" r:id="rId43"/>
    <p:sldId id="890" r:id="rId44"/>
    <p:sldId id="891" r:id="rId45"/>
    <p:sldId id="892" r:id="rId46"/>
    <p:sldId id="893" r:id="rId47"/>
    <p:sldId id="894" r:id="rId48"/>
    <p:sldId id="895" r:id="rId49"/>
    <p:sldId id="898" r:id="rId50"/>
    <p:sldId id="896" r:id="rId51"/>
    <p:sldId id="842" r:id="rId52"/>
    <p:sldId id="702" r:id="rId53"/>
    <p:sldId id="704" r:id="rId54"/>
    <p:sldId id="705" r:id="rId55"/>
    <p:sldId id="872" r:id="rId56"/>
    <p:sldId id="706" r:id="rId57"/>
    <p:sldId id="848" r:id="rId58"/>
    <p:sldId id="708" r:id="rId59"/>
    <p:sldId id="709" r:id="rId60"/>
  </p:sldIdLst>
  <p:sldSz cx="9144000" cy="6858000" type="screen4x3"/>
  <p:notesSz cx="6662738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0"/>
    <p:restoredTop sz="91975" autoAdjust="0"/>
  </p:normalViewPr>
  <p:slideViewPr>
    <p:cSldViewPr>
      <p:cViewPr varScale="1">
        <p:scale>
          <a:sx n="70" d="100"/>
          <a:sy n="70" d="100"/>
        </p:scale>
        <p:origin x="9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8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A8A87-ADB0-4C9C-840D-A7CE0044B29C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B8DAD78-DF6F-4C95-A88E-7189FC87BC55}">
      <dgm:prSet/>
      <dgm:spPr/>
      <dgm:t>
        <a:bodyPr/>
        <a:lstStyle/>
        <a:p>
          <a:endParaRPr lang="en-US" dirty="0"/>
        </a:p>
      </dgm:t>
    </dgm:pt>
    <dgm:pt modelId="{4C01AD81-225D-4A4B-9BF3-D44AC8886A52}" type="parTrans" cxnId="{4ACB7442-6A84-48BA-8DE9-A461E73A6C9A}">
      <dgm:prSet/>
      <dgm:spPr/>
      <dgm:t>
        <a:bodyPr/>
        <a:lstStyle/>
        <a:p>
          <a:endParaRPr lang="en-US"/>
        </a:p>
      </dgm:t>
    </dgm:pt>
    <dgm:pt modelId="{11AC0B59-24FA-4FB6-A4B9-60A1DE81AB05}" type="sibTrans" cxnId="{4ACB7442-6A84-48BA-8DE9-A461E73A6C9A}">
      <dgm:prSet/>
      <dgm:spPr/>
      <dgm:t>
        <a:bodyPr/>
        <a:lstStyle/>
        <a:p>
          <a:endParaRPr lang="en-US"/>
        </a:p>
      </dgm:t>
    </dgm:pt>
    <dgm:pt modelId="{F7661FCB-086B-408A-AF1B-66CC77800590}" type="pres">
      <dgm:prSet presAssocID="{90AA8A87-ADB0-4C9C-840D-A7CE0044B29C}" presName="arrowDiagram" presStyleCnt="0">
        <dgm:presLayoutVars>
          <dgm:chMax val="5"/>
          <dgm:dir/>
          <dgm:resizeHandles val="exact"/>
        </dgm:presLayoutVars>
      </dgm:prSet>
      <dgm:spPr/>
    </dgm:pt>
    <dgm:pt modelId="{7FD4C3CF-521E-4694-BBD8-32009CDEF9EC}" type="pres">
      <dgm:prSet presAssocID="{90AA8A87-ADB0-4C9C-840D-A7CE0044B29C}" presName="arrow" presStyleLbl="bgShp" presStyleIdx="0" presStyleCnt="1" custScaleX="100000" custScaleY="100000" custLinFactNeighborX="-7388" custLinFactNeighborY="-517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A170CAC5-FEF2-410B-92A0-BA0690F705DC}" type="pres">
      <dgm:prSet presAssocID="{90AA8A87-ADB0-4C9C-840D-A7CE0044B29C}" presName="arrowDiagram1" presStyleCnt="0">
        <dgm:presLayoutVars>
          <dgm:bulletEnabled val="1"/>
        </dgm:presLayoutVars>
      </dgm:prSet>
      <dgm:spPr/>
    </dgm:pt>
    <dgm:pt modelId="{F266E741-36F9-4435-925F-7A4D3693EB97}" type="pres">
      <dgm:prSet presAssocID="{EB8DAD78-DF6F-4C95-A88E-7189FC87BC55}" presName="bullet1" presStyleLbl="node1" presStyleIdx="0" presStyleCnt="1" custFlipVert="1" custScaleX="115943" custScaleY="104391" custLinFactNeighborX="51072" custLinFactNeighborY="-3823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  <a:ln w="57150"/>
      </dgm:spPr>
    </dgm:pt>
    <dgm:pt modelId="{C531FE62-6874-4A0A-BD85-37C69549B102}" type="pres">
      <dgm:prSet presAssocID="{EB8DAD78-DF6F-4C95-A88E-7189FC87BC55}" presName="textBox1" presStyleLbl="revTx" presStyleIdx="0" presStyleCnt="1">
        <dgm:presLayoutVars>
          <dgm:bulletEnabled val="1"/>
        </dgm:presLayoutVars>
      </dgm:prSet>
      <dgm:spPr/>
    </dgm:pt>
  </dgm:ptLst>
  <dgm:cxnLst>
    <dgm:cxn modelId="{C1AC8727-CA93-45BD-BF61-E13C0FE4DB0F}" type="presOf" srcId="{EB8DAD78-DF6F-4C95-A88E-7189FC87BC55}" destId="{C531FE62-6874-4A0A-BD85-37C69549B102}" srcOrd="0" destOrd="0" presId="urn:microsoft.com/office/officeart/2005/8/layout/arrow2"/>
    <dgm:cxn modelId="{AAA0682B-50D3-4DB8-9F14-7428BF60DA1F}" type="presOf" srcId="{90AA8A87-ADB0-4C9C-840D-A7CE0044B29C}" destId="{F7661FCB-086B-408A-AF1B-66CC77800590}" srcOrd="0" destOrd="0" presId="urn:microsoft.com/office/officeart/2005/8/layout/arrow2"/>
    <dgm:cxn modelId="{4ACB7442-6A84-48BA-8DE9-A461E73A6C9A}" srcId="{90AA8A87-ADB0-4C9C-840D-A7CE0044B29C}" destId="{EB8DAD78-DF6F-4C95-A88E-7189FC87BC55}" srcOrd="0" destOrd="0" parTransId="{4C01AD81-225D-4A4B-9BF3-D44AC8886A52}" sibTransId="{11AC0B59-24FA-4FB6-A4B9-60A1DE81AB05}"/>
    <dgm:cxn modelId="{02BF91EB-A035-4E2A-B89E-94DDB1378023}" type="presParOf" srcId="{F7661FCB-086B-408A-AF1B-66CC77800590}" destId="{7FD4C3CF-521E-4694-BBD8-32009CDEF9EC}" srcOrd="0" destOrd="0" presId="urn:microsoft.com/office/officeart/2005/8/layout/arrow2"/>
    <dgm:cxn modelId="{55DDEAE6-5743-4A57-9006-CC02DB2D8E88}" type="presParOf" srcId="{F7661FCB-086B-408A-AF1B-66CC77800590}" destId="{A170CAC5-FEF2-410B-92A0-BA0690F705DC}" srcOrd="1" destOrd="0" presId="urn:microsoft.com/office/officeart/2005/8/layout/arrow2"/>
    <dgm:cxn modelId="{2CF77C30-D65B-4286-9F49-1018A8486DF6}" type="presParOf" srcId="{A170CAC5-FEF2-410B-92A0-BA0690F705DC}" destId="{F266E741-36F9-4435-925F-7A4D3693EB97}" srcOrd="0" destOrd="0" presId="urn:microsoft.com/office/officeart/2005/8/layout/arrow2"/>
    <dgm:cxn modelId="{475275AE-97E0-41A3-AA3B-725817630779}" type="presParOf" srcId="{A170CAC5-FEF2-410B-92A0-BA0690F705DC}" destId="{C531FE62-6874-4A0A-BD85-37C69549B10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0EEFE-FE0A-4633-B9C0-E95B9A79798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490046C-DA18-4F5C-9F8B-22224D268F5D}">
      <dgm:prSet phldrT="[Text]"/>
      <dgm:spPr/>
      <dgm:t>
        <a:bodyPr/>
        <a:lstStyle/>
        <a:p>
          <a:endParaRPr lang="id-ID" dirty="0"/>
        </a:p>
      </dgm:t>
    </dgm:pt>
    <dgm:pt modelId="{D40B51C9-ADA7-4635-86C9-44ABCE7DA111}" type="parTrans" cxnId="{0FD7E482-6C9A-4D1B-929B-E6F167C061C5}">
      <dgm:prSet/>
      <dgm:spPr/>
      <dgm:t>
        <a:bodyPr/>
        <a:lstStyle/>
        <a:p>
          <a:endParaRPr lang="id-ID"/>
        </a:p>
      </dgm:t>
    </dgm:pt>
    <dgm:pt modelId="{578D885A-1B37-4E63-B88C-9E83C531F4C3}" type="sibTrans" cxnId="{0FD7E482-6C9A-4D1B-929B-E6F167C061C5}">
      <dgm:prSet/>
      <dgm:spPr/>
      <dgm:t>
        <a:bodyPr/>
        <a:lstStyle/>
        <a:p>
          <a:endParaRPr lang="id-ID"/>
        </a:p>
      </dgm:t>
    </dgm:pt>
    <dgm:pt modelId="{17D6A403-360B-4884-812A-EB8752655F98}">
      <dgm:prSet phldrT="[Text]"/>
      <dgm:spPr/>
      <dgm:t>
        <a:bodyPr/>
        <a:lstStyle/>
        <a:p>
          <a:endParaRPr lang="id-ID" dirty="0"/>
        </a:p>
      </dgm:t>
    </dgm:pt>
    <dgm:pt modelId="{47A54378-DF0D-487F-8CF9-41200939EFC7}" type="parTrans" cxnId="{FE7DA201-4DEA-4AAC-99CF-42E6383EE8D7}">
      <dgm:prSet/>
      <dgm:spPr/>
      <dgm:t>
        <a:bodyPr/>
        <a:lstStyle/>
        <a:p>
          <a:endParaRPr lang="id-ID"/>
        </a:p>
      </dgm:t>
    </dgm:pt>
    <dgm:pt modelId="{844DD807-E3DC-4884-8BD2-3869A850F04A}" type="sibTrans" cxnId="{FE7DA201-4DEA-4AAC-99CF-42E6383EE8D7}">
      <dgm:prSet/>
      <dgm:spPr/>
      <dgm:t>
        <a:bodyPr/>
        <a:lstStyle/>
        <a:p>
          <a:endParaRPr lang="id-ID"/>
        </a:p>
      </dgm:t>
    </dgm:pt>
    <dgm:pt modelId="{1EB6CDC3-19C6-49C1-908D-3636EFD42D0C}">
      <dgm:prSet phldrT="[Text]"/>
      <dgm:spPr/>
      <dgm:t>
        <a:bodyPr/>
        <a:lstStyle/>
        <a:p>
          <a:endParaRPr lang="id-ID" dirty="0"/>
        </a:p>
      </dgm:t>
    </dgm:pt>
    <dgm:pt modelId="{BC0A94ED-5421-44FA-92B6-058A339C4815}" type="parTrans" cxnId="{9C232F31-A414-47F5-AFAF-BAC1217A18A0}">
      <dgm:prSet/>
      <dgm:spPr/>
      <dgm:t>
        <a:bodyPr/>
        <a:lstStyle/>
        <a:p>
          <a:endParaRPr lang="id-ID"/>
        </a:p>
      </dgm:t>
    </dgm:pt>
    <dgm:pt modelId="{082FA239-E3FA-4FE9-8294-C1C572B75E85}" type="sibTrans" cxnId="{9C232F31-A414-47F5-AFAF-BAC1217A18A0}">
      <dgm:prSet/>
      <dgm:spPr/>
      <dgm:t>
        <a:bodyPr/>
        <a:lstStyle/>
        <a:p>
          <a:endParaRPr lang="id-ID"/>
        </a:p>
      </dgm:t>
    </dgm:pt>
    <dgm:pt modelId="{90571001-F074-42D2-8043-BF38C0D04E39}">
      <dgm:prSet phldrT="[Text]"/>
      <dgm:spPr/>
      <dgm:t>
        <a:bodyPr/>
        <a:lstStyle/>
        <a:p>
          <a:endParaRPr lang="id-ID" dirty="0"/>
        </a:p>
      </dgm:t>
    </dgm:pt>
    <dgm:pt modelId="{D82223A2-947E-439D-8AA0-677175CD5D38}" type="parTrans" cxnId="{07F0DD7A-2105-4718-8B0B-F533C3D90B8E}">
      <dgm:prSet/>
      <dgm:spPr/>
      <dgm:t>
        <a:bodyPr/>
        <a:lstStyle/>
        <a:p>
          <a:endParaRPr lang="id-ID"/>
        </a:p>
      </dgm:t>
    </dgm:pt>
    <dgm:pt modelId="{B4DB2ECF-EBA1-4D38-BE63-C4287A1E9DC2}" type="sibTrans" cxnId="{07F0DD7A-2105-4718-8B0B-F533C3D90B8E}">
      <dgm:prSet/>
      <dgm:spPr/>
      <dgm:t>
        <a:bodyPr/>
        <a:lstStyle/>
        <a:p>
          <a:endParaRPr lang="id-ID"/>
        </a:p>
      </dgm:t>
    </dgm:pt>
    <dgm:pt modelId="{F691A021-88FE-452E-A0B1-4C0E3675B6EE}">
      <dgm:prSet phldrT="[Text]"/>
      <dgm:spPr/>
      <dgm:t>
        <a:bodyPr/>
        <a:lstStyle/>
        <a:p>
          <a:endParaRPr lang="id-ID" dirty="0"/>
        </a:p>
      </dgm:t>
    </dgm:pt>
    <dgm:pt modelId="{23181ACD-739F-49DA-8467-888441527221}" type="parTrans" cxnId="{69E4DAE1-C696-4411-8455-7D4E77386D8B}">
      <dgm:prSet/>
      <dgm:spPr/>
      <dgm:t>
        <a:bodyPr/>
        <a:lstStyle/>
        <a:p>
          <a:endParaRPr lang="id-ID"/>
        </a:p>
      </dgm:t>
    </dgm:pt>
    <dgm:pt modelId="{FC0D2769-BC34-4329-8C95-E78AA952491E}" type="sibTrans" cxnId="{69E4DAE1-C696-4411-8455-7D4E77386D8B}">
      <dgm:prSet/>
      <dgm:spPr/>
      <dgm:t>
        <a:bodyPr/>
        <a:lstStyle/>
        <a:p>
          <a:endParaRPr lang="id-ID"/>
        </a:p>
      </dgm:t>
    </dgm:pt>
    <dgm:pt modelId="{93B1CF2B-A3D2-4525-AA22-B5216627E4A6}">
      <dgm:prSet phldrT="[Text]"/>
      <dgm:spPr/>
      <dgm:t>
        <a:bodyPr/>
        <a:lstStyle/>
        <a:p>
          <a:endParaRPr lang="id-ID" dirty="0"/>
        </a:p>
      </dgm:t>
    </dgm:pt>
    <dgm:pt modelId="{03B55F29-02F3-4BD8-9775-8573B9D85C9C}" type="parTrans" cxnId="{54D4C2FD-122B-4153-A005-831D30368F4A}">
      <dgm:prSet/>
      <dgm:spPr/>
      <dgm:t>
        <a:bodyPr/>
        <a:lstStyle/>
        <a:p>
          <a:endParaRPr lang="id-ID"/>
        </a:p>
      </dgm:t>
    </dgm:pt>
    <dgm:pt modelId="{FC9B9538-7483-41B6-BFBF-AAAA3D6DB7E5}" type="sibTrans" cxnId="{54D4C2FD-122B-4153-A005-831D30368F4A}">
      <dgm:prSet/>
      <dgm:spPr/>
      <dgm:t>
        <a:bodyPr/>
        <a:lstStyle/>
        <a:p>
          <a:endParaRPr lang="id-ID"/>
        </a:p>
      </dgm:t>
    </dgm:pt>
    <dgm:pt modelId="{B8CB1B63-D147-40B6-8400-D4DE3BA89120}" type="pres">
      <dgm:prSet presAssocID="{6420EEFE-FE0A-4633-B9C0-E95B9A797980}" presName="arrowDiagram" presStyleCnt="0">
        <dgm:presLayoutVars>
          <dgm:chMax val="5"/>
          <dgm:dir/>
          <dgm:resizeHandles val="exact"/>
        </dgm:presLayoutVars>
      </dgm:prSet>
      <dgm:spPr/>
    </dgm:pt>
    <dgm:pt modelId="{DDB9B822-95F0-4BE9-B3B5-F15D8ADD43BC}" type="pres">
      <dgm:prSet presAssocID="{6420EEFE-FE0A-4633-B9C0-E95B9A797980}" presName="arrow" presStyleLbl="bgShp" presStyleIdx="0" presStyleCnt="1" custLinFactNeighborY="453"/>
      <dgm:spPr>
        <a:solidFill>
          <a:schemeClr val="accent2">
            <a:lumMod val="75000"/>
            <a:alpha val="69000"/>
          </a:schemeClr>
        </a:solidFill>
      </dgm:spPr>
    </dgm:pt>
    <dgm:pt modelId="{14E8CDDA-E1C0-4C4E-8502-A370019F6996}" type="pres">
      <dgm:prSet presAssocID="{6420EEFE-FE0A-4633-B9C0-E95B9A797980}" presName="arrowDiagram5" presStyleCnt="0"/>
      <dgm:spPr/>
    </dgm:pt>
    <dgm:pt modelId="{48A158B8-BCC4-4F85-AE70-CD6040A76F4A}" type="pres">
      <dgm:prSet presAssocID="{F691A021-88FE-452E-A0B1-4C0E3675B6EE}" presName="bullet5a" presStyleLbl="node1" presStyleIdx="0" presStyleCnt="5"/>
      <dgm:spPr/>
    </dgm:pt>
    <dgm:pt modelId="{03EB8BFB-1C03-4FCF-B306-DD4DD9925A96}" type="pres">
      <dgm:prSet presAssocID="{F691A021-88FE-452E-A0B1-4C0E3675B6EE}" presName="textBox5a" presStyleLbl="revTx" presStyleIdx="0" presStyleCnt="5">
        <dgm:presLayoutVars>
          <dgm:bulletEnabled val="1"/>
        </dgm:presLayoutVars>
      </dgm:prSet>
      <dgm:spPr/>
    </dgm:pt>
    <dgm:pt modelId="{4EBA9890-9FCF-4DBE-A7BF-88873774E276}" type="pres">
      <dgm:prSet presAssocID="{93B1CF2B-A3D2-4525-AA22-B5216627E4A6}" presName="bullet5b" presStyleLbl="node1" presStyleIdx="1" presStyleCnt="5"/>
      <dgm:spPr/>
    </dgm:pt>
    <dgm:pt modelId="{246C3017-AAAC-4C39-9AA8-ED70C3433350}" type="pres">
      <dgm:prSet presAssocID="{93B1CF2B-A3D2-4525-AA22-B5216627E4A6}" presName="textBox5b" presStyleLbl="revTx" presStyleIdx="1" presStyleCnt="5">
        <dgm:presLayoutVars>
          <dgm:bulletEnabled val="1"/>
        </dgm:presLayoutVars>
      </dgm:prSet>
      <dgm:spPr/>
    </dgm:pt>
    <dgm:pt modelId="{74C81E34-C482-4754-84FB-7236730696FF}" type="pres">
      <dgm:prSet presAssocID="{17D6A403-360B-4884-812A-EB8752655F98}" presName="bullet5c" presStyleLbl="node1" presStyleIdx="2" presStyleCnt="5"/>
      <dgm:spPr/>
    </dgm:pt>
    <dgm:pt modelId="{12F8B781-8CAD-4725-BBC6-4C114355B9C2}" type="pres">
      <dgm:prSet presAssocID="{17D6A403-360B-4884-812A-EB8752655F98}" presName="textBox5c" presStyleLbl="revTx" presStyleIdx="2" presStyleCnt="5">
        <dgm:presLayoutVars>
          <dgm:bulletEnabled val="1"/>
        </dgm:presLayoutVars>
      </dgm:prSet>
      <dgm:spPr/>
    </dgm:pt>
    <dgm:pt modelId="{0DBA4B42-6D6B-43F3-8781-80AFC51D9279}" type="pres">
      <dgm:prSet presAssocID="{90571001-F074-42D2-8043-BF38C0D04E39}" presName="bullet5d" presStyleLbl="node1" presStyleIdx="3" presStyleCnt="5"/>
      <dgm:spPr/>
    </dgm:pt>
    <dgm:pt modelId="{01E9936B-85D8-4E4C-90B0-C116388CAB89}" type="pres">
      <dgm:prSet presAssocID="{90571001-F074-42D2-8043-BF38C0D04E39}" presName="textBox5d" presStyleLbl="revTx" presStyleIdx="3" presStyleCnt="5">
        <dgm:presLayoutVars>
          <dgm:bulletEnabled val="1"/>
        </dgm:presLayoutVars>
      </dgm:prSet>
      <dgm:spPr/>
    </dgm:pt>
    <dgm:pt modelId="{9B10832E-470D-4BBB-AC78-31D0A58E06FE}" type="pres">
      <dgm:prSet presAssocID="{1EB6CDC3-19C6-49C1-908D-3636EFD42D0C}" presName="bullet5e" presStyleLbl="node1" presStyleIdx="4" presStyleCnt="5"/>
      <dgm:spPr/>
    </dgm:pt>
    <dgm:pt modelId="{F2B17F3D-C6D6-486A-A4AB-17780D0CDADD}" type="pres">
      <dgm:prSet presAssocID="{1EB6CDC3-19C6-49C1-908D-3636EFD42D0C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FE7DA201-4DEA-4AAC-99CF-42E6383EE8D7}" srcId="{6420EEFE-FE0A-4633-B9C0-E95B9A797980}" destId="{17D6A403-360B-4884-812A-EB8752655F98}" srcOrd="2" destOrd="0" parTransId="{47A54378-DF0D-487F-8CF9-41200939EFC7}" sibTransId="{844DD807-E3DC-4884-8BD2-3869A850F04A}"/>
    <dgm:cxn modelId="{E7E4C702-11E9-48CD-9647-5C5CC45EC94B}" type="presOf" srcId="{F691A021-88FE-452E-A0B1-4C0E3675B6EE}" destId="{03EB8BFB-1C03-4FCF-B306-DD4DD9925A96}" srcOrd="0" destOrd="0" presId="urn:microsoft.com/office/officeart/2005/8/layout/arrow2"/>
    <dgm:cxn modelId="{5A0D8320-A225-44DB-8D7F-434FE4D1A5C2}" type="presOf" srcId="{93B1CF2B-A3D2-4525-AA22-B5216627E4A6}" destId="{246C3017-AAAC-4C39-9AA8-ED70C3433350}" srcOrd="0" destOrd="0" presId="urn:microsoft.com/office/officeart/2005/8/layout/arrow2"/>
    <dgm:cxn modelId="{9C232F31-A414-47F5-AFAF-BAC1217A18A0}" srcId="{6420EEFE-FE0A-4633-B9C0-E95B9A797980}" destId="{1EB6CDC3-19C6-49C1-908D-3636EFD42D0C}" srcOrd="4" destOrd="0" parTransId="{BC0A94ED-5421-44FA-92B6-058A339C4815}" sibTransId="{082FA239-E3FA-4FE9-8294-C1C572B75E85}"/>
    <dgm:cxn modelId="{F915B153-334E-467A-8715-F8323742B89B}" type="presOf" srcId="{6420EEFE-FE0A-4633-B9C0-E95B9A797980}" destId="{B8CB1B63-D147-40B6-8400-D4DE3BA89120}" srcOrd="0" destOrd="0" presId="urn:microsoft.com/office/officeart/2005/8/layout/arrow2"/>
    <dgm:cxn modelId="{8256DA5F-64EC-4C40-A8AC-1C91D63EF9F7}" type="presOf" srcId="{17D6A403-360B-4884-812A-EB8752655F98}" destId="{12F8B781-8CAD-4725-BBC6-4C114355B9C2}" srcOrd="0" destOrd="0" presId="urn:microsoft.com/office/officeart/2005/8/layout/arrow2"/>
    <dgm:cxn modelId="{BF403B6D-6A74-4CF8-8F50-8BCFFE948F71}" type="presOf" srcId="{90571001-F074-42D2-8043-BF38C0D04E39}" destId="{01E9936B-85D8-4E4C-90B0-C116388CAB89}" srcOrd="0" destOrd="0" presId="urn:microsoft.com/office/officeart/2005/8/layout/arrow2"/>
    <dgm:cxn modelId="{07F0DD7A-2105-4718-8B0B-F533C3D90B8E}" srcId="{6420EEFE-FE0A-4633-B9C0-E95B9A797980}" destId="{90571001-F074-42D2-8043-BF38C0D04E39}" srcOrd="3" destOrd="0" parTransId="{D82223A2-947E-439D-8AA0-677175CD5D38}" sibTransId="{B4DB2ECF-EBA1-4D38-BE63-C4287A1E9DC2}"/>
    <dgm:cxn modelId="{0FD7E482-6C9A-4D1B-929B-E6F167C061C5}" srcId="{6420EEFE-FE0A-4633-B9C0-E95B9A797980}" destId="{A490046C-DA18-4F5C-9F8B-22224D268F5D}" srcOrd="5" destOrd="0" parTransId="{D40B51C9-ADA7-4635-86C9-44ABCE7DA111}" sibTransId="{578D885A-1B37-4E63-B88C-9E83C531F4C3}"/>
    <dgm:cxn modelId="{A4949395-5141-48F4-8369-40156A08E5E0}" type="presOf" srcId="{1EB6CDC3-19C6-49C1-908D-3636EFD42D0C}" destId="{F2B17F3D-C6D6-486A-A4AB-17780D0CDADD}" srcOrd="0" destOrd="0" presId="urn:microsoft.com/office/officeart/2005/8/layout/arrow2"/>
    <dgm:cxn modelId="{69E4DAE1-C696-4411-8455-7D4E77386D8B}" srcId="{6420EEFE-FE0A-4633-B9C0-E95B9A797980}" destId="{F691A021-88FE-452E-A0B1-4C0E3675B6EE}" srcOrd="0" destOrd="0" parTransId="{23181ACD-739F-49DA-8467-888441527221}" sibTransId="{FC0D2769-BC34-4329-8C95-E78AA952491E}"/>
    <dgm:cxn modelId="{54D4C2FD-122B-4153-A005-831D30368F4A}" srcId="{6420EEFE-FE0A-4633-B9C0-E95B9A797980}" destId="{93B1CF2B-A3D2-4525-AA22-B5216627E4A6}" srcOrd="1" destOrd="0" parTransId="{03B55F29-02F3-4BD8-9775-8573B9D85C9C}" sibTransId="{FC9B9538-7483-41B6-BFBF-AAAA3D6DB7E5}"/>
    <dgm:cxn modelId="{A1597454-6059-46E4-BCF9-B21A0E48C04C}" type="presParOf" srcId="{B8CB1B63-D147-40B6-8400-D4DE3BA89120}" destId="{DDB9B822-95F0-4BE9-B3B5-F15D8ADD43BC}" srcOrd="0" destOrd="0" presId="urn:microsoft.com/office/officeart/2005/8/layout/arrow2"/>
    <dgm:cxn modelId="{1204F774-AB18-47CE-A056-F2B5BD8D6122}" type="presParOf" srcId="{B8CB1B63-D147-40B6-8400-D4DE3BA89120}" destId="{14E8CDDA-E1C0-4C4E-8502-A370019F6996}" srcOrd="1" destOrd="0" presId="urn:microsoft.com/office/officeart/2005/8/layout/arrow2"/>
    <dgm:cxn modelId="{E19FC3EB-AB7B-46F5-8041-7901307283F1}" type="presParOf" srcId="{14E8CDDA-E1C0-4C4E-8502-A370019F6996}" destId="{48A158B8-BCC4-4F85-AE70-CD6040A76F4A}" srcOrd="0" destOrd="0" presId="urn:microsoft.com/office/officeart/2005/8/layout/arrow2"/>
    <dgm:cxn modelId="{056212A7-4DA3-4CE3-89A7-28E60767366C}" type="presParOf" srcId="{14E8CDDA-E1C0-4C4E-8502-A370019F6996}" destId="{03EB8BFB-1C03-4FCF-B306-DD4DD9925A96}" srcOrd="1" destOrd="0" presId="urn:microsoft.com/office/officeart/2005/8/layout/arrow2"/>
    <dgm:cxn modelId="{C2EE7A21-C06A-4850-8AF3-2762D949CE04}" type="presParOf" srcId="{14E8CDDA-E1C0-4C4E-8502-A370019F6996}" destId="{4EBA9890-9FCF-4DBE-A7BF-88873774E276}" srcOrd="2" destOrd="0" presId="urn:microsoft.com/office/officeart/2005/8/layout/arrow2"/>
    <dgm:cxn modelId="{C1A31CE2-A24D-4721-83AF-15F4C4D7836F}" type="presParOf" srcId="{14E8CDDA-E1C0-4C4E-8502-A370019F6996}" destId="{246C3017-AAAC-4C39-9AA8-ED70C3433350}" srcOrd="3" destOrd="0" presId="urn:microsoft.com/office/officeart/2005/8/layout/arrow2"/>
    <dgm:cxn modelId="{C2E137DC-5CD2-47D2-BC7D-478B6A7E38FA}" type="presParOf" srcId="{14E8CDDA-E1C0-4C4E-8502-A370019F6996}" destId="{74C81E34-C482-4754-84FB-7236730696FF}" srcOrd="4" destOrd="0" presId="urn:microsoft.com/office/officeart/2005/8/layout/arrow2"/>
    <dgm:cxn modelId="{95E1A600-C1B9-4C08-BCC0-7AA3EE33D498}" type="presParOf" srcId="{14E8CDDA-E1C0-4C4E-8502-A370019F6996}" destId="{12F8B781-8CAD-4725-BBC6-4C114355B9C2}" srcOrd="5" destOrd="0" presId="urn:microsoft.com/office/officeart/2005/8/layout/arrow2"/>
    <dgm:cxn modelId="{6661E2DD-1674-4409-B999-109172B1E69D}" type="presParOf" srcId="{14E8CDDA-E1C0-4C4E-8502-A370019F6996}" destId="{0DBA4B42-6D6B-43F3-8781-80AFC51D9279}" srcOrd="6" destOrd="0" presId="urn:microsoft.com/office/officeart/2005/8/layout/arrow2"/>
    <dgm:cxn modelId="{A64AA9F3-4121-447A-BD4F-EA2BE24ADCCE}" type="presParOf" srcId="{14E8CDDA-E1C0-4C4E-8502-A370019F6996}" destId="{01E9936B-85D8-4E4C-90B0-C116388CAB89}" srcOrd="7" destOrd="0" presId="urn:microsoft.com/office/officeart/2005/8/layout/arrow2"/>
    <dgm:cxn modelId="{3AD9171A-03E8-4EAF-BA27-1B895CFFCE80}" type="presParOf" srcId="{14E8CDDA-E1C0-4C4E-8502-A370019F6996}" destId="{9B10832E-470D-4BBB-AC78-31D0A58E06FE}" srcOrd="8" destOrd="0" presId="urn:microsoft.com/office/officeart/2005/8/layout/arrow2"/>
    <dgm:cxn modelId="{602E84FC-B7F5-4D12-9F38-76BBF9DF6BC1}" type="presParOf" srcId="{14E8CDDA-E1C0-4C4E-8502-A370019F6996}" destId="{F2B17F3D-C6D6-486A-A4AB-17780D0CDAD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2E823-4067-44A4-85E5-3504AB6F68B7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5DC799-D5BF-437E-ACA6-AD3716C54910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rPr>
            <a:t>MEMAHAMI MASALAH ORGANISASI (PETA)</a:t>
          </a:r>
        </a:p>
      </dgm:t>
    </dgm:pt>
    <dgm:pt modelId="{804027DE-98CB-46D8-B929-D997E4D55EA4}" type="parTrans" cxnId="{BD7983CD-E399-483D-BE26-0A6FAC44F2F5}">
      <dgm:prSet/>
      <dgm:spPr/>
      <dgm:t>
        <a:bodyPr/>
        <a:lstStyle/>
        <a:p>
          <a:pPr>
            <a:lnSpc>
              <a:spcPct val="80000"/>
            </a:lnSpc>
          </a:pP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6D73DF42-ECFA-4988-B53E-985E56C29F61}" type="sibTrans" cxnId="{BD7983CD-E399-483D-BE26-0A6FAC44F2F5}">
      <dgm:prSet/>
      <dgm:spPr>
        <a:solidFill>
          <a:schemeClr val="tx1"/>
        </a:solidFill>
      </dgm:spPr>
      <dgm:t>
        <a:bodyPr/>
        <a:lstStyle/>
        <a:p>
          <a:pPr>
            <a:lnSpc>
              <a:spcPct val="80000"/>
            </a:lnSpc>
          </a:pP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C2DFD4A8-5E54-4E88-829D-EA1FCAB35568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MEMAHAMI KAUSALITAS MASALAH</a:t>
          </a:r>
        </a:p>
      </dgm:t>
    </dgm:pt>
    <dgm:pt modelId="{B11EFCA8-952C-4E03-85F7-7CB095853DB1}" type="parTrans" cxnId="{A32AF455-03B8-4245-A4CE-41094F7F7DE2}">
      <dgm:prSet/>
      <dgm:spPr/>
      <dgm:t>
        <a:bodyPr/>
        <a:lstStyle/>
        <a:p>
          <a:pPr>
            <a:lnSpc>
              <a:spcPct val="80000"/>
            </a:lnSpc>
          </a:pP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1AAEA0B9-FE81-454B-9F68-BCE2677819FB}" type="sibTrans" cxnId="{A32AF455-03B8-4245-A4CE-41094F7F7DE2}">
      <dgm:prSet/>
      <dgm:spPr>
        <a:solidFill>
          <a:schemeClr val="tx1"/>
        </a:solidFill>
      </dgm:spPr>
      <dgm:t>
        <a:bodyPr/>
        <a:lstStyle/>
        <a:p>
          <a:pPr>
            <a:lnSpc>
              <a:spcPct val="80000"/>
            </a:lnSpc>
          </a:pP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05D39FCC-C1C9-4DA3-9320-253C7150F23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MENEMUKAN KEY-LEVERAGE / DRIVING-FORCE</a:t>
          </a:r>
        </a:p>
      </dgm:t>
    </dgm:pt>
    <dgm:pt modelId="{0DEAD303-E617-45CC-8942-9AE1C02CF0F9}" type="parTrans" cxnId="{DA0BA71C-3F84-4E54-812A-92E62721ECAF}">
      <dgm:prSet/>
      <dgm:spPr/>
      <dgm:t>
        <a:bodyPr/>
        <a:lstStyle/>
        <a:p>
          <a:pPr>
            <a:lnSpc>
              <a:spcPct val="80000"/>
            </a:lnSpc>
          </a:pP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8A8E3A84-8B03-4F90-95D9-025EF6EC4CD0}" type="sibTrans" cxnId="{DA0BA71C-3F84-4E54-812A-92E62721ECAF}">
      <dgm:prSet/>
      <dgm:spPr>
        <a:solidFill>
          <a:schemeClr val="tx1"/>
        </a:solidFill>
      </dgm:spPr>
      <dgm:t>
        <a:bodyPr/>
        <a:lstStyle/>
        <a:p>
          <a:pPr>
            <a:lnSpc>
              <a:spcPct val="80000"/>
            </a:lnSpc>
          </a:pP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2D2D542F-46B3-41B3-86DF-4C340C342708}">
      <dgm:prSet phldrT="[Text]"/>
      <dgm:spPr>
        <a:solidFill>
          <a:srgbClr val="0000CC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MENENTUKAN AREA INTERVENSI UNTUK</a:t>
          </a:r>
          <a:r>
            <a: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INOVASI</a:t>
          </a:r>
        </a:p>
      </dgm:t>
    </dgm:pt>
    <dgm:pt modelId="{9DE58C27-404F-48F0-A8ED-F4203EC0967A}" type="parTrans" cxnId="{9C549F78-2EEB-47C8-9FD3-709C04A0349B}">
      <dgm:prSet/>
      <dgm:spPr/>
      <dgm:t>
        <a:bodyPr/>
        <a:lstStyle/>
        <a:p>
          <a:pPr>
            <a:lnSpc>
              <a:spcPct val="80000"/>
            </a:lnSpc>
          </a:pP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744F2419-A2BA-4AAA-AFD0-71811A70CCC3}" type="sibTrans" cxnId="{9C549F78-2EEB-47C8-9FD3-709C04A0349B}">
      <dgm:prSet/>
      <dgm:spPr>
        <a:solidFill>
          <a:schemeClr val="tx1"/>
        </a:solidFill>
      </dgm:spPr>
      <dgm:t>
        <a:bodyPr/>
        <a:lstStyle/>
        <a:p>
          <a:pPr>
            <a:lnSpc>
              <a:spcPct val="80000"/>
            </a:lnSpc>
          </a:pP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64932BF6-0ED3-47E6-980C-FC0DE271B64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MERANCANG TARGET HASIL DARI INTERVENSI </a:t>
          </a:r>
        </a:p>
      </dgm:t>
    </dgm:pt>
    <dgm:pt modelId="{0D79F1A4-5658-4CB1-8111-ABA0E20C882B}" type="parTrans" cxnId="{B4B35AC2-8F70-4B79-9EAC-AA92D8E370F5}">
      <dgm:prSet/>
      <dgm:spPr/>
      <dgm:t>
        <a:bodyPr/>
        <a:lstStyle/>
        <a:p>
          <a:pPr>
            <a:lnSpc>
              <a:spcPct val="80000"/>
            </a:lnSpc>
          </a:pP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ADCD4E39-FDE3-4374-A412-2ACC88ABCBB6}" type="sibTrans" cxnId="{B4B35AC2-8F70-4B79-9EAC-AA92D8E370F5}">
      <dgm:prSet/>
      <dgm:spPr>
        <a:solidFill>
          <a:schemeClr val="tx1"/>
        </a:solidFill>
      </dgm:spPr>
      <dgm:t>
        <a:bodyPr/>
        <a:lstStyle/>
        <a:p>
          <a:pPr>
            <a:lnSpc>
              <a:spcPct val="80000"/>
            </a:lnSpc>
          </a:pP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44F09EB3-3937-4B52-831D-A3334ABF190D}" type="pres">
      <dgm:prSet presAssocID="{2A02E823-4067-44A4-85E5-3504AB6F68B7}" presName="cycle" presStyleCnt="0">
        <dgm:presLayoutVars>
          <dgm:dir/>
          <dgm:resizeHandles val="exact"/>
        </dgm:presLayoutVars>
      </dgm:prSet>
      <dgm:spPr/>
    </dgm:pt>
    <dgm:pt modelId="{45A90261-CC56-44F7-BD48-E2317AEA4FAA}" type="pres">
      <dgm:prSet presAssocID="{8C5DC799-D5BF-437E-ACA6-AD3716C54910}" presName="node" presStyleLbl="node1" presStyleIdx="0" presStyleCnt="5" custScaleX="110190">
        <dgm:presLayoutVars>
          <dgm:bulletEnabled val="1"/>
        </dgm:presLayoutVars>
      </dgm:prSet>
      <dgm:spPr/>
    </dgm:pt>
    <dgm:pt modelId="{583DFB68-27C4-43B5-8D42-F492E01C2421}" type="pres">
      <dgm:prSet presAssocID="{6D73DF42-ECFA-4988-B53E-985E56C29F61}" presName="sibTrans" presStyleLbl="sibTrans2D1" presStyleIdx="0" presStyleCnt="5" custScaleX="110190"/>
      <dgm:spPr/>
    </dgm:pt>
    <dgm:pt modelId="{0808CDC2-1226-44EE-9672-7E48CB32156A}" type="pres">
      <dgm:prSet presAssocID="{6D73DF42-ECFA-4988-B53E-985E56C29F61}" presName="connectorText" presStyleLbl="sibTrans2D1" presStyleIdx="0" presStyleCnt="5"/>
      <dgm:spPr/>
    </dgm:pt>
    <dgm:pt modelId="{18E4B47A-39B4-4FC3-9B1C-51D458265F0C}" type="pres">
      <dgm:prSet presAssocID="{C2DFD4A8-5E54-4E88-829D-EA1FCAB35568}" presName="node" presStyleLbl="node1" presStyleIdx="1" presStyleCnt="5" custScaleX="104471">
        <dgm:presLayoutVars>
          <dgm:bulletEnabled val="1"/>
        </dgm:presLayoutVars>
      </dgm:prSet>
      <dgm:spPr/>
    </dgm:pt>
    <dgm:pt modelId="{9C19C5C3-A38A-4C0F-8E5B-E95164981ED4}" type="pres">
      <dgm:prSet presAssocID="{1AAEA0B9-FE81-454B-9F68-BCE2677819FB}" presName="sibTrans" presStyleLbl="sibTrans2D1" presStyleIdx="1" presStyleCnt="5" custScaleX="110190"/>
      <dgm:spPr/>
    </dgm:pt>
    <dgm:pt modelId="{DFE43377-6192-4475-8B04-96E459391949}" type="pres">
      <dgm:prSet presAssocID="{1AAEA0B9-FE81-454B-9F68-BCE2677819FB}" presName="connectorText" presStyleLbl="sibTrans2D1" presStyleIdx="1" presStyleCnt="5"/>
      <dgm:spPr/>
    </dgm:pt>
    <dgm:pt modelId="{8AF72F96-15DF-4AD7-9D6B-FD420925E919}" type="pres">
      <dgm:prSet presAssocID="{05D39FCC-C1C9-4DA3-9320-253C7150F23A}" presName="node" presStyleLbl="node1" presStyleIdx="2" presStyleCnt="5" custScaleX="110190">
        <dgm:presLayoutVars>
          <dgm:bulletEnabled val="1"/>
        </dgm:presLayoutVars>
      </dgm:prSet>
      <dgm:spPr/>
    </dgm:pt>
    <dgm:pt modelId="{1DCF7609-3EB8-4C61-BC7B-0A3F6E7B3817}" type="pres">
      <dgm:prSet presAssocID="{8A8E3A84-8B03-4F90-95D9-025EF6EC4CD0}" presName="sibTrans" presStyleLbl="sibTrans2D1" presStyleIdx="2" presStyleCnt="5" custScaleX="110190"/>
      <dgm:spPr/>
    </dgm:pt>
    <dgm:pt modelId="{BDB10046-189D-49F2-916C-DE19435FF27D}" type="pres">
      <dgm:prSet presAssocID="{8A8E3A84-8B03-4F90-95D9-025EF6EC4CD0}" presName="connectorText" presStyleLbl="sibTrans2D1" presStyleIdx="2" presStyleCnt="5"/>
      <dgm:spPr/>
    </dgm:pt>
    <dgm:pt modelId="{59035CB4-D7E2-408B-8C5B-D4EAF0F5A6E5}" type="pres">
      <dgm:prSet presAssocID="{2D2D542F-46B3-41B3-86DF-4C340C342708}" presName="node" presStyleLbl="node1" presStyleIdx="3" presStyleCnt="5" custScaleX="110190">
        <dgm:presLayoutVars>
          <dgm:bulletEnabled val="1"/>
        </dgm:presLayoutVars>
      </dgm:prSet>
      <dgm:spPr/>
    </dgm:pt>
    <dgm:pt modelId="{63F24588-D30B-4C3B-AFF1-15C73BBC8BC8}" type="pres">
      <dgm:prSet presAssocID="{744F2419-A2BA-4AAA-AFD0-71811A70CCC3}" presName="sibTrans" presStyleLbl="sibTrans2D1" presStyleIdx="3" presStyleCnt="5" custScaleX="110190"/>
      <dgm:spPr/>
    </dgm:pt>
    <dgm:pt modelId="{9EDEC0FB-CF75-41DF-9846-BA07F2CB1482}" type="pres">
      <dgm:prSet presAssocID="{744F2419-A2BA-4AAA-AFD0-71811A70CCC3}" presName="connectorText" presStyleLbl="sibTrans2D1" presStyleIdx="3" presStyleCnt="5"/>
      <dgm:spPr/>
    </dgm:pt>
    <dgm:pt modelId="{84C2D429-3636-42ED-9C0A-3A5EF201C8DD}" type="pres">
      <dgm:prSet presAssocID="{64932BF6-0ED3-47E6-980C-FC0DE271B649}" presName="node" presStyleLbl="node1" presStyleIdx="4" presStyleCnt="5" custScaleX="103867" custScaleY="104621">
        <dgm:presLayoutVars>
          <dgm:bulletEnabled val="1"/>
        </dgm:presLayoutVars>
      </dgm:prSet>
      <dgm:spPr/>
    </dgm:pt>
    <dgm:pt modelId="{AD9F37AD-3A5E-4C0D-90CF-2DCF7745EB27}" type="pres">
      <dgm:prSet presAssocID="{ADCD4E39-FDE3-4374-A412-2ACC88ABCBB6}" presName="sibTrans" presStyleLbl="sibTrans2D1" presStyleIdx="4" presStyleCnt="5" custScaleX="101752" custScaleY="93467"/>
      <dgm:spPr/>
    </dgm:pt>
    <dgm:pt modelId="{A9BC6D77-FD74-4275-92AA-0DAE60C0DE49}" type="pres">
      <dgm:prSet presAssocID="{ADCD4E39-FDE3-4374-A412-2ACC88ABCBB6}" presName="connectorText" presStyleLbl="sibTrans2D1" presStyleIdx="4" presStyleCnt="5"/>
      <dgm:spPr/>
    </dgm:pt>
  </dgm:ptLst>
  <dgm:cxnLst>
    <dgm:cxn modelId="{A5393402-B676-4ECC-8670-F0D71A4AE8F8}" type="presOf" srcId="{ADCD4E39-FDE3-4374-A412-2ACC88ABCBB6}" destId="{A9BC6D77-FD74-4275-92AA-0DAE60C0DE49}" srcOrd="1" destOrd="0" presId="urn:microsoft.com/office/officeart/2005/8/layout/cycle2"/>
    <dgm:cxn modelId="{FAF67C14-2D38-4769-94DA-E2B44D3F0FEF}" type="presOf" srcId="{744F2419-A2BA-4AAA-AFD0-71811A70CCC3}" destId="{63F24588-D30B-4C3B-AFF1-15C73BBC8BC8}" srcOrd="0" destOrd="0" presId="urn:microsoft.com/office/officeart/2005/8/layout/cycle2"/>
    <dgm:cxn modelId="{9F29C319-AD3A-4103-B8D8-51FCFAEB7648}" type="presOf" srcId="{6D73DF42-ECFA-4988-B53E-985E56C29F61}" destId="{0808CDC2-1226-44EE-9672-7E48CB32156A}" srcOrd="1" destOrd="0" presId="urn:microsoft.com/office/officeart/2005/8/layout/cycle2"/>
    <dgm:cxn modelId="{DA0BA71C-3F84-4E54-812A-92E62721ECAF}" srcId="{2A02E823-4067-44A4-85E5-3504AB6F68B7}" destId="{05D39FCC-C1C9-4DA3-9320-253C7150F23A}" srcOrd="2" destOrd="0" parTransId="{0DEAD303-E617-45CC-8942-9AE1C02CF0F9}" sibTransId="{8A8E3A84-8B03-4F90-95D9-025EF6EC4CD0}"/>
    <dgm:cxn modelId="{6AA24B3A-3807-4987-9466-05DCADE51C1B}" type="presOf" srcId="{6D73DF42-ECFA-4988-B53E-985E56C29F61}" destId="{583DFB68-27C4-43B5-8D42-F492E01C2421}" srcOrd="0" destOrd="0" presId="urn:microsoft.com/office/officeart/2005/8/layout/cycle2"/>
    <dgm:cxn modelId="{7EDD493C-501C-4AFF-AC91-3630EC3B4402}" type="presOf" srcId="{744F2419-A2BA-4AAA-AFD0-71811A70CCC3}" destId="{9EDEC0FB-CF75-41DF-9846-BA07F2CB1482}" srcOrd="1" destOrd="0" presId="urn:microsoft.com/office/officeart/2005/8/layout/cycle2"/>
    <dgm:cxn modelId="{24D21E40-9826-4891-9AF2-3BB65A038F8F}" type="presOf" srcId="{2D2D542F-46B3-41B3-86DF-4C340C342708}" destId="{59035CB4-D7E2-408B-8C5B-D4EAF0F5A6E5}" srcOrd="0" destOrd="0" presId="urn:microsoft.com/office/officeart/2005/8/layout/cycle2"/>
    <dgm:cxn modelId="{B6C2424B-8498-49AA-AD17-DD8D365339F5}" type="presOf" srcId="{64932BF6-0ED3-47E6-980C-FC0DE271B649}" destId="{84C2D429-3636-42ED-9C0A-3A5EF201C8DD}" srcOrd="0" destOrd="0" presId="urn:microsoft.com/office/officeart/2005/8/layout/cycle2"/>
    <dgm:cxn modelId="{A32AF455-03B8-4245-A4CE-41094F7F7DE2}" srcId="{2A02E823-4067-44A4-85E5-3504AB6F68B7}" destId="{C2DFD4A8-5E54-4E88-829D-EA1FCAB35568}" srcOrd="1" destOrd="0" parTransId="{B11EFCA8-952C-4E03-85F7-7CB095853DB1}" sibTransId="{1AAEA0B9-FE81-454B-9F68-BCE2677819FB}"/>
    <dgm:cxn modelId="{9C549F78-2EEB-47C8-9FD3-709C04A0349B}" srcId="{2A02E823-4067-44A4-85E5-3504AB6F68B7}" destId="{2D2D542F-46B3-41B3-86DF-4C340C342708}" srcOrd="3" destOrd="0" parTransId="{9DE58C27-404F-48F0-A8ED-F4203EC0967A}" sibTransId="{744F2419-A2BA-4AAA-AFD0-71811A70CCC3}"/>
    <dgm:cxn modelId="{583936AC-1174-44B8-A04C-FC6A8744AA09}" type="presOf" srcId="{1AAEA0B9-FE81-454B-9F68-BCE2677819FB}" destId="{9C19C5C3-A38A-4C0F-8E5B-E95164981ED4}" srcOrd="0" destOrd="0" presId="urn:microsoft.com/office/officeart/2005/8/layout/cycle2"/>
    <dgm:cxn modelId="{5562A2AC-A12F-4F43-B5C2-58659ABA19C0}" type="presOf" srcId="{05D39FCC-C1C9-4DA3-9320-253C7150F23A}" destId="{8AF72F96-15DF-4AD7-9D6B-FD420925E919}" srcOrd="0" destOrd="0" presId="urn:microsoft.com/office/officeart/2005/8/layout/cycle2"/>
    <dgm:cxn modelId="{41C5CEBE-9509-449B-A7AD-396E0953C1E3}" type="presOf" srcId="{8C5DC799-D5BF-437E-ACA6-AD3716C54910}" destId="{45A90261-CC56-44F7-BD48-E2317AEA4FAA}" srcOrd="0" destOrd="0" presId="urn:microsoft.com/office/officeart/2005/8/layout/cycle2"/>
    <dgm:cxn modelId="{B4B35AC2-8F70-4B79-9EAC-AA92D8E370F5}" srcId="{2A02E823-4067-44A4-85E5-3504AB6F68B7}" destId="{64932BF6-0ED3-47E6-980C-FC0DE271B649}" srcOrd="4" destOrd="0" parTransId="{0D79F1A4-5658-4CB1-8111-ABA0E20C882B}" sibTransId="{ADCD4E39-FDE3-4374-A412-2ACC88ABCBB6}"/>
    <dgm:cxn modelId="{EC8249CA-B256-43E9-89E4-5B405334EBB4}" type="presOf" srcId="{ADCD4E39-FDE3-4374-A412-2ACC88ABCBB6}" destId="{AD9F37AD-3A5E-4C0D-90CF-2DCF7745EB27}" srcOrd="0" destOrd="0" presId="urn:microsoft.com/office/officeart/2005/8/layout/cycle2"/>
    <dgm:cxn modelId="{BD7983CD-E399-483D-BE26-0A6FAC44F2F5}" srcId="{2A02E823-4067-44A4-85E5-3504AB6F68B7}" destId="{8C5DC799-D5BF-437E-ACA6-AD3716C54910}" srcOrd="0" destOrd="0" parTransId="{804027DE-98CB-46D8-B929-D997E4D55EA4}" sibTransId="{6D73DF42-ECFA-4988-B53E-985E56C29F61}"/>
    <dgm:cxn modelId="{8F6A99CF-71CE-46DD-AB24-F5D80272ED07}" type="presOf" srcId="{8A8E3A84-8B03-4F90-95D9-025EF6EC4CD0}" destId="{1DCF7609-3EB8-4C61-BC7B-0A3F6E7B3817}" srcOrd="0" destOrd="0" presId="urn:microsoft.com/office/officeart/2005/8/layout/cycle2"/>
    <dgm:cxn modelId="{F5A0BAD1-28C0-48E4-B7B7-943B7F8343BE}" type="presOf" srcId="{1AAEA0B9-FE81-454B-9F68-BCE2677819FB}" destId="{DFE43377-6192-4475-8B04-96E459391949}" srcOrd="1" destOrd="0" presId="urn:microsoft.com/office/officeart/2005/8/layout/cycle2"/>
    <dgm:cxn modelId="{90A0F0EF-E276-4449-8957-8E3D1D55C51E}" type="presOf" srcId="{8A8E3A84-8B03-4F90-95D9-025EF6EC4CD0}" destId="{BDB10046-189D-49F2-916C-DE19435FF27D}" srcOrd="1" destOrd="0" presId="urn:microsoft.com/office/officeart/2005/8/layout/cycle2"/>
    <dgm:cxn modelId="{C5F0F0EF-CFC2-43BA-A371-EFB0A669C995}" type="presOf" srcId="{2A02E823-4067-44A4-85E5-3504AB6F68B7}" destId="{44F09EB3-3937-4B52-831D-A3334ABF190D}" srcOrd="0" destOrd="0" presId="urn:microsoft.com/office/officeart/2005/8/layout/cycle2"/>
    <dgm:cxn modelId="{B940B2F5-FB33-4F1F-8FF9-00EF0DFB4CF0}" type="presOf" srcId="{C2DFD4A8-5E54-4E88-829D-EA1FCAB35568}" destId="{18E4B47A-39B4-4FC3-9B1C-51D458265F0C}" srcOrd="0" destOrd="0" presId="urn:microsoft.com/office/officeart/2005/8/layout/cycle2"/>
    <dgm:cxn modelId="{DAAF967C-757A-40BC-A95E-C7714AE97371}" type="presParOf" srcId="{44F09EB3-3937-4B52-831D-A3334ABF190D}" destId="{45A90261-CC56-44F7-BD48-E2317AEA4FAA}" srcOrd="0" destOrd="0" presId="urn:microsoft.com/office/officeart/2005/8/layout/cycle2"/>
    <dgm:cxn modelId="{D6530A74-2078-471A-87D7-E6E24D0893AD}" type="presParOf" srcId="{44F09EB3-3937-4B52-831D-A3334ABF190D}" destId="{583DFB68-27C4-43B5-8D42-F492E01C2421}" srcOrd="1" destOrd="0" presId="urn:microsoft.com/office/officeart/2005/8/layout/cycle2"/>
    <dgm:cxn modelId="{1EF8E02E-B6B1-4521-9257-75862E36D90B}" type="presParOf" srcId="{583DFB68-27C4-43B5-8D42-F492E01C2421}" destId="{0808CDC2-1226-44EE-9672-7E48CB32156A}" srcOrd="0" destOrd="0" presId="urn:microsoft.com/office/officeart/2005/8/layout/cycle2"/>
    <dgm:cxn modelId="{789DE78D-BD7B-4C33-AFC8-69F4D708A108}" type="presParOf" srcId="{44F09EB3-3937-4B52-831D-A3334ABF190D}" destId="{18E4B47A-39B4-4FC3-9B1C-51D458265F0C}" srcOrd="2" destOrd="0" presId="urn:microsoft.com/office/officeart/2005/8/layout/cycle2"/>
    <dgm:cxn modelId="{1430CC01-9156-4CC8-9E92-0F45D0D0EE2E}" type="presParOf" srcId="{44F09EB3-3937-4B52-831D-A3334ABF190D}" destId="{9C19C5C3-A38A-4C0F-8E5B-E95164981ED4}" srcOrd="3" destOrd="0" presId="urn:microsoft.com/office/officeart/2005/8/layout/cycle2"/>
    <dgm:cxn modelId="{C892FEA1-D0FF-4708-AAB1-AE101363B2FD}" type="presParOf" srcId="{9C19C5C3-A38A-4C0F-8E5B-E95164981ED4}" destId="{DFE43377-6192-4475-8B04-96E459391949}" srcOrd="0" destOrd="0" presId="urn:microsoft.com/office/officeart/2005/8/layout/cycle2"/>
    <dgm:cxn modelId="{78829565-C63B-451D-81C9-BD71F1C78736}" type="presParOf" srcId="{44F09EB3-3937-4B52-831D-A3334ABF190D}" destId="{8AF72F96-15DF-4AD7-9D6B-FD420925E919}" srcOrd="4" destOrd="0" presId="urn:microsoft.com/office/officeart/2005/8/layout/cycle2"/>
    <dgm:cxn modelId="{45AD8AC9-6909-4A3F-9E73-FABAD694021B}" type="presParOf" srcId="{44F09EB3-3937-4B52-831D-A3334ABF190D}" destId="{1DCF7609-3EB8-4C61-BC7B-0A3F6E7B3817}" srcOrd="5" destOrd="0" presId="urn:microsoft.com/office/officeart/2005/8/layout/cycle2"/>
    <dgm:cxn modelId="{B8E05446-8C35-4013-B582-2BF021E8A9FB}" type="presParOf" srcId="{1DCF7609-3EB8-4C61-BC7B-0A3F6E7B3817}" destId="{BDB10046-189D-49F2-916C-DE19435FF27D}" srcOrd="0" destOrd="0" presId="urn:microsoft.com/office/officeart/2005/8/layout/cycle2"/>
    <dgm:cxn modelId="{D135B478-AAB5-47E3-8ABE-9FDD3BDD0C3D}" type="presParOf" srcId="{44F09EB3-3937-4B52-831D-A3334ABF190D}" destId="{59035CB4-D7E2-408B-8C5B-D4EAF0F5A6E5}" srcOrd="6" destOrd="0" presId="urn:microsoft.com/office/officeart/2005/8/layout/cycle2"/>
    <dgm:cxn modelId="{EB6F9FC6-E32E-4E09-9EEA-FA91E00BAD30}" type="presParOf" srcId="{44F09EB3-3937-4B52-831D-A3334ABF190D}" destId="{63F24588-D30B-4C3B-AFF1-15C73BBC8BC8}" srcOrd="7" destOrd="0" presId="urn:microsoft.com/office/officeart/2005/8/layout/cycle2"/>
    <dgm:cxn modelId="{64B02F1A-E357-4003-BC61-D5597EA3286A}" type="presParOf" srcId="{63F24588-D30B-4C3B-AFF1-15C73BBC8BC8}" destId="{9EDEC0FB-CF75-41DF-9846-BA07F2CB1482}" srcOrd="0" destOrd="0" presId="urn:microsoft.com/office/officeart/2005/8/layout/cycle2"/>
    <dgm:cxn modelId="{F47B93EC-55D1-47AC-BF44-556A662130BB}" type="presParOf" srcId="{44F09EB3-3937-4B52-831D-A3334ABF190D}" destId="{84C2D429-3636-42ED-9C0A-3A5EF201C8DD}" srcOrd="8" destOrd="0" presId="urn:microsoft.com/office/officeart/2005/8/layout/cycle2"/>
    <dgm:cxn modelId="{660EA1CD-71E3-429F-BC1E-269A60317A7B}" type="presParOf" srcId="{44F09EB3-3937-4B52-831D-A3334ABF190D}" destId="{AD9F37AD-3A5E-4C0D-90CF-2DCF7745EB27}" srcOrd="9" destOrd="0" presId="urn:microsoft.com/office/officeart/2005/8/layout/cycle2"/>
    <dgm:cxn modelId="{E8A401DB-8D32-4E82-99BF-8DA8D4E0FF56}" type="presParOf" srcId="{AD9F37AD-3A5E-4C0D-90CF-2DCF7745EB27}" destId="{A9BC6D77-FD74-4275-92AA-0DAE60C0DE4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4C3CF-521E-4694-BBD8-32009CDEF9EC}">
      <dsp:nvSpPr>
        <dsp:cNvPr id="0" name=""/>
        <dsp:cNvSpPr/>
      </dsp:nvSpPr>
      <dsp:spPr>
        <a:xfrm>
          <a:off x="0" y="0"/>
          <a:ext cx="8656320" cy="5410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F266E741-36F9-4435-925F-7A4D3693EB97}">
      <dsp:nvSpPr>
        <dsp:cNvPr id="0" name=""/>
        <dsp:cNvSpPr/>
      </dsp:nvSpPr>
      <dsp:spPr>
        <a:xfrm flipV="1">
          <a:off x="7010400" y="838203"/>
          <a:ext cx="742693" cy="668695"/>
        </a:xfrm>
        <a:prstGeom prst="ellipse">
          <a:avLst/>
        </a:prstGeom>
        <a:solidFill>
          <a:srgbClr val="FF0000"/>
        </a:solidFill>
        <a:ln w="571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C531FE62-6874-4A0A-BD85-37C69549B102}">
      <dsp:nvSpPr>
        <dsp:cNvPr id="0" name=""/>
        <dsp:cNvSpPr/>
      </dsp:nvSpPr>
      <dsp:spPr>
        <a:xfrm>
          <a:off x="3592068" y="1417472"/>
          <a:ext cx="3462528" cy="3992727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9424" bIns="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761095" y="1586499"/>
        <a:ext cx="3124474" cy="3654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9B822-95F0-4BE9-B3B5-F15D8ADD43BC}">
      <dsp:nvSpPr>
        <dsp:cNvPr id="0" name=""/>
        <dsp:cNvSpPr/>
      </dsp:nvSpPr>
      <dsp:spPr>
        <a:xfrm>
          <a:off x="0" y="115509"/>
          <a:ext cx="7416824" cy="46355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75000"/>
            <a:alpha val="69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158B8-BCC4-4F85-AE70-CD6040A76F4A}">
      <dsp:nvSpPr>
        <dsp:cNvPr id="0" name=""/>
        <dsp:cNvSpPr/>
      </dsp:nvSpPr>
      <dsp:spPr>
        <a:xfrm>
          <a:off x="730557" y="3541479"/>
          <a:ext cx="170586" cy="1705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B8BFB-1C03-4FCF-B306-DD4DD9925A96}">
      <dsp:nvSpPr>
        <dsp:cNvPr id="0" name=""/>
        <dsp:cNvSpPr/>
      </dsp:nvSpPr>
      <dsp:spPr>
        <a:xfrm>
          <a:off x="815850" y="3626772"/>
          <a:ext cx="971603" cy="110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90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500" kern="1200" dirty="0"/>
        </a:p>
      </dsp:txBody>
      <dsp:txXfrm>
        <a:off x="815850" y="3626772"/>
        <a:ext cx="971603" cy="1103252"/>
      </dsp:txXfrm>
    </dsp:sp>
    <dsp:sp modelId="{4EBA9890-9FCF-4DBE-A7BF-88873774E276}">
      <dsp:nvSpPr>
        <dsp:cNvPr id="0" name=""/>
        <dsp:cNvSpPr/>
      </dsp:nvSpPr>
      <dsp:spPr>
        <a:xfrm>
          <a:off x="1653951" y="2654241"/>
          <a:ext cx="267005" cy="267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3017-AAAC-4C39-9AA8-ED70C3433350}">
      <dsp:nvSpPr>
        <dsp:cNvPr id="0" name=""/>
        <dsp:cNvSpPr/>
      </dsp:nvSpPr>
      <dsp:spPr>
        <a:xfrm>
          <a:off x="1787454" y="2787744"/>
          <a:ext cx="1231192" cy="194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481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500" kern="1200" dirty="0"/>
        </a:p>
      </dsp:txBody>
      <dsp:txXfrm>
        <a:off x="1787454" y="2787744"/>
        <a:ext cx="1231192" cy="1942280"/>
      </dsp:txXfrm>
    </dsp:sp>
    <dsp:sp modelId="{74C81E34-C482-4754-84FB-7236730696FF}">
      <dsp:nvSpPr>
        <dsp:cNvPr id="0" name=""/>
        <dsp:cNvSpPr/>
      </dsp:nvSpPr>
      <dsp:spPr>
        <a:xfrm>
          <a:off x="2840643" y="1946862"/>
          <a:ext cx="356007" cy="356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8B781-8CAD-4725-BBC6-4C114355B9C2}">
      <dsp:nvSpPr>
        <dsp:cNvPr id="0" name=""/>
        <dsp:cNvSpPr/>
      </dsp:nvSpPr>
      <dsp:spPr>
        <a:xfrm>
          <a:off x="3018647" y="2124866"/>
          <a:ext cx="1431447" cy="260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641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500" kern="1200" dirty="0"/>
        </a:p>
      </dsp:txBody>
      <dsp:txXfrm>
        <a:off x="3018647" y="2124866"/>
        <a:ext cx="1431447" cy="2605159"/>
      </dsp:txXfrm>
    </dsp:sp>
    <dsp:sp modelId="{0DBA4B42-6D6B-43F3-8781-80AFC51D9279}">
      <dsp:nvSpPr>
        <dsp:cNvPr id="0" name=""/>
        <dsp:cNvSpPr/>
      </dsp:nvSpPr>
      <dsp:spPr>
        <a:xfrm>
          <a:off x="4220172" y="1394308"/>
          <a:ext cx="459843" cy="459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9936B-85D8-4E4C-90B0-C116388CAB89}">
      <dsp:nvSpPr>
        <dsp:cNvPr id="0" name=""/>
        <dsp:cNvSpPr/>
      </dsp:nvSpPr>
      <dsp:spPr>
        <a:xfrm>
          <a:off x="4450094" y="1624230"/>
          <a:ext cx="1483364" cy="3105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661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500" kern="1200" dirty="0"/>
        </a:p>
      </dsp:txBody>
      <dsp:txXfrm>
        <a:off x="4450094" y="1624230"/>
        <a:ext cx="1483364" cy="3105795"/>
      </dsp:txXfrm>
    </dsp:sp>
    <dsp:sp modelId="{9B10832E-470D-4BBB-AC78-31D0A58E06FE}">
      <dsp:nvSpPr>
        <dsp:cNvPr id="0" name=""/>
        <dsp:cNvSpPr/>
      </dsp:nvSpPr>
      <dsp:spPr>
        <a:xfrm>
          <a:off x="5640494" y="1025321"/>
          <a:ext cx="585929" cy="585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17F3D-C6D6-486A-A4AB-17780D0CDADD}">
      <dsp:nvSpPr>
        <dsp:cNvPr id="0" name=""/>
        <dsp:cNvSpPr/>
      </dsp:nvSpPr>
      <dsp:spPr>
        <a:xfrm>
          <a:off x="5933459" y="1318286"/>
          <a:ext cx="1483364" cy="341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472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500" kern="1200" dirty="0"/>
        </a:p>
      </dsp:txBody>
      <dsp:txXfrm>
        <a:off x="5933459" y="1318286"/>
        <a:ext cx="1483364" cy="3411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90261-CC56-44F7-BD48-E2317AEA4FAA}">
      <dsp:nvSpPr>
        <dsp:cNvPr id="0" name=""/>
        <dsp:cNvSpPr/>
      </dsp:nvSpPr>
      <dsp:spPr>
        <a:xfrm>
          <a:off x="4002211" y="2067"/>
          <a:ext cx="2048363" cy="185893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rPr>
            <a:t>MEMAHAMI MASALAH ORGANISASI (PETA)</a:t>
          </a:r>
        </a:p>
      </dsp:txBody>
      <dsp:txXfrm>
        <a:off x="4302187" y="274302"/>
        <a:ext cx="1448411" cy="1314467"/>
      </dsp:txXfrm>
    </dsp:sp>
    <dsp:sp modelId="{583DFB68-27C4-43B5-8D42-F492E01C2421}">
      <dsp:nvSpPr>
        <dsp:cNvPr id="0" name=""/>
        <dsp:cNvSpPr/>
      </dsp:nvSpPr>
      <dsp:spPr>
        <a:xfrm rot="2160000">
          <a:off x="5911000" y="1440381"/>
          <a:ext cx="495047" cy="62739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5925182" y="1522212"/>
        <a:ext cx="346533" cy="376435"/>
      </dsp:txXfrm>
    </dsp:sp>
    <dsp:sp modelId="{18E4B47A-39B4-4FC3-9B1C-51D458265F0C}">
      <dsp:nvSpPr>
        <dsp:cNvPr id="0" name=""/>
        <dsp:cNvSpPr/>
      </dsp:nvSpPr>
      <dsp:spPr>
        <a:xfrm>
          <a:off x="6314132" y="1643156"/>
          <a:ext cx="1942050" cy="1858937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MEMAHAMI KAUSALITAS MASALAH</a:t>
          </a:r>
        </a:p>
      </dsp:txBody>
      <dsp:txXfrm>
        <a:off x="6598539" y="1915391"/>
        <a:ext cx="1373236" cy="1314467"/>
      </dsp:txXfrm>
    </dsp:sp>
    <dsp:sp modelId="{9C19C5C3-A38A-4C0F-8E5B-E95164981ED4}">
      <dsp:nvSpPr>
        <dsp:cNvPr id="0" name=""/>
        <dsp:cNvSpPr/>
      </dsp:nvSpPr>
      <dsp:spPr>
        <a:xfrm rot="6480000">
          <a:off x="6589643" y="3571461"/>
          <a:ext cx="538093" cy="62739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 rot="10800000">
        <a:off x="6695299" y="3620175"/>
        <a:ext cx="376665" cy="376435"/>
      </dsp:txXfrm>
    </dsp:sp>
    <dsp:sp modelId="{8AF72F96-15DF-4AD7-9D6B-FD420925E919}">
      <dsp:nvSpPr>
        <dsp:cNvPr id="0" name=""/>
        <dsp:cNvSpPr/>
      </dsp:nvSpPr>
      <dsp:spPr>
        <a:xfrm>
          <a:off x="5398204" y="4298493"/>
          <a:ext cx="2048363" cy="1858937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MENEMUKAN KEY-LEVERAGE / DRIVING-FORCE</a:t>
          </a:r>
        </a:p>
      </dsp:txBody>
      <dsp:txXfrm>
        <a:off x="5698180" y="4570728"/>
        <a:ext cx="1448411" cy="1314467"/>
      </dsp:txXfrm>
    </dsp:sp>
    <dsp:sp modelId="{1DCF7609-3EB8-4C61-BC7B-0A3F6E7B3817}">
      <dsp:nvSpPr>
        <dsp:cNvPr id="0" name=""/>
        <dsp:cNvSpPr/>
      </dsp:nvSpPr>
      <dsp:spPr>
        <a:xfrm rot="10800000">
          <a:off x="4820406" y="4914267"/>
          <a:ext cx="434281" cy="62739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 rot="10800000">
        <a:off x="4950690" y="5039745"/>
        <a:ext cx="303997" cy="376435"/>
      </dsp:txXfrm>
    </dsp:sp>
    <dsp:sp modelId="{59035CB4-D7E2-408B-8C5B-D4EAF0F5A6E5}">
      <dsp:nvSpPr>
        <dsp:cNvPr id="0" name=""/>
        <dsp:cNvSpPr/>
      </dsp:nvSpPr>
      <dsp:spPr>
        <a:xfrm>
          <a:off x="2606217" y="4298493"/>
          <a:ext cx="2048363" cy="1858937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MENENTUKAN AREA INTERVENSI UNTUK</a:t>
          </a:r>
          <a:r>
            <a:rPr lang="id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INOVASI</a:t>
          </a:r>
        </a:p>
      </dsp:txBody>
      <dsp:txXfrm>
        <a:off x="2906193" y="4570728"/>
        <a:ext cx="1448411" cy="1314467"/>
      </dsp:txXfrm>
    </dsp:sp>
    <dsp:sp modelId="{63F24588-D30B-4C3B-AFF1-15C73BBC8BC8}">
      <dsp:nvSpPr>
        <dsp:cNvPr id="0" name=""/>
        <dsp:cNvSpPr/>
      </dsp:nvSpPr>
      <dsp:spPr>
        <a:xfrm rot="15120000">
          <a:off x="2950618" y="3615525"/>
          <a:ext cx="515588" cy="62739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 rot="10800000">
        <a:off x="3051855" y="3814556"/>
        <a:ext cx="360912" cy="376435"/>
      </dsp:txXfrm>
    </dsp:sp>
    <dsp:sp modelId="{84C2D429-3636-42ED-9C0A-3A5EF201C8DD}">
      <dsp:nvSpPr>
        <dsp:cNvPr id="0" name=""/>
        <dsp:cNvSpPr/>
      </dsp:nvSpPr>
      <dsp:spPr>
        <a:xfrm>
          <a:off x="1802216" y="1600205"/>
          <a:ext cx="1930822" cy="1944839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MERANCANG TARGET HASIL DARI INTERVENSI </a:t>
          </a:r>
        </a:p>
      </dsp:txBody>
      <dsp:txXfrm>
        <a:off x="2084978" y="1885020"/>
        <a:ext cx="1365298" cy="1375209"/>
      </dsp:txXfrm>
    </dsp:sp>
    <dsp:sp modelId="{AD9F37AD-3A5E-4C0D-90CF-2DCF7745EB27}">
      <dsp:nvSpPr>
        <dsp:cNvPr id="0" name=""/>
        <dsp:cNvSpPr/>
      </dsp:nvSpPr>
      <dsp:spPr>
        <a:xfrm rot="19440000">
          <a:off x="3653197" y="1472259"/>
          <a:ext cx="450790" cy="58640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3666111" y="1629285"/>
        <a:ext cx="315553" cy="351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88E9-E438-4ACD-8394-2748919AA500}" type="datetimeFigureOut">
              <a:rPr lang="id-ID" smtClean="0"/>
              <a:t>12/02/19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E46A8-7E73-41C8-AA11-F0B98976C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87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20FE-2F2C-4AB6-8AC7-65E4F0403335}" type="datetimeFigureOut">
              <a:rPr lang="id-ID" smtClean="0"/>
              <a:pPr/>
              <a:t>12/02/19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AC84-795F-4757-BD82-60597C11E26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015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31748" name="Rectangle 3"/>
          <p:cNvSpPr txBox="1">
            <a:spLocks noGrp="1"/>
          </p:cNvSpPr>
          <p:nvPr/>
        </p:nvSpPr>
        <p:spPr bwMode="auto">
          <a:xfrm>
            <a:off x="3666556" y="10193063"/>
            <a:ext cx="2804982" cy="5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E80661E-FF9C-4AA2-8091-62203E0CED5D}" type="slidenum">
              <a:rPr lang="en-US" altLang="id-ID" sz="1200">
                <a:latin typeface="Calibri" pitchFamily="34" charset="0"/>
              </a:rPr>
              <a:pPr algn="r" eaLnBrk="1" hangingPunct="1"/>
              <a:t>10</a:t>
            </a:fld>
            <a:endParaRPr lang="en-US" altLang="id-ID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0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7284" name="Rectangle 3"/>
          <p:cNvSpPr txBox="1">
            <a:spLocks noGrp="1"/>
          </p:cNvSpPr>
          <p:nvPr/>
        </p:nvSpPr>
        <p:spPr bwMode="auto">
          <a:xfrm>
            <a:off x="3774010" y="9408982"/>
            <a:ext cx="2887186" cy="49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D5EF129A-19F3-48E5-AF21-8B07DA2FC4C7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5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D0D6-30C6-410A-9DC0-1D4B2B445B8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2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99772999-A5E9-D542-9AB3-6AFC5FF181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E76EF629-7C05-A044-AA9E-1C219021E9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DFDD77C5-CD6F-D24F-BB79-CE6067894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2CE6B-A90F-2F47-9A0F-2ED8B4D3E485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29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DBCC89-86B6-421D-B934-3804AA63DCD1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93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64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2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96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84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5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32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25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9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6205A8-DFA5-4778-9604-C5B26E4A8FC5}" type="datetime1">
              <a:rPr lang="id-ID" altLang="en-US" smtClean="0">
                <a:solidFill>
                  <a:prstClr val="black"/>
                </a:solidFill>
              </a:rPr>
              <a:pPr>
                <a:defRPr/>
              </a:pPr>
              <a:t>12/02/19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54ED0C-6DD6-4573-AA16-6D8C2CC00FF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15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35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88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58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4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85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4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01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14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50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6205A8-DFA5-4778-9604-C5B26E4A8FC5}" type="datetime1">
              <a:rPr lang="id-ID" altLang="en-US" smtClean="0">
                <a:solidFill>
                  <a:prstClr val="black"/>
                </a:solidFill>
              </a:rPr>
              <a:pPr>
                <a:defRPr/>
              </a:pPr>
              <a:t>12/02/19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54ED0C-6DD6-4573-AA16-6D8C2CC00FF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7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1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94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95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9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39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30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08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97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85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78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86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6205A8-DFA5-4778-9604-C5B26E4A8FC5}" type="datetime1">
              <a:rPr lang="id-ID" altLang="en-US" smtClean="0">
                <a:solidFill>
                  <a:prstClr val="black"/>
                </a:solidFill>
              </a:rPr>
              <a:pPr>
                <a:defRPr/>
              </a:pPr>
              <a:t>12/02/19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54ED0C-6DD6-4573-AA16-6D8C2CC00FF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DCB26-1CE7-42B6-9C22-74666EC0DAF7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38FA-B54F-4F04-A2F8-FAA2AD1AD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0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4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B61FE-4B02-4EB1-9D91-6C8E4879A1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984F-DBB7-4D38-B159-45A6326405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60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92629"/>
            <a:ext cx="8229600" cy="1446550"/>
          </a:xfrm>
          <a:prstGeom prst="rect">
            <a:avLst/>
          </a:prstGeom>
          <a:solidFill>
            <a:srgbClr val="002060"/>
          </a:solidFill>
          <a:ln w="5715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400" b="1" cap="none" spc="50" dirty="0">
              <a:ln w="11430"/>
              <a:solidFill>
                <a:srgbClr val="FFFF00"/>
              </a:solidFill>
            </a:endParaRPr>
          </a:p>
          <a:p>
            <a:pPr algn="ctr"/>
            <a:r>
              <a:rPr lang="en-US" sz="4400" b="1" cap="none" spc="50" dirty="0">
                <a:ln w="11430"/>
                <a:solidFill>
                  <a:srgbClr val="FFFF00"/>
                </a:solidFill>
              </a:rPr>
              <a:t>DIAGNOSTIC READING</a:t>
            </a:r>
          </a:p>
        </p:txBody>
      </p:sp>
      <p:pic>
        <p:nvPicPr>
          <p:cNvPr id="6" name="Picture 2" descr="http://jackieshermangroup.com/jcms/images/stories/jackie_img/mag%20glass%20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95844"/>
            <a:ext cx="5846145" cy="3433450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00300" y="558730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LEMBAGA ADMINISTRASI NEGARA</a:t>
            </a:r>
          </a:p>
          <a:p>
            <a:pPr algn="ctr"/>
            <a:r>
              <a:rPr lang="en-US" sz="2000" b="1" dirty="0"/>
              <a:t>2019</a:t>
            </a:r>
            <a:endParaRPr lang="id-ID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4"/>
            <a:ext cx="9144000" cy="6858001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pSp>
        <p:nvGrpSpPr>
          <p:cNvPr id="15363" name="Group 23"/>
          <p:cNvGrpSpPr>
            <a:grpSpLocks/>
          </p:cNvGrpSpPr>
          <p:nvPr/>
        </p:nvGrpSpPr>
        <p:grpSpPr bwMode="auto">
          <a:xfrm>
            <a:off x="384175" y="2499569"/>
            <a:ext cx="800100" cy="2758231"/>
            <a:chOff x="533400" y="1447800"/>
            <a:chExt cx="914400" cy="4953000"/>
          </a:xfrm>
        </p:grpSpPr>
        <p:sp>
          <p:nvSpPr>
            <p:cNvPr id="22" name="Right Arrow Callout 21"/>
            <p:cNvSpPr>
              <a:spLocks noChangeArrowheads="1"/>
            </p:cNvSpPr>
            <p:nvPr/>
          </p:nvSpPr>
          <p:spPr bwMode="auto">
            <a:xfrm>
              <a:off x="533400" y="1447800"/>
              <a:ext cx="914400" cy="4875925"/>
            </a:xfrm>
            <a:prstGeom prst="rightArrowCallout">
              <a:avLst>
                <a:gd name="adj1" fmla="val 24988"/>
                <a:gd name="adj2" fmla="val 25012"/>
                <a:gd name="adj3" fmla="val 25000"/>
                <a:gd name="adj4" fmla="val 64977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 rot="-5400000">
              <a:off x="-1631043" y="3626757"/>
              <a:ext cx="4953000" cy="5950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2800" dirty="0">
                  <a:effectLst>
                    <a:outerShdw blurRad="38100" dist="38100" dir="2700000" algn="tl">
                      <a:srgbClr val="18276C"/>
                    </a:outerShdw>
                  </a:effectLst>
                  <a:latin typeface="Gill Sans MT" pitchFamily="34" charset="0"/>
                </a:rPr>
                <a:t>PESERTA</a:t>
              </a:r>
              <a:r>
                <a:rPr lang="en-GB" sz="2800" dirty="0">
                  <a:solidFill>
                    <a:srgbClr val="57231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 MT" pitchFamily="34" charset="0"/>
                </a:rPr>
                <a:t> 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1104900" y="1414463"/>
            <a:ext cx="4743450" cy="510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52400" y="347662"/>
            <a:ext cx="4093824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18276C"/>
                  </a:outerShdw>
                </a:effectLst>
                <a:latin typeface="Calibri Light"/>
              </a:rPr>
              <a:t>STRUKTUR KURIKULUM</a:t>
            </a:r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18276C"/>
                  </a:outerShdw>
                </a:effectLst>
                <a:latin typeface="Calibri Light"/>
              </a:rPr>
              <a:t>  DAN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18276C"/>
                  </a:outerShdw>
                </a:effectLst>
                <a:latin typeface="Calibri Light"/>
              </a:rPr>
              <a:t> </a:t>
            </a:r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18276C"/>
                  </a:outerShdw>
                </a:effectLst>
                <a:latin typeface="Calibri Light"/>
              </a:rPr>
              <a:t> PERAN DIAGNOSA PERUBAHAN ORGANISASI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18276C"/>
                </a:outerShdw>
              </a:effectLst>
              <a:latin typeface="Calibri Light"/>
            </a:endParaRPr>
          </a:p>
        </p:txBody>
      </p:sp>
      <p:grpSp>
        <p:nvGrpSpPr>
          <p:cNvPr id="15366" name="Group 17"/>
          <p:cNvGrpSpPr>
            <a:grpSpLocks/>
          </p:cNvGrpSpPr>
          <p:nvPr/>
        </p:nvGrpSpPr>
        <p:grpSpPr bwMode="auto">
          <a:xfrm>
            <a:off x="1368425" y="2024063"/>
            <a:ext cx="4391025" cy="3810000"/>
            <a:chOff x="1230409" y="2123961"/>
            <a:chExt cx="6960078" cy="4581639"/>
          </a:xfrm>
        </p:grpSpPr>
        <p:grpSp>
          <p:nvGrpSpPr>
            <p:cNvPr id="10" name="Group 3"/>
            <p:cNvGrpSpPr/>
            <p:nvPr/>
          </p:nvGrpSpPr>
          <p:grpSpPr>
            <a:xfrm>
              <a:off x="3215872" y="3263642"/>
              <a:ext cx="2796223" cy="2516083"/>
              <a:chOff x="3746295" y="1938078"/>
              <a:chExt cx="2796223" cy="2516083"/>
            </a:xfrm>
            <a:solidFill>
              <a:srgbClr val="FF0000"/>
            </a:solidFill>
          </p:grpSpPr>
          <p:sp>
            <p:nvSpPr>
              <p:cNvPr id="5" name="Shape 4"/>
              <p:cNvSpPr/>
              <p:nvPr/>
            </p:nvSpPr>
            <p:spPr>
              <a:xfrm>
                <a:off x="3746295" y="1938078"/>
                <a:ext cx="2796223" cy="2516083"/>
              </a:xfrm>
              <a:prstGeom prst="gear9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Shape 4"/>
              <p:cNvSpPr/>
              <p:nvPr/>
            </p:nvSpPr>
            <p:spPr>
              <a:xfrm>
                <a:off x="4380688" y="2540758"/>
                <a:ext cx="1443470" cy="124094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6"/>
            <p:cNvGrpSpPr/>
            <p:nvPr/>
          </p:nvGrpSpPr>
          <p:grpSpPr>
            <a:xfrm>
              <a:off x="5282010" y="4291410"/>
              <a:ext cx="2908477" cy="2414190"/>
              <a:chOff x="3895328" y="1975246"/>
              <a:chExt cx="2908477" cy="2414190"/>
            </a:xfrm>
            <a:solidFill>
              <a:srgbClr val="7030A0"/>
            </a:solidFill>
          </p:grpSpPr>
          <p:sp>
            <p:nvSpPr>
              <p:cNvPr id="8" name="Shape 7"/>
              <p:cNvSpPr/>
              <p:nvPr/>
            </p:nvSpPr>
            <p:spPr>
              <a:xfrm>
                <a:off x="3895328" y="1975246"/>
                <a:ext cx="2908477" cy="2414190"/>
              </a:xfrm>
              <a:prstGeom prst="gear9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Shape 4"/>
              <p:cNvSpPr/>
              <p:nvPr/>
            </p:nvSpPr>
            <p:spPr>
              <a:xfrm>
                <a:off x="4675738" y="2540757"/>
                <a:ext cx="1443469" cy="124094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d-ID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GB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b="1" dirty="0" err="1">
                    <a:latin typeface="Times New Roman" pitchFamily="18" charset="0"/>
                    <a:cs typeface="Times New Roman" pitchFamily="18" charset="0"/>
                  </a:rPr>
                  <a:t>Inovasi</a:t>
                </a:r>
                <a:endParaRPr lang="en-GB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372" name="Group 9"/>
            <p:cNvGrpSpPr>
              <a:grpSpLocks/>
            </p:cNvGrpSpPr>
            <p:nvPr/>
          </p:nvGrpSpPr>
          <p:grpSpPr bwMode="auto">
            <a:xfrm>
              <a:off x="1230410" y="4267786"/>
              <a:ext cx="2732851" cy="2412997"/>
              <a:chOff x="3577528" y="1975832"/>
              <a:chExt cx="2732851" cy="2412997"/>
            </a:xfrm>
          </p:grpSpPr>
          <p:sp>
            <p:nvSpPr>
              <p:cNvPr id="11" name="Shape 10"/>
              <p:cNvSpPr/>
              <p:nvPr/>
            </p:nvSpPr>
            <p:spPr>
              <a:xfrm>
                <a:off x="3577526" y="1975832"/>
                <a:ext cx="2732699" cy="2412997"/>
              </a:xfrm>
              <a:prstGeom prst="gear9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Shape 4"/>
              <p:cNvSpPr/>
              <p:nvPr/>
            </p:nvSpPr>
            <p:spPr>
              <a:xfrm>
                <a:off x="4032975" y="2540901"/>
                <a:ext cx="1935033" cy="12313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b="1" dirty="0">
                    <a:latin typeface="Times New Roman" pitchFamily="18" charset="0"/>
                    <a:cs typeface="Times New Roman" pitchFamily="18" charset="0"/>
                  </a:rPr>
                  <a:t>4. Tim </a:t>
                </a:r>
                <a:r>
                  <a:rPr lang="en-GB" b="1" dirty="0" err="1">
                    <a:latin typeface="Times New Roman" pitchFamily="18" charset="0"/>
                    <a:cs typeface="Times New Roman" pitchFamily="18" charset="0"/>
                  </a:rPr>
                  <a:t>Efektif</a:t>
                </a:r>
                <a:endParaRPr lang="en-GB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12"/>
            <p:cNvGrpSpPr/>
            <p:nvPr/>
          </p:nvGrpSpPr>
          <p:grpSpPr>
            <a:xfrm>
              <a:off x="5205430" y="2123961"/>
              <a:ext cx="2642759" cy="2414190"/>
              <a:chOff x="6004718" y="1333663"/>
              <a:chExt cx="2642759" cy="241419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4" name="Shape 13"/>
              <p:cNvSpPr/>
              <p:nvPr/>
            </p:nvSpPr>
            <p:spPr>
              <a:xfrm>
                <a:off x="6004718" y="1333663"/>
                <a:ext cx="2642759" cy="2414190"/>
              </a:xfrm>
              <a:prstGeom prst="gear9">
                <a:avLst/>
              </a:prstGeom>
              <a:solidFill>
                <a:srgbClr val="0000C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Shape 4"/>
              <p:cNvSpPr/>
              <p:nvPr/>
            </p:nvSpPr>
            <p:spPr>
              <a:xfrm>
                <a:off x="6412686" y="1813841"/>
                <a:ext cx="1917040" cy="1240944"/>
              </a:xfrm>
              <a:prstGeom prst="rect">
                <a:avLst/>
              </a:prstGeom>
              <a:solidFill>
                <a:srgbClr val="0000CC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d-ID" sz="24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GB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b="1" dirty="0" err="1">
                    <a:latin typeface="Times New Roman" pitchFamily="18" charset="0"/>
                    <a:cs typeface="Times New Roman" pitchFamily="18" charset="0"/>
                  </a:rPr>
                  <a:t>Diagnosa</a:t>
                </a:r>
                <a:r>
                  <a:rPr lang="en-GB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b="1" dirty="0" err="1">
                    <a:latin typeface="Times New Roman" pitchFamily="18" charset="0"/>
                    <a:cs typeface="Times New Roman" pitchFamily="18" charset="0"/>
                  </a:rPr>
                  <a:t>Perubahan</a:t>
                </a:r>
                <a:endParaRPr lang="en-GB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Shape 16"/>
            <p:cNvSpPr/>
            <p:nvPr/>
          </p:nvSpPr>
          <p:spPr>
            <a:xfrm>
              <a:off x="1230409" y="2133505"/>
              <a:ext cx="2632047" cy="2414906"/>
            </a:xfrm>
            <a:prstGeom prst="gear9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hape 4"/>
            <p:cNvSpPr/>
            <p:nvPr/>
          </p:nvSpPr>
          <p:spPr>
            <a:xfrm>
              <a:off x="1567591" y="2666122"/>
              <a:ext cx="1872127" cy="1242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>
                  <a:solidFill>
                    <a:srgbClr val="002010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GB" b="1" dirty="0" err="1">
                  <a:solidFill>
                    <a:srgbClr val="002010"/>
                  </a:solidFill>
                  <a:latin typeface="Times New Roman" pitchFamily="18" charset="0"/>
                  <a:cs typeface="Times New Roman" pitchFamily="18" charset="0"/>
                </a:rPr>
                <a:t>Proyek</a:t>
              </a:r>
              <a:r>
                <a:rPr lang="en-GB" b="1" dirty="0">
                  <a:solidFill>
                    <a:srgbClr val="00201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b="1" dirty="0" err="1">
                  <a:solidFill>
                    <a:srgbClr val="002010"/>
                  </a:solidFill>
                  <a:latin typeface="Times New Roman" pitchFamily="18" charset="0"/>
                  <a:cs typeface="Times New Roman" pitchFamily="18" charset="0"/>
                </a:rPr>
                <a:t>Perubahan</a:t>
              </a:r>
              <a:endParaRPr lang="en-GB" b="1" dirty="0">
                <a:solidFill>
                  <a:srgbClr val="00201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Shape 4"/>
            <p:cNvSpPr/>
            <p:nvPr/>
          </p:nvSpPr>
          <p:spPr>
            <a:xfrm>
              <a:off x="3245742" y="3753306"/>
              <a:ext cx="2583569" cy="1240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b="1" dirty="0">
                  <a:latin typeface="Times New Roman" pitchFamily="18" charset="0"/>
                  <a:cs typeface="Times New Roman" pitchFamily="18" charset="0"/>
                </a:rPr>
                <a:t>1. </a:t>
              </a:r>
            </a:p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b="1" dirty="0" err="1">
                  <a:latin typeface="Times New Roman" pitchFamily="18" charset="0"/>
                  <a:cs typeface="Times New Roman" pitchFamily="18" charset="0"/>
                </a:rPr>
                <a:t>Penguasaan</a:t>
              </a:r>
              <a:r>
                <a:rPr lang="en-GB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b="1" dirty="0" err="1">
                  <a:latin typeface="Times New Roman" pitchFamily="18" charset="0"/>
                  <a:cs typeface="Times New Roman" pitchFamily="18" charset="0"/>
                </a:rPr>
                <a:t>Diri</a:t>
              </a:r>
              <a:endParaRPr lang="en-GB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Chevron 24"/>
          <p:cNvSpPr>
            <a:spLocks noChangeArrowheads="1"/>
          </p:cNvSpPr>
          <p:nvPr/>
        </p:nvSpPr>
        <p:spPr bwMode="auto">
          <a:xfrm>
            <a:off x="6214053" y="3489928"/>
            <a:ext cx="599563" cy="762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 rot="16200000">
            <a:off x="6816055" y="3322989"/>
            <a:ext cx="2514601" cy="967671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PEMIMPIN PERUBAHAN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68861" y="5739825"/>
            <a:ext cx="213012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+mn-lt"/>
              </a:rPr>
              <a:t>Evaluasi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841991" y="1786354"/>
            <a:ext cx="1720381" cy="880646"/>
          </a:xfrm>
          <a:prstGeom prst="straightConnector1">
            <a:avLst/>
          </a:prstGeom>
          <a:ln w="57150">
            <a:solidFill>
              <a:srgbClr val="FFFF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CD51-530B-4F02-BE4E-13D1437861D1}" type="slidenum">
              <a:rPr lang="id-ID" smtClean="0"/>
              <a:t>10</a:t>
            </a:fld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>
            <a:off x="4953000" y="476071"/>
            <a:ext cx="4043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>
                <a:solidFill>
                  <a:schemeClr val="bg1"/>
                </a:solidFill>
              </a:rPr>
              <a:t>Hasil  Pembelajaran Diagnostic  Reading/Diagnosa Perubahan, digunakan menyusun (usulan) Proyek Perubahan masing-masing peserta diklat/</a:t>
            </a:r>
          </a:p>
        </p:txBody>
      </p:sp>
    </p:spTree>
    <p:extLst>
      <p:ext uri="{BB962C8B-B14F-4D97-AF65-F5344CB8AC3E}">
        <p14:creationId xmlns:p14="http://schemas.microsoft.com/office/powerpoint/2010/main" val="10725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296" y="3192905"/>
            <a:ext cx="8199407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d-ID" sz="2400" b="1" dirty="0">
                <a:latin typeface="Arial" pitchFamily="34" charset="0"/>
                <a:cs typeface="Arial" pitchFamily="34" charset="0"/>
              </a:rPr>
              <a:t>HASIL BELAJAR:</a:t>
            </a:r>
          </a:p>
          <a:p>
            <a:r>
              <a:rPr lang="id-ID" sz="2400" dirty="0">
                <a:latin typeface="Arial" pitchFamily="34" charset="0"/>
                <a:cs typeface="Arial" pitchFamily="34" charset="0"/>
              </a:rPr>
              <a:t>Setelah mengikuti pembelajaran ini, peserta diharapkan mampu: </a:t>
            </a:r>
          </a:p>
          <a:p>
            <a:pPr marL="173038" indent="-173038"/>
            <a:r>
              <a:rPr lang="id-ID" sz="2400" dirty="0">
                <a:latin typeface="Arial" pitchFamily="34" charset="0"/>
                <a:cs typeface="Arial" pitchFamily="34" charset="0"/>
              </a:rPr>
              <a:t>-	mengidentifikasi/menilai permasalahan kinerja strategi/ kebijakan instansi/unit kerjanya, dan </a:t>
            </a:r>
          </a:p>
          <a:p>
            <a:pPr marL="173038" indent="-173038"/>
            <a:r>
              <a:rPr lang="id-ID" sz="2400" dirty="0">
                <a:latin typeface="Arial" pitchFamily="34" charset="0"/>
                <a:cs typeface="Arial" pitchFamily="34" charset="0"/>
              </a:rPr>
              <a:t>-	menyusun solusi/langkah perbaikan/langkah intervensi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447799" y="1295400"/>
            <a:ext cx="6248400" cy="1359188"/>
          </a:xfrm>
          <a:solidFill>
            <a:schemeClr val="accent3">
              <a:lumMod val="50000"/>
            </a:schemeClr>
          </a:solidFill>
          <a:ln>
            <a:solidFill>
              <a:srgbClr val="000099"/>
            </a:solidFill>
          </a:ln>
        </p:spPr>
        <p:txBody>
          <a:bodyPr>
            <a:noAutofit/>
          </a:bodyPr>
          <a:lstStyle/>
          <a:p>
            <a:r>
              <a:rPr lang="id-ID" sz="2800" b="1" dirty="0">
                <a:solidFill>
                  <a:schemeClr val="bg1"/>
                </a:solidFill>
              </a:rPr>
              <a:t>TUJUAN-HASIL PEMBELAJARAN</a:t>
            </a:r>
            <a:br>
              <a:rPr lang="id-ID" sz="2800" b="1" dirty="0">
                <a:solidFill>
                  <a:schemeClr val="bg1"/>
                </a:solidFill>
              </a:rPr>
            </a:br>
            <a:r>
              <a:rPr lang="id-ID" sz="2800" b="1" dirty="0">
                <a:solidFill>
                  <a:schemeClr val="bg1"/>
                </a:solidFill>
              </a:rPr>
              <a:t>     </a:t>
            </a:r>
            <a:r>
              <a:rPr lang="id-ID" sz="2800" b="1" i="1" dirty="0">
                <a:solidFill>
                  <a:schemeClr val="bg1"/>
                </a:solidFill>
              </a:rPr>
              <a:t>DIAGNOSTIC READING - </a:t>
            </a:r>
            <a:r>
              <a:rPr lang="id-ID" sz="4000" b="1" i="1" dirty="0">
                <a:solidFill>
                  <a:schemeClr val="bg1"/>
                </a:solidFill>
              </a:rPr>
              <a:t>PIM II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0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1219200"/>
          <a:ext cx="8915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9"/>
          <p:cNvSpPr txBox="1"/>
          <p:nvPr/>
        </p:nvSpPr>
        <p:spPr>
          <a:xfrm>
            <a:off x="533400" y="5105400"/>
            <a:ext cx="1600200" cy="10772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600" b="1" dirty="0">
                <a:solidFill>
                  <a:schemeClr val="bg1"/>
                </a:solidFill>
              </a:rPr>
              <a:t>TUJUAN PEMBELAJARAN DIAGNOSTIC</a:t>
            </a:r>
          </a:p>
          <a:p>
            <a:pPr algn="ctr"/>
            <a:r>
              <a:rPr lang="id-ID" sz="1600" b="1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2286000" y="4419600"/>
            <a:ext cx="12954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600" b="1" dirty="0">
                <a:solidFill>
                  <a:srgbClr val="FFFF00"/>
                </a:solidFill>
              </a:rPr>
              <a:t>PEMIMPIN</a:t>
            </a:r>
          </a:p>
          <a:p>
            <a:pPr algn="ctr"/>
            <a:r>
              <a:rPr lang="id-ID" sz="1600" b="1" dirty="0">
                <a:solidFill>
                  <a:srgbClr val="FFFF00"/>
                </a:solidFill>
              </a:rPr>
              <a:t>        DAN</a:t>
            </a:r>
          </a:p>
          <a:p>
            <a:pPr algn="ctr"/>
            <a:r>
              <a:rPr lang="id-ID" sz="1600" b="1" dirty="0">
                <a:solidFill>
                  <a:srgbClr val="FFFF00"/>
                </a:solidFill>
              </a:rPr>
              <a:t>PERUBAHAN DAN REFLEKSI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3733800" y="3810000"/>
            <a:ext cx="1295400" cy="13234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id-ID" sz="1600" b="1" dirty="0">
                <a:solidFill>
                  <a:schemeClr val="bg1"/>
                </a:solidFill>
              </a:rPr>
              <a:t>RUANG LINGKUP</a:t>
            </a:r>
          </a:p>
          <a:p>
            <a:pPr algn="ctr"/>
            <a:r>
              <a:rPr lang="id-ID" sz="1600" b="1" dirty="0">
                <a:solidFill>
                  <a:schemeClr val="bg1"/>
                </a:solidFill>
              </a:rPr>
              <a:t>PERUBAHAN</a:t>
            </a:r>
          </a:p>
          <a:p>
            <a:pPr algn="ctr"/>
            <a:r>
              <a:rPr lang="id-ID" sz="1600" b="1" dirty="0">
                <a:solidFill>
                  <a:schemeClr val="bg1"/>
                </a:solidFill>
              </a:rPr>
              <a:t>UNIT ORGANISASI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5181600" y="3352800"/>
            <a:ext cx="15240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600" b="1" dirty="0">
                <a:solidFill>
                  <a:schemeClr val="tx1"/>
                </a:solidFill>
              </a:rPr>
              <a:t>MENDIAGNOSA  ORGANISASI</a:t>
            </a:r>
          </a:p>
        </p:txBody>
      </p:sp>
      <p:sp>
        <p:nvSpPr>
          <p:cNvPr id="9" name="Oval 8"/>
          <p:cNvSpPr/>
          <p:nvPr/>
        </p:nvSpPr>
        <p:spPr>
          <a:xfrm>
            <a:off x="1524000" y="4648200"/>
            <a:ext cx="381000" cy="3810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67000" y="3886200"/>
            <a:ext cx="457200" cy="4572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3200400"/>
            <a:ext cx="533400" cy="533400"/>
          </a:xfrm>
          <a:prstGeom prst="ellipse">
            <a:avLst/>
          </a:prstGeom>
          <a:solidFill>
            <a:srgbClr val="C00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86400" y="2667000"/>
            <a:ext cx="609600" cy="609600"/>
          </a:xfrm>
          <a:prstGeom prst="ellipse">
            <a:avLst/>
          </a:prstGeom>
          <a:solidFill>
            <a:schemeClr val="tx2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381000"/>
            <a:ext cx="4572000" cy="16002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SISTEMATIKA  </a:t>
            </a:r>
            <a:endParaRPr lang="id-ID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PEMBELAJARAN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257800" y="5105400"/>
          <a:ext cx="35052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FFFF00"/>
                          </a:solidFill>
                        </a:rPr>
                        <a:t>DIAGNOSTIC  READIN</a:t>
                      </a:r>
                      <a:r>
                        <a:rPr lang="id-ID" sz="4000" b="1" dirty="0">
                          <a:solidFill>
                            <a:srgbClr val="FFFF00"/>
                          </a:solidFill>
                        </a:rPr>
                        <a:t>G</a:t>
                      </a:r>
                      <a:endParaRPr lang="en-US" sz="4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858000" y="2819400"/>
            <a:ext cx="1371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LATIHAN</a:t>
            </a:r>
            <a:endParaRPr lang="en-US" sz="1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4725144"/>
            <a:ext cx="3418123" cy="2023678"/>
          </a:xfrm>
          <a:prstGeom prst="round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ounded Rectangle 2"/>
          <p:cNvSpPr/>
          <p:nvPr/>
        </p:nvSpPr>
        <p:spPr>
          <a:xfrm>
            <a:off x="6732240" y="332656"/>
            <a:ext cx="2339752" cy="31683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8" name="Picture 4" descr="https://encrypted-tbn0.gstatic.com/images?q=tbn:ANd9GcRjDbDQzYaiCDLbAn6N7OxQWX0IjxVyj03HqwnEOGEeq6fx3G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401" y="1092345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/>
          </p:nvPr>
        </p:nvGraphicFramePr>
        <p:xfrm>
          <a:off x="645307" y="1268760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utoShape 2" descr="https://encrypted-tbn1.gstatic.com/images?q=tbn:ANd9GcTdi8vuLC-X6kTUTqgkKYDvevTVsJGf9gtf6AbbyHkwMSQ7Rt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1365387" y="5229200"/>
            <a:ext cx="1944216" cy="936104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2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dirty="0"/>
              <a:t>TAHAP I</a:t>
            </a:r>
          </a:p>
          <a:p>
            <a:r>
              <a:rPr lang="id-ID" sz="1400" dirty="0"/>
              <a:t>diagnosa kebutuhan perubahan organisasi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3299" y="2362200"/>
            <a:ext cx="1944216" cy="936104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2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dirty="0"/>
              <a:t>TAHAP II</a:t>
            </a:r>
          </a:p>
          <a:p>
            <a:r>
              <a:rPr lang="id-ID" sz="1400" dirty="0"/>
              <a:t>breaktrough 1</a:t>
            </a:r>
          </a:p>
          <a:p>
            <a:r>
              <a:rPr lang="id-ID" sz="1400" dirty="0"/>
              <a:t>Taking Ownership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25627" y="3933056"/>
            <a:ext cx="1944216" cy="936104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2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dirty="0"/>
              <a:t>TAHAP III</a:t>
            </a:r>
          </a:p>
          <a:p>
            <a:r>
              <a:rPr lang="id-ID" sz="1400" dirty="0"/>
              <a:t>merancang perubahan dan membangun tim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99384" y="1143000"/>
            <a:ext cx="1944216" cy="936104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2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dirty="0"/>
              <a:t>TAHAP IV</a:t>
            </a:r>
          </a:p>
          <a:p>
            <a:r>
              <a:rPr lang="id-ID" sz="1400" dirty="0"/>
              <a:t>breaktrough 2</a:t>
            </a:r>
          </a:p>
          <a:p>
            <a:r>
              <a:rPr lang="id-ID" sz="1400" dirty="0"/>
              <a:t>Leadership Laboratorium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16216" y="3176972"/>
            <a:ext cx="1944216" cy="936104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2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dirty="0"/>
              <a:t>TAHAP V</a:t>
            </a:r>
          </a:p>
          <a:p>
            <a:r>
              <a:rPr lang="id-ID" sz="1400" dirty="0"/>
              <a:t>EVALUASI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62401" y="518237"/>
            <a:ext cx="20859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/>
              <a:t>PEMIMPIN PERUBAHAN</a:t>
            </a:r>
          </a:p>
        </p:txBody>
      </p:sp>
      <p:pic>
        <p:nvPicPr>
          <p:cNvPr id="12" name="Picture 11" descr="C:\Users\spimnas\AppData\Local\Microsoft\Windows\Temporary Internet Files\Content.IE5\9I6YOK9P\MPj04423590000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697252"/>
            <a:ext cx="1273403" cy="105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110208" y="120707"/>
            <a:ext cx="6061992" cy="1022293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PERAN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 PEMBELAJARAN: </a:t>
            </a:r>
            <a:r>
              <a:rPr lang="id-ID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TIC READING</a:t>
            </a:r>
            <a:endParaRPr lang="id-ID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-1620000">
            <a:off x="225427" y="3853564"/>
            <a:ext cx="198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9900"/>
                </a:solidFill>
              </a:rPr>
              <a:t>menentukan</a:t>
            </a:r>
            <a:endParaRPr lang="id-ID" sz="2400" b="1" dirty="0">
              <a:solidFill>
                <a:srgbClr val="0099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CD51-530B-4F02-BE4E-13D1437861D1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29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62" y="93453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000099"/>
                </a:solidFill>
              </a:rPr>
              <a:t>1.c. Pembahasan: Isu Strategis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371600"/>
            <a:ext cx="6629400" cy="914400"/>
          </a:xfr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400" b="1" dirty="0"/>
              <a:t>Isu Strategis Nasional-Daerah:</a:t>
            </a:r>
          </a:p>
          <a:p>
            <a:pPr marL="0" indent="0" algn="ctr">
              <a:buNone/>
            </a:pPr>
            <a:r>
              <a:rPr lang="id-ID" sz="2400" b="1" dirty="0"/>
              <a:t>Ekonomi/Sosial-Budaya/Politik dan Hukum</a:t>
            </a:r>
          </a:p>
          <a:p>
            <a:pPr marL="0" indent="0" algn="ctr">
              <a:buNone/>
            </a:pPr>
            <a:endParaRPr lang="id-ID" sz="2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4600" y="2590800"/>
            <a:ext cx="4114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d-ID" sz="2800" b="1" dirty="0"/>
              <a:t>Isu Strategis Instansi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4600" y="3619500"/>
            <a:ext cx="4114800" cy="685800"/>
          </a:xfrm>
          <a:prstGeom prst="rect">
            <a:avLst/>
          </a:prstGeom>
          <a:solidFill>
            <a:srgbClr val="0033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d-ID" sz="2800" b="1" dirty="0">
                <a:solidFill>
                  <a:schemeClr val="bg1"/>
                </a:solidFill>
              </a:rPr>
              <a:t>Isu Strategis Unit Kerja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66084" y="3190875"/>
            <a:ext cx="60960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10" name="Down Arrow 9"/>
          <p:cNvSpPr/>
          <p:nvPr/>
        </p:nvSpPr>
        <p:spPr>
          <a:xfrm>
            <a:off x="4266084" y="2209800"/>
            <a:ext cx="534516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2743200" y="4724400"/>
            <a:ext cx="33373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d-ID" b="1" dirty="0"/>
              <a:t>Ruang lingkup Proyek Perubahan</a:t>
            </a:r>
          </a:p>
          <a:p>
            <a:r>
              <a:rPr lang="id-ID" b="1" dirty="0"/>
              <a:t>Peserta Diklat sesuai unit kerja/</a:t>
            </a:r>
          </a:p>
          <a:p>
            <a:r>
              <a:rPr lang="id-ID" b="1" dirty="0"/>
              <a:t>jabatannya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5186065"/>
            <a:ext cx="33373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d-ID" b="1" dirty="0"/>
              <a:t>Ruang lingkup Proyek Perubahan</a:t>
            </a:r>
          </a:p>
          <a:p>
            <a:r>
              <a:rPr lang="id-ID" b="1" dirty="0"/>
              <a:t>Peserta Diklat sesuai unit kerja/</a:t>
            </a:r>
          </a:p>
          <a:p>
            <a:r>
              <a:rPr lang="id-ID" b="1" dirty="0"/>
              <a:t>jabatannya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4854" y="5782270"/>
            <a:ext cx="33373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d-ID" b="1" dirty="0"/>
              <a:t>Ruang lingkup Proyek Perubahan</a:t>
            </a:r>
          </a:p>
          <a:p>
            <a:r>
              <a:rPr lang="id-ID" b="1" dirty="0"/>
              <a:t>Peserta Diklat sesuai unit kerja/</a:t>
            </a:r>
          </a:p>
          <a:p>
            <a:r>
              <a:rPr lang="id-ID" b="1" dirty="0"/>
              <a:t>jabatannya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258546" y="4191000"/>
            <a:ext cx="694454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464689" y="609600"/>
            <a:ext cx="845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/>
              <a:t>Keterkaitan isu strategis nasional/daerah, instansi dan unit kerja </a:t>
            </a:r>
          </a:p>
        </p:txBody>
      </p:sp>
    </p:spTree>
    <p:extLst>
      <p:ext uri="{BB962C8B-B14F-4D97-AF65-F5344CB8AC3E}">
        <p14:creationId xmlns:p14="http://schemas.microsoft.com/office/powerpoint/2010/main" val="101471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5" name="AutoShape 4"/>
          <p:cNvCxnSpPr>
            <a:cxnSpLocks noChangeShapeType="1"/>
          </p:cNvCxnSpPr>
          <p:nvPr/>
        </p:nvCxnSpPr>
        <p:spPr bwMode="auto">
          <a:xfrm>
            <a:off x="2606277" y="29337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6" name="AutoShape 5"/>
          <p:cNvCxnSpPr>
            <a:cxnSpLocks noChangeShapeType="1"/>
          </p:cNvCxnSpPr>
          <p:nvPr/>
        </p:nvCxnSpPr>
        <p:spPr bwMode="auto">
          <a:xfrm>
            <a:off x="2792015" y="4800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7" name="AutoShape 6"/>
          <p:cNvCxnSpPr>
            <a:cxnSpLocks noChangeShapeType="1"/>
          </p:cNvCxnSpPr>
          <p:nvPr/>
        </p:nvCxnSpPr>
        <p:spPr bwMode="auto">
          <a:xfrm>
            <a:off x="2792015" y="4800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8" name="AutoShape 7"/>
          <p:cNvCxnSpPr>
            <a:cxnSpLocks noChangeShapeType="1"/>
          </p:cNvCxnSpPr>
          <p:nvPr/>
        </p:nvCxnSpPr>
        <p:spPr bwMode="auto">
          <a:xfrm>
            <a:off x="2792015" y="4800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677465" y="1295400"/>
            <a:ext cx="4610100" cy="5257800"/>
          </a:xfrm>
          <a:prstGeom prst="flowChartExtract">
            <a:avLst/>
          </a:prstGeom>
          <a:solidFill>
            <a:schemeClr val="bg2">
              <a:lumMod val="5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endParaRPr lang="en-US" sz="2400" b="1">
              <a:solidFill>
                <a:schemeClr val="tx2"/>
              </a:solidFill>
              <a:latin typeface="Times New Roman" pitchFamily="18" charset="0"/>
            </a:endParaRPr>
          </a:p>
          <a:p>
            <a:pPr algn="ctr" defTabSz="914400"/>
            <a:endParaRPr lang="en-GB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3833" name="Text Box 9"/>
          <p:cNvSpPr txBox="1">
            <a:spLocks noChangeArrowheads="1"/>
          </p:cNvSpPr>
          <p:nvPr/>
        </p:nvSpPr>
        <p:spPr bwMode="auto">
          <a:xfrm>
            <a:off x="2201465" y="26670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18276C"/>
                  </a:outerShdw>
                </a:effectLst>
                <a:latin typeface="Lucida Sans Unicode" pitchFamily="34" charset="0"/>
              </a:rPr>
              <a:t>II</a:t>
            </a: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2609849" y="2286000"/>
            <a:ext cx="810816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3835" name="Text Box 11"/>
          <p:cNvSpPr txBox="1">
            <a:spLocks noChangeArrowheads="1"/>
          </p:cNvSpPr>
          <p:nvPr/>
        </p:nvSpPr>
        <p:spPr bwMode="auto">
          <a:xfrm>
            <a:off x="1815702" y="3652838"/>
            <a:ext cx="2438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18276C"/>
                  </a:outerShdw>
                </a:effectLst>
                <a:latin typeface="Lucida Sans Unicode" pitchFamily="34" charset="0"/>
              </a:rPr>
              <a:t>III</a:t>
            </a: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1369217" y="4719638"/>
            <a:ext cx="3505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18276C"/>
                  </a:outerShdw>
                </a:effectLst>
                <a:latin typeface="Lucida Sans Unicode" pitchFamily="34" charset="0"/>
              </a:rPr>
              <a:t>IV</a:t>
            </a:r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810815" y="5710238"/>
            <a:ext cx="4563665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id-ID" sz="2400" b="1" dirty="0">
                <a:effectLst>
                  <a:outerShdw blurRad="38100" dist="38100" dir="2700000" algn="tl">
                    <a:srgbClr val="18276C"/>
                  </a:outerShdw>
                </a:effectLst>
                <a:latin typeface="Lucida Sans Unicode" pitchFamily="34" charset="0"/>
              </a:rPr>
              <a:t>                 - V</a:t>
            </a:r>
          </a:p>
          <a:p>
            <a:pPr defTabSz="914400">
              <a:defRPr/>
            </a:pPr>
            <a:r>
              <a:rPr lang="id-ID" sz="2400" b="1" dirty="0">
                <a:effectLst>
                  <a:outerShdw blurRad="38100" dist="38100" dir="2700000" algn="tl">
                    <a:srgbClr val="18276C"/>
                  </a:outerShdw>
                </a:effectLst>
                <a:latin typeface="Lucida Sans Unicode" pitchFamily="34" charset="0"/>
              </a:rPr>
              <a:t>                 - </a:t>
            </a:r>
            <a:r>
              <a:rPr lang="en-US" sz="2400" b="1" dirty="0">
                <a:effectLst>
                  <a:outerShdw blurRad="38100" dist="38100" dir="2700000" algn="tl">
                    <a:srgbClr val="18276C"/>
                  </a:outerShdw>
                </a:effectLst>
                <a:latin typeface="Lucida Sans Unicode" pitchFamily="34" charset="0"/>
              </a:rPr>
              <a:t>STAF</a:t>
            </a: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1668065" y="4343401"/>
            <a:ext cx="2586037" cy="14287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V="1">
            <a:off x="1134665" y="5486400"/>
            <a:ext cx="3690938" cy="3176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2125266" y="3352800"/>
            <a:ext cx="1752600" cy="14288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2201465" y="1752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18276C"/>
                  </a:outerShdw>
                </a:effectLst>
                <a:latin typeface="Lucida Sans Unicode" pitchFamily="34" charset="0"/>
              </a:rPr>
              <a:t>I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3681412" y="1614488"/>
            <a:ext cx="210978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000" b="1" dirty="0">
                <a:latin typeface="Lucida Sans Unicode" pitchFamily="34" charset="0"/>
              </a:rPr>
              <a:t>KEPEMIMPINAN VISIONER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4106465" y="2514600"/>
            <a:ext cx="20574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000" b="1" dirty="0">
                <a:latin typeface="Lucida Sans Unicode" pitchFamily="34" charset="0"/>
              </a:rPr>
              <a:t>KEPEMIMPINAN STRATEGIK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5026818" y="4648200"/>
            <a:ext cx="2127647" cy="70788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000" b="1">
                <a:latin typeface="Lucida Sans Unicode" pitchFamily="34" charset="0"/>
              </a:rPr>
              <a:t>KEPEMIMPINAN OPERASIONAL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4608910" y="3575050"/>
            <a:ext cx="2088356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000" b="1" dirty="0">
                <a:latin typeface="Lucida Sans Unicode" pitchFamily="34" charset="0"/>
              </a:rPr>
              <a:t>KEPEMIMPINAN TAKTIKAL</a:t>
            </a:r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>
            <a:off x="533400" y="1181100"/>
            <a:ext cx="806886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74" name="Line 23"/>
          <p:cNvSpPr>
            <a:spLocks noChangeShapeType="1"/>
          </p:cNvSpPr>
          <p:nvPr/>
        </p:nvSpPr>
        <p:spPr bwMode="auto">
          <a:xfrm>
            <a:off x="8678465" y="1143000"/>
            <a:ext cx="0" cy="441652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75" name="Line 24"/>
          <p:cNvSpPr>
            <a:spLocks noChangeShapeType="1"/>
          </p:cNvSpPr>
          <p:nvPr/>
        </p:nvSpPr>
        <p:spPr bwMode="auto">
          <a:xfrm flipV="1">
            <a:off x="533400" y="5486400"/>
            <a:ext cx="8068865" cy="7312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76" name="Line 25"/>
          <p:cNvSpPr>
            <a:spLocks noChangeShapeType="1"/>
          </p:cNvSpPr>
          <p:nvPr/>
        </p:nvSpPr>
        <p:spPr bwMode="auto">
          <a:xfrm>
            <a:off x="533400" y="1181100"/>
            <a:ext cx="0" cy="434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0" y="1371600"/>
            <a:ext cx="2306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Renstra</a:t>
            </a:r>
            <a:r>
              <a:rPr lang="en-US" sz="2000" dirty="0"/>
              <a:t>: </a:t>
            </a:r>
            <a:r>
              <a:rPr lang="en-US" sz="2000" dirty="0" err="1"/>
              <a:t>Visi,Misi</a:t>
            </a:r>
            <a:r>
              <a:rPr lang="en-US" sz="2000" dirty="0"/>
              <a:t>,</a:t>
            </a:r>
          </a:p>
          <a:p>
            <a:r>
              <a:rPr lang="en-US" sz="2000" i="1" dirty="0"/>
              <a:t>core</a:t>
            </a:r>
            <a:r>
              <a:rPr lang="en-US" sz="2000" dirty="0"/>
              <a:t> </a:t>
            </a:r>
            <a:r>
              <a:rPr lang="en-US" sz="2000" i="1" dirty="0"/>
              <a:t>Values, </a:t>
            </a:r>
            <a:r>
              <a:rPr lang="en-US" sz="2000" dirty="0" err="1"/>
              <a:t>Tujuan</a:t>
            </a:r>
            <a:r>
              <a:rPr lang="en-US" sz="2000" dirty="0"/>
              <a:t>, </a:t>
            </a:r>
            <a:endParaRPr lang="id-ID" sz="2000" dirty="0"/>
          </a:p>
          <a:p>
            <a:r>
              <a:rPr lang="en-US" sz="2000" dirty="0" err="1"/>
              <a:t>Sasaran</a:t>
            </a:r>
            <a:endParaRPr lang="id-ID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446834" y="2590800"/>
            <a:ext cx="2114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/>
              <a:t>Strategi, </a:t>
            </a:r>
            <a:r>
              <a:rPr lang="en-US" sz="2000" dirty="0" err="1"/>
              <a:t>Kebijakan</a:t>
            </a:r>
            <a:endParaRPr lang="id-ID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002065" y="3657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Program, </a:t>
            </a:r>
            <a:r>
              <a:rPr lang="en-US" sz="2000" dirty="0" err="1"/>
              <a:t>Tusi</a:t>
            </a:r>
            <a:endParaRPr lang="id-ID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306865" y="4648200"/>
            <a:ext cx="1516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Kegiatan</a:t>
            </a:r>
            <a:r>
              <a:rPr lang="en-US" sz="2000" dirty="0"/>
              <a:t>,  </a:t>
            </a:r>
          </a:p>
          <a:p>
            <a:r>
              <a:rPr lang="en-US" sz="2000" dirty="0" err="1"/>
              <a:t>Uraian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endParaRPr lang="id-ID" sz="2000" dirty="0"/>
          </a:p>
        </p:txBody>
      </p:sp>
      <p:sp>
        <p:nvSpPr>
          <p:cNvPr id="4" name="Oval 3"/>
          <p:cNvSpPr/>
          <p:nvPr/>
        </p:nvSpPr>
        <p:spPr>
          <a:xfrm>
            <a:off x="1066800" y="2133600"/>
            <a:ext cx="7500805" cy="122779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CD51-530B-4F02-BE4E-13D1437861D1}" type="slidenum">
              <a:rPr lang="id-ID" smtClean="0"/>
              <a:t>15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369217" y="1764268"/>
            <a:ext cx="1575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PIMTI UTAMA/</a:t>
            </a:r>
          </a:p>
          <a:p>
            <a:r>
              <a:rPr lang="id-ID" dirty="0"/>
              <a:t>MADYA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5400" y="2667000"/>
            <a:ext cx="169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PIMTI PRATAMA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4637" y="3669268"/>
            <a:ext cx="153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ADMINISTROR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22761" y="4812268"/>
            <a:ext cx="126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PENGAWAS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06987" y="5726668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PELAKSANA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90599" y="112693"/>
            <a:ext cx="8037084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d-ID" altLang="en-US" sz="2800" dirty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I.d    </a:t>
            </a:r>
            <a:r>
              <a:rPr lang="en-US" altLang="en-US" sz="2800" dirty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R</a:t>
            </a:r>
            <a:r>
              <a:rPr lang="id-ID" altLang="en-US" sz="2800" dirty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UANG LINGKUP (</a:t>
            </a:r>
            <a:r>
              <a:rPr lang="id-ID" altLang="en-US" sz="2800" i="1" dirty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SCOPIN</a:t>
            </a:r>
            <a:r>
              <a:rPr lang="id-ID" altLang="en-US" sz="2800" dirty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G)</a:t>
            </a:r>
          </a:p>
          <a:p>
            <a:pPr algn="ctr"/>
            <a:r>
              <a:rPr lang="id-ID" altLang="en-US" sz="2800" dirty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AREA PERUBAHAN</a:t>
            </a:r>
          </a:p>
        </p:txBody>
      </p:sp>
    </p:spTree>
    <p:extLst>
      <p:ext uri="{BB962C8B-B14F-4D97-AF65-F5344CB8AC3E}">
        <p14:creationId xmlns:p14="http://schemas.microsoft.com/office/powerpoint/2010/main" val="29900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04800" y="914400"/>
            <a:ext cx="6477000" cy="5823389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550447" y="2438400"/>
            <a:ext cx="1599546" cy="2934284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591284" y="2325528"/>
            <a:ext cx="123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457200" y="295791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609600" y="3800238"/>
            <a:ext cx="146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550448" y="4582180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SASARAN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457200" y="1905000"/>
            <a:ext cx="227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600" b="1" dirty="0"/>
              <a:t>ESELON I/PIMTI UTAMA</a:t>
            </a:r>
            <a:r>
              <a:rPr lang="en-US" sz="1600" b="1" dirty="0"/>
              <a:t>-MADYA</a:t>
            </a:r>
            <a:endParaRPr lang="id-ID" sz="1600" b="1" dirty="0"/>
          </a:p>
        </p:txBody>
      </p:sp>
      <p:sp>
        <p:nvSpPr>
          <p:cNvPr id="10" name="TextBox 11"/>
          <p:cNvSpPr txBox="1"/>
          <p:nvPr/>
        </p:nvSpPr>
        <p:spPr>
          <a:xfrm rot="16200000">
            <a:off x="2254626" y="4601996"/>
            <a:ext cx="206877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KEBIJAKAN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2425987" y="2640449"/>
            <a:ext cx="168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600" b="1" dirty="0"/>
              <a:t>ESELON II/PIMTI </a:t>
            </a:r>
            <a:r>
              <a:rPr lang="en-US" sz="1600" b="1" dirty="0"/>
              <a:t>PRATAMA</a:t>
            </a:r>
            <a:endParaRPr lang="id-ID" sz="1600" b="1" dirty="0"/>
          </a:p>
        </p:txBody>
      </p:sp>
      <p:sp>
        <p:nvSpPr>
          <p:cNvPr id="12" name="TextBox 13"/>
          <p:cNvSpPr txBox="1"/>
          <p:nvPr/>
        </p:nvSpPr>
        <p:spPr>
          <a:xfrm>
            <a:off x="3810000" y="3124200"/>
            <a:ext cx="174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600" b="1" dirty="0"/>
              <a:t>ESELON III/ ADMINISTRASTOR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5257800" y="3810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600" b="1" dirty="0"/>
              <a:t>ESELON IV/PENGAWAS</a:t>
            </a:r>
          </a:p>
        </p:txBody>
      </p:sp>
      <p:sp>
        <p:nvSpPr>
          <p:cNvPr id="18" name="TextBox 19"/>
          <p:cNvSpPr txBox="1"/>
          <p:nvPr/>
        </p:nvSpPr>
        <p:spPr>
          <a:xfrm rot="16200000">
            <a:off x="5244194" y="5320394"/>
            <a:ext cx="18808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KEGIATAN</a:t>
            </a:r>
          </a:p>
        </p:txBody>
      </p:sp>
      <p:sp>
        <p:nvSpPr>
          <p:cNvPr id="19" name="TextBox 20"/>
          <p:cNvSpPr txBox="1"/>
          <p:nvPr/>
        </p:nvSpPr>
        <p:spPr>
          <a:xfrm rot="16200000">
            <a:off x="3657389" y="5054237"/>
            <a:ext cx="200644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dirty="0"/>
              <a:t>PROGRAM</a:t>
            </a:r>
          </a:p>
        </p:txBody>
      </p:sp>
      <p:sp>
        <p:nvSpPr>
          <p:cNvPr id="23" name="Striped Right Arrow 22"/>
          <p:cNvSpPr/>
          <p:nvPr/>
        </p:nvSpPr>
        <p:spPr>
          <a:xfrm>
            <a:off x="6934200" y="1905000"/>
            <a:ext cx="762000" cy="44958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295399" y="2782728"/>
            <a:ext cx="0" cy="324741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95399" y="3600987"/>
            <a:ext cx="0" cy="324741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95399" y="4323459"/>
            <a:ext cx="0" cy="32474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1"/>
          <p:cNvSpPr txBox="1"/>
          <p:nvPr/>
        </p:nvSpPr>
        <p:spPr>
          <a:xfrm rot="16200000">
            <a:off x="2087395" y="4185829"/>
            <a:ext cx="1793633" cy="584775"/>
          </a:xfrm>
          <a:prstGeom prst="rect">
            <a:avLst/>
          </a:prstGeom>
          <a:solidFill>
            <a:srgbClr val="000099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</a:t>
            </a:r>
          </a:p>
        </p:txBody>
      </p:sp>
      <p:sp>
        <p:nvSpPr>
          <p:cNvPr id="30" name="TextBox 20"/>
          <p:cNvSpPr txBox="1"/>
          <p:nvPr/>
        </p:nvSpPr>
        <p:spPr>
          <a:xfrm rot="16200000">
            <a:off x="3352589" y="4749437"/>
            <a:ext cx="200644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</a:p>
        </p:txBody>
      </p:sp>
      <p:sp>
        <p:nvSpPr>
          <p:cNvPr id="31" name="TextBox 19"/>
          <p:cNvSpPr txBox="1"/>
          <p:nvPr/>
        </p:nvSpPr>
        <p:spPr>
          <a:xfrm rot="16200000">
            <a:off x="4863194" y="5143831"/>
            <a:ext cx="1880836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KEGIATAN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72400" y="2438400"/>
            <a:ext cx="1143000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9900"/>
                </a:solidFill>
                <a:latin typeface="Algerian" panose="04020705040A02060702" pitchFamily="82" charset="0"/>
              </a:rPr>
              <a:t>O</a:t>
            </a:r>
          </a:p>
          <a:p>
            <a:pPr algn="ctr"/>
            <a:r>
              <a:rPr lang="en-US" sz="7200" b="1" dirty="0">
                <a:solidFill>
                  <a:srgbClr val="009900"/>
                </a:solidFill>
                <a:latin typeface="Algerian" panose="04020705040A02060702" pitchFamily="82" charset="0"/>
              </a:rPr>
              <a:t>B</a:t>
            </a:r>
          </a:p>
          <a:p>
            <a:pPr algn="ctr"/>
            <a:r>
              <a:rPr lang="en-US" sz="7200" b="1" dirty="0">
                <a:solidFill>
                  <a:srgbClr val="009900"/>
                </a:solidFill>
                <a:latin typeface="Algerian" panose="04020705040A02060702" pitchFamily="82" charset="0"/>
              </a:rPr>
              <a:t>T</a:t>
            </a:r>
            <a:endParaRPr lang="id-ID" sz="7200" b="1" dirty="0">
              <a:solidFill>
                <a:srgbClr val="009900"/>
              </a:solidFill>
              <a:latin typeface="Algerian" panose="04020705040A02060702" pitchFamily="8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1600" y="238780"/>
            <a:ext cx="4438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SCOPING-AREA PERUBAHAN</a:t>
            </a:r>
            <a:endParaRPr lang="id-ID" sz="2800" b="1" dirty="0"/>
          </a:p>
        </p:txBody>
      </p:sp>
      <p:sp>
        <p:nvSpPr>
          <p:cNvPr id="17" name="Right Arrow 16"/>
          <p:cNvSpPr/>
          <p:nvPr/>
        </p:nvSpPr>
        <p:spPr>
          <a:xfrm rot="2400000">
            <a:off x="2155097" y="4154118"/>
            <a:ext cx="558224" cy="2700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ight Arrow 31"/>
          <p:cNvSpPr/>
          <p:nvPr/>
        </p:nvSpPr>
        <p:spPr>
          <a:xfrm rot="2400000">
            <a:off x="3526697" y="4687518"/>
            <a:ext cx="558224" cy="2700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Right Arrow 33"/>
          <p:cNvSpPr/>
          <p:nvPr/>
        </p:nvSpPr>
        <p:spPr>
          <a:xfrm rot="2400000">
            <a:off x="4974497" y="5297118"/>
            <a:ext cx="558224" cy="2700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TextBox 10"/>
          <p:cNvSpPr txBox="1"/>
          <p:nvPr/>
        </p:nvSpPr>
        <p:spPr>
          <a:xfrm>
            <a:off x="381000" y="914400"/>
            <a:ext cx="632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/>
              <a:t>Renstra</a:t>
            </a:r>
            <a:r>
              <a:rPr lang="en-US" sz="2400" b="1" dirty="0"/>
              <a:t>, </a:t>
            </a:r>
            <a:r>
              <a:rPr lang="en-US" sz="2400" b="1" dirty="0" err="1"/>
              <a:t>Manajemen</a:t>
            </a:r>
            <a:r>
              <a:rPr lang="en-US" sz="2400" b="1" dirty="0"/>
              <a:t> </a:t>
            </a:r>
            <a:r>
              <a:rPr lang="en-US" sz="2400" b="1" dirty="0" err="1"/>
              <a:t>Kinerja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(</a:t>
            </a:r>
            <a:r>
              <a:rPr lang="en-US" sz="2400" b="1" dirty="0" err="1"/>
              <a:t>kinerja</a:t>
            </a:r>
            <a:r>
              <a:rPr lang="en-US" sz="2400" b="1" dirty="0"/>
              <a:t> </a:t>
            </a:r>
            <a:r>
              <a:rPr lang="en-US" sz="2400" b="1" dirty="0" err="1"/>
              <a:t>lembaga</a:t>
            </a:r>
            <a:r>
              <a:rPr lang="en-US" sz="2400" b="1" dirty="0"/>
              <a:t> </a:t>
            </a:r>
            <a:r>
              <a:rPr lang="en-US" sz="2400" b="1" dirty="0" err="1"/>
              <a:t>hingga</a:t>
            </a:r>
            <a:r>
              <a:rPr lang="en-US" sz="2400" b="1" dirty="0"/>
              <a:t> </a:t>
            </a:r>
            <a:r>
              <a:rPr lang="en-US" sz="2400" b="1" dirty="0" err="1"/>
              <a:t>kinerja</a:t>
            </a:r>
            <a:r>
              <a:rPr lang="en-US" sz="2400" b="1" dirty="0"/>
              <a:t> </a:t>
            </a:r>
            <a:r>
              <a:rPr lang="en-US" sz="2400" b="1" dirty="0" err="1"/>
              <a:t>pegawai</a:t>
            </a:r>
            <a:r>
              <a:rPr lang="en-US" sz="2400" b="1" dirty="0"/>
              <a:t>/SKP)</a:t>
            </a:r>
            <a:endParaRPr lang="id-ID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CD51-530B-4F02-BE4E-13D1437861D1}" type="slidenum">
              <a:rPr lang="id-ID" smtClean="0"/>
              <a:t>16</a:t>
            </a:fld>
            <a:endParaRPr lang="id-ID"/>
          </a:p>
        </p:txBody>
      </p:sp>
      <p:sp>
        <p:nvSpPr>
          <p:cNvPr id="38" name="TextBox 10"/>
          <p:cNvSpPr txBox="1"/>
          <p:nvPr/>
        </p:nvSpPr>
        <p:spPr>
          <a:xfrm>
            <a:off x="304800" y="630549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id-ID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KELEMBAGAAN, KETATALAKSANAAN, SDM APARATUR</a:t>
            </a:r>
          </a:p>
        </p:txBody>
      </p:sp>
    </p:spTree>
    <p:extLst>
      <p:ext uri="{BB962C8B-B14F-4D97-AF65-F5344CB8AC3E}">
        <p14:creationId xmlns:p14="http://schemas.microsoft.com/office/powerpoint/2010/main" val="162526709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457200"/>
            <a:ext cx="7543800" cy="1371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2400" b="1" dirty="0">
                <a:solidFill>
                  <a:schemeClr val="bg1"/>
                </a:solidFill>
              </a:rPr>
              <a:t> MENENTUKAN 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2400" b="1" dirty="0">
                <a:solidFill>
                  <a:schemeClr val="bg1"/>
                </a:solidFill>
              </a:rPr>
              <a:t>UNSUR-UNSUR UNIT ORGANISA</a:t>
            </a:r>
            <a:r>
              <a:rPr lang="en-US" sz="2400" b="1" dirty="0">
                <a:solidFill>
                  <a:schemeClr val="bg1"/>
                </a:solidFill>
              </a:rPr>
              <a:t>SI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(ADA DI SEMUA TINGKATAN UNIT KERJA) 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971800" y="3124201"/>
            <a:ext cx="381000" cy="60959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1676400" y="5486400"/>
            <a:ext cx="5486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600200" y="4648200"/>
            <a:ext cx="4" cy="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8"/>
          <p:cNvSpPr txBox="1"/>
          <p:nvPr/>
        </p:nvSpPr>
        <p:spPr>
          <a:xfrm>
            <a:off x="7239000" y="594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 </a:t>
            </a:r>
            <a:r>
              <a:rPr lang="id-ID" sz="1200" b="1" dirty="0">
                <a:solidFill>
                  <a:schemeClr val="bg1"/>
                </a:solidFill>
              </a:rPr>
              <a:t>(</a:t>
            </a:r>
            <a:r>
              <a:rPr lang="en-US" sz="1200" b="1" dirty="0">
                <a:solidFill>
                  <a:schemeClr val="bg1"/>
                </a:solidFill>
              </a:rPr>
              <a:t>M</a:t>
            </a:r>
            <a:r>
              <a:rPr lang="id-ID" sz="1200" b="1" dirty="0">
                <a:solidFill>
                  <a:schemeClr val="bg1"/>
                </a:solidFill>
              </a:rPr>
              <a:t>ary Jo Hatch,1997)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514601"/>
            <a:ext cx="2133600" cy="2057399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INPUTS  </a:t>
            </a:r>
          </a:p>
          <a:p>
            <a:pPr algn="ctr"/>
            <a:r>
              <a:rPr lang="id-ID" sz="1600" b="1" dirty="0">
                <a:solidFill>
                  <a:schemeClr val="bg1"/>
                </a:solidFill>
              </a:rPr>
              <a:t>SDM,</a:t>
            </a:r>
            <a:r>
              <a:rPr lang="en-US" sz="1600" b="1" dirty="0">
                <a:solidFill>
                  <a:schemeClr val="bg1"/>
                </a:solidFill>
              </a:rPr>
              <a:t> STRUKTUR ORGANISASI,</a:t>
            </a:r>
            <a:r>
              <a:rPr lang="id-ID" sz="1600" b="1" dirty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LEARNING CULTURE,  ………….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2514600"/>
            <a:ext cx="2286000" cy="2057399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TRANSFORMATION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PROCESS 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LEADERSHIP, MANAJEMEN,  NETWORKING,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…………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514600"/>
            <a:ext cx="2133600" cy="1981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sz="2400" b="1" dirty="0">
              <a:solidFill>
                <a:schemeClr val="bg1"/>
              </a:solidFill>
            </a:endParaRPr>
          </a:p>
          <a:p>
            <a:pPr marL="342900" indent="-342900"/>
            <a:endParaRPr lang="en-US" sz="2400" b="1" dirty="0">
              <a:solidFill>
                <a:schemeClr val="bg1"/>
              </a:solidFill>
            </a:endParaRPr>
          </a:p>
          <a:p>
            <a:pPr marL="342900" indent="-342900"/>
            <a:r>
              <a:rPr lang="en-US" sz="2400" b="1" dirty="0">
                <a:solidFill>
                  <a:schemeClr val="tx1"/>
                </a:solidFill>
              </a:rPr>
              <a:t>     </a:t>
            </a:r>
            <a:r>
              <a:rPr lang="en-US" sz="2000" b="1" dirty="0">
                <a:solidFill>
                  <a:schemeClr val="tx1"/>
                </a:solidFill>
              </a:rPr>
              <a:t>OUTPUTS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</a:rPr>
              <a:t>       PELAYANAN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</a:rPr>
              <a:t>           PRIMA,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</a:rPr>
              <a:t>    BARANG &amp; JASA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</a:rPr>
              <a:t>             ...........</a:t>
            </a:r>
          </a:p>
          <a:p>
            <a:pPr marL="342900" indent="-342900"/>
            <a:endParaRPr lang="en-US" sz="2400" b="1" dirty="0">
              <a:solidFill>
                <a:schemeClr val="tx1"/>
              </a:solidFill>
            </a:endParaRPr>
          </a:p>
          <a:p>
            <a:pPr marL="342900" indent="-342900"/>
            <a:endParaRPr lang="en-US" sz="2400" b="1" dirty="0">
              <a:solidFill>
                <a:schemeClr val="bg1"/>
              </a:solidFill>
            </a:endParaRPr>
          </a:p>
          <a:p>
            <a:pPr marL="342900" indent="-342900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91200" y="3124200"/>
            <a:ext cx="381000" cy="685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257300" y="50673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43200" y="1905000"/>
            <a:ext cx="380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LINGKUNGAN 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6019800" y="609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 </a:t>
            </a:r>
            <a:r>
              <a:rPr lang="id-ID" sz="1600" b="1" dirty="0"/>
              <a:t>(</a:t>
            </a:r>
            <a:r>
              <a:rPr lang="en-US" sz="1600" b="1" dirty="0"/>
              <a:t>M</a:t>
            </a:r>
            <a:r>
              <a:rPr lang="id-ID" sz="1600" b="1" dirty="0"/>
              <a:t>ary Jo Hatch,1997)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6743700" y="5067300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8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839200" cy="6096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PENETAPAN  SASARAN REFORM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1676400" cy="510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 descr="http://1.bp.blogspot.com/-yLk8Bwkmi9Y/TyV3DesISEI/AAAAAAAAElI/KFESB_Z5Bh0/s1600/Polaris+the+North+Star+wasting+2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1676400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1" y="990600"/>
            <a:ext cx="3124199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</a:rPr>
              <a:t>CONTOH :  REFORM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990600"/>
            <a:ext cx="365760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</a:rPr>
              <a:t>   BIDANG KESEHATAN</a:t>
            </a:r>
            <a:endParaRPr lang="en-US" sz="2800" dirty="0">
              <a:solidFill>
                <a:srgbClr val="000099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600200"/>
          <a:ext cx="3124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b="1" dirty="0"/>
                        <a:t>1. </a:t>
                      </a:r>
                      <a:r>
                        <a:rPr lang="id-ID" b="1" dirty="0"/>
                        <a:t>MULAILAH DARI</a:t>
                      </a:r>
                      <a:endParaRPr lang="en-US" b="1" dirty="0"/>
                    </a:p>
                    <a:p>
                      <a:pPr marL="342900" indent="-342900">
                        <a:buNone/>
                      </a:pPr>
                      <a:r>
                        <a:rPr lang="id-ID" b="1" dirty="0"/>
                        <a:t>KONDISI</a:t>
                      </a:r>
                      <a:r>
                        <a:rPr lang="en-US" b="1" dirty="0"/>
                        <a:t> </a:t>
                      </a:r>
                      <a:r>
                        <a:rPr lang="id-ID" b="1" dirty="0"/>
                        <a:t>YANG</a:t>
                      </a:r>
                      <a:r>
                        <a:rPr lang="en-US" b="1" baseline="0" dirty="0"/>
                        <a:t>  </a:t>
                      </a:r>
                      <a:r>
                        <a:rPr lang="id-ID" b="1" dirty="0"/>
                        <a:t>DIHARAPKAN</a:t>
                      </a:r>
                      <a:endParaRPr lang="en-US" b="1" dirty="0"/>
                    </a:p>
                    <a:p>
                      <a:pPr marL="342900" indent="-34290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b="1" dirty="0"/>
                        <a:t>2.  </a:t>
                      </a:r>
                      <a:r>
                        <a:rPr lang="id-ID" b="1" dirty="0"/>
                        <a:t>TENTUKAN SASARAN</a:t>
                      </a:r>
                      <a:endParaRPr lang="en-US" b="1" dirty="0"/>
                    </a:p>
                    <a:p>
                      <a:pPr marL="342900" indent="-342900">
                        <a:buNone/>
                      </a:pPr>
                      <a:r>
                        <a:rPr lang="id-ID" b="1" dirty="0"/>
                        <a:t> </a:t>
                      </a:r>
                      <a:r>
                        <a:rPr lang="en-US" b="1" dirty="0"/>
                        <a:t>    </a:t>
                      </a:r>
                      <a:r>
                        <a:rPr lang="id-ID" b="1" dirty="0"/>
                        <a:t>REFORM</a:t>
                      </a:r>
                      <a:endParaRPr lang="en-US" b="1" dirty="0"/>
                    </a:p>
                    <a:p>
                      <a:pPr marL="342900" indent="-34290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endParaRPr lang="en-US" b="1" dirty="0"/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id-ID" b="1" dirty="0"/>
                        <a:t>PERTAJAM FOKUS SASARAN</a:t>
                      </a:r>
                      <a:r>
                        <a:rPr lang="en-US" b="1" dirty="0"/>
                        <a:t> REFORM</a:t>
                      </a:r>
                      <a:endParaRPr lang="id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endParaRPr lang="en-US" b="1" dirty="0"/>
                    </a:p>
                    <a:p>
                      <a:pPr marL="342900" indent="-342900">
                        <a:buAutoNum type="arabicPeriod" startAt="4"/>
                      </a:pPr>
                      <a:endParaRPr lang="en-US" b="1" dirty="0"/>
                    </a:p>
                    <a:p>
                      <a:pPr marL="342900" indent="-342900">
                        <a:buAutoNum type="arabicPeriod" startAt="4"/>
                      </a:pPr>
                      <a:endParaRPr lang="en-US" b="1" dirty="0"/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en-US" b="1" dirty="0"/>
                        <a:t>PENETAPAN SASARAN REFORM</a:t>
                      </a:r>
                    </a:p>
                    <a:p>
                      <a:pPr marL="342900" indent="-342900"/>
                      <a:endParaRPr lang="en-US" b="1" dirty="0"/>
                    </a:p>
                    <a:p>
                      <a:pPr marL="342900" indent="-342900">
                        <a:buAutoNum type="arabicPeriod" startAt="4"/>
                      </a:pPr>
                      <a:endParaRPr lang="id-ID" b="1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10716"/>
              </p:ext>
            </p:extLst>
          </p:nvPr>
        </p:nvGraphicFramePr>
        <p:xfrm>
          <a:off x="5334000" y="1600200"/>
          <a:ext cx="3657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b="1" dirty="0"/>
                        <a:t>1.</a:t>
                      </a:r>
                      <a:r>
                        <a:rPr lang="en-US" b="1" baseline="0" dirty="0"/>
                        <a:t> </a:t>
                      </a:r>
                      <a:r>
                        <a:rPr lang="id-ID" b="1" dirty="0"/>
                        <a:t>Mendorong pegawai dan</a:t>
                      </a:r>
                      <a:endParaRPr lang="en-US" b="1" dirty="0"/>
                    </a:p>
                    <a:p>
                      <a:pPr marL="342900" indent="-342900"/>
                      <a:r>
                        <a:rPr lang="en-US" b="1" dirty="0"/>
                        <a:t>     P</a:t>
                      </a:r>
                      <a:r>
                        <a:rPr lang="id-ID" b="1" dirty="0"/>
                        <a:t>elayanan</a:t>
                      </a:r>
                      <a:r>
                        <a:rPr lang="en-US" b="1" dirty="0"/>
                        <a:t> </a:t>
                      </a:r>
                      <a:r>
                        <a:rPr lang="id-ID" b="1" dirty="0"/>
                        <a:t>Kesehatan agar</a:t>
                      </a:r>
                      <a:r>
                        <a:rPr lang="en-US" b="1" dirty="0"/>
                        <a:t> </a:t>
                      </a:r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berorientasi </a:t>
                      </a:r>
                      <a:r>
                        <a:rPr lang="id-ID" b="1" dirty="0"/>
                        <a:t>hasil   </a:t>
                      </a:r>
                      <a:r>
                        <a:rPr lang="en-US" b="1" dirty="0"/>
                        <a:t>  </a:t>
                      </a:r>
                      <a:endParaRPr lang="id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b="1" dirty="0"/>
                        <a:t>2. </a:t>
                      </a:r>
                      <a:r>
                        <a:rPr lang="id-ID" b="1" dirty="0"/>
                        <a:t>Biaya kesehatan terjangkau</a:t>
                      </a:r>
                      <a:endParaRPr lang="en-US" b="1" dirty="0"/>
                    </a:p>
                    <a:p>
                      <a:pPr marL="342900" indent="-342900"/>
                      <a:r>
                        <a:rPr lang="en-US" b="1" dirty="0"/>
                        <a:t>   </a:t>
                      </a:r>
                      <a:r>
                        <a:rPr lang="id-ID" b="1" dirty="0"/>
                        <a:t> dengan</a:t>
                      </a:r>
                      <a:r>
                        <a:rPr lang="en-US" b="1" baseline="0" dirty="0"/>
                        <a:t> </a:t>
                      </a:r>
                      <a:r>
                        <a:rPr lang="id-ID" b="1" dirty="0"/>
                        <a:t>kualitas pelayanan </a:t>
                      </a:r>
                      <a:r>
                        <a:rPr lang="en-US" b="1" dirty="0"/>
                        <a:t>    </a:t>
                      </a:r>
                    </a:p>
                    <a:p>
                      <a:pPr marL="342900" indent="-342900"/>
                      <a:r>
                        <a:rPr lang="en-US" b="1" baseline="0" dirty="0"/>
                        <a:t>    </a:t>
                      </a:r>
                      <a:r>
                        <a:rPr lang="id-ID" b="1" dirty="0"/>
                        <a:t>yang prima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b="1" dirty="0"/>
                        <a:t>3.  </a:t>
                      </a:r>
                      <a:r>
                        <a:rPr lang="id-ID" b="1" dirty="0"/>
                        <a:t>16 Rumah Sakit, Murah Biaya</a:t>
                      </a:r>
                      <a:endParaRPr lang="en-US" b="1" dirty="0"/>
                    </a:p>
                    <a:p>
                      <a:pPr marL="457200" indent="-457200"/>
                      <a:r>
                        <a:rPr lang="en-US" b="1" dirty="0"/>
                        <a:t>      </a:t>
                      </a:r>
                      <a:r>
                        <a:rPr lang="id-ID" b="1" dirty="0"/>
                        <a:t>pelayanan</a:t>
                      </a:r>
                      <a:r>
                        <a:rPr lang="en-US" b="1" dirty="0"/>
                        <a:t>, </a:t>
                      </a:r>
                      <a:r>
                        <a:rPr lang="id-ID" b="1" dirty="0"/>
                        <a:t>Waktu</a:t>
                      </a:r>
                      <a:endParaRPr lang="en-US" b="1" dirty="0"/>
                    </a:p>
                    <a:p>
                      <a:pPr marL="457200" indent="-457200"/>
                      <a:r>
                        <a:rPr lang="en-US" b="1" dirty="0"/>
                        <a:t>     </a:t>
                      </a:r>
                      <a:r>
                        <a:rPr lang="id-ID" b="1" dirty="0"/>
                        <a:t> pelayanan</a:t>
                      </a:r>
                      <a:r>
                        <a:rPr lang="en-US" b="1" dirty="0"/>
                        <a:t> </a:t>
                      </a:r>
                      <a:r>
                        <a:rPr lang="id-ID" b="1" dirty="0"/>
                        <a:t>cepat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indent="-51435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Menurunkan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biaya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pelayanan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rumah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sakit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Menjadi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...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waktu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…..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hari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b.</a:t>
                      </a:r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Mengurangi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waktu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yang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dibutuhkan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melayani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pendaftaran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pasien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30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menit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menjadi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20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menit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waktu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…..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hari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6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553200" cy="838200"/>
          </a:xfrm>
          <a:solidFill>
            <a:srgbClr val="000099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7200" dirty="0">
                <a:solidFill>
                  <a:srgbClr val="FFFFFF"/>
                </a:solidFill>
                <a:latin typeface="Algerian" panose="04020705040A02060702" pitchFamily="82" charset="0"/>
              </a:rPr>
              <a:t>L</a:t>
            </a:r>
            <a:r>
              <a:rPr lang="en-GB" sz="5400" b="1" dirty="0">
                <a:solidFill>
                  <a:srgbClr val="FFFFFF"/>
                </a:solidFill>
                <a:latin typeface="Algerian" panose="04020705040A02060702" pitchFamily="82" charset="0"/>
              </a:rPr>
              <a:t>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276600"/>
          </a:xfrm>
        </p:spPr>
        <p:txBody>
          <a:bodyPr>
            <a:normAutofit fontScale="92500" lnSpcReduction="20000"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id-ID" dirty="0"/>
              <a:t>Seorang pemimpin adalah </a:t>
            </a:r>
            <a:r>
              <a:rPr lang="en-US" dirty="0" err="1"/>
              <a:t>penyampai</a:t>
            </a:r>
            <a:r>
              <a:rPr lang="en-US" dirty="0"/>
              <a:t> </a:t>
            </a:r>
            <a:r>
              <a:rPr lang="id-ID" dirty="0"/>
              <a:t>harapan 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GB" sz="3200" i="1" dirty="0">
                <a:solidFill>
                  <a:srgbClr val="000099"/>
                </a:solidFill>
              </a:rPr>
              <a:t>A leader is a dealer in hope, Napoleon </a:t>
            </a:r>
            <a:r>
              <a:rPr lang="en-GB" sz="3200" i="1" dirty="0" err="1">
                <a:solidFill>
                  <a:srgbClr val="000099"/>
                </a:solidFill>
              </a:rPr>
              <a:t>Boneparte</a:t>
            </a:r>
            <a:r>
              <a:rPr lang="en-GB" sz="3200" i="1" dirty="0">
                <a:solidFill>
                  <a:srgbClr val="000099"/>
                </a:solidFill>
              </a:rPr>
              <a:t>)</a:t>
            </a:r>
          </a:p>
          <a:p>
            <a:pPr marL="514350" indent="-514350" algn="r">
              <a:buFont typeface="+mj-lt"/>
              <a:buAutoNum type="arabicPeriod"/>
            </a:pPr>
            <a:r>
              <a:rPr lang="id-ID" dirty="0"/>
              <a:t>Seorang pemimpin adalah orang yang tahu jalan, </a:t>
            </a:r>
            <a:r>
              <a:rPr lang="en-US" dirty="0" err="1"/>
              <a:t>bergerak</a:t>
            </a:r>
            <a:r>
              <a:rPr lang="en-US" dirty="0"/>
              <a:t>/</a:t>
            </a:r>
            <a:r>
              <a:rPr lang="id-ID" dirty="0"/>
              <a:t>pergi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id-ID" dirty="0"/>
              <a:t>jalan dan menunjukkan jalan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id-ID" dirty="0"/>
              <a:t> </a:t>
            </a:r>
            <a:endParaRPr lang="en-US" dirty="0"/>
          </a:p>
          <a:p>
            <a:pPr marL="0" indent="0" algn="r">
              <a:buNone/>
            </a:pPr>
            <a:r>
              <a:rPr lang="en-GB" sz="3200" i="1" dirty="0">
                <a:solidFill>
                  <a:srgbClr val="000099"/>
                </a:solidFill>
              </a:rPr>
              <a:t>(A leader is one who knows the way, goes the way and shows the way,  </a:t>
            </a:r>
            <a:r>
              <a:rPr lang="en-GB" sz="3200" dirty="0">
                <a:solidFill>
                  <a:srgbClr val="000099"/>
                </a:solidFill>
              </a:rPr>
              <a:t>John C. Maxwell)</a:t>
            </a:r>
          </a:p>
          <a:p>
            <a:pPr marL="0" indent="0" algn="r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endParaRPr lang="en-GB" dirty="0"/>
          </a:p>
          <a:p>
            <a:pPr marL="514350" indent="-514350" algn="r">
              <a:buFont typeface="+mj-lt"/>
              <a:buAutoNum type="arabicPeriod"/>
            </a:pP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CD51-530B-4F02-BE4E-13D1437861D1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0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33DC72-BAD2-D54C-9E7C-D274AF70B72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2DE5A-69E8-DF49-9DA0-F7D66503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1. </a:t>
            </a:r>
            <a:r>
              <a:rPr lang="en-US" b="1" dirty="0" err="1">
                <a:solidFill>
                  <a:schemeClr val="bg1"/>
                </a:solidFill>
              </a:rPr>
              <a:t>Pendahuluan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6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99"/>
                </a:solidFill>
                <a:latin typeface="Algerian" panose="04020705040A02060702" pitchFamily="82" charset="0"/>
              </a:rPr>
              <a:t>K</a:t>
            </a:r>
            <a:r>
              <a:rPr lang="en-GB" sz="3600" dirty="0">
                <a:latin typeface="Algerian" panose="04020705040A02060702" pitchFamily="82" charset="0"/>
              </a:rPr>
              <a:t>EPEMIMPINAN DAN </a:t>
            </a:r>
            <a:r>
              <a:rPr lang="en-GB" dirty="0">
                <a:solidFill>
                  <a:srgbClr val="000099"/>
                </a:solidFill>
                <a:latin typeface="Algerian" panose="04020705040A02060702" pitchFamily="82" charset="0"/>
              </a:rPr>
              <a:t>P</a:t>
            </a:r>
            <a:r>
              <a:rPr lang="en-GB" sz="3600" dirty="0">
                <a:latin typeface="Algerian" panose="04020705040A02060702" pitchFamily="82" charset="0"/>
              </a:rPr>
              <a:t>ERUBAHAN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7244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id-ID" sz="2800" b="1" dirty="0">
                <a:solidFill>
                  <a:srgbClr val="000099"/>
                </a:solidFill>
              </a:rPr>
              <a:t>"- Kepemimpinan </a:t>
            </a:r>
            <a:r>
              <a:rPr lang="id-ID" sz="2800" b="1" dirty="0"/>
              <a:t>menjadi penting dan dibutuhkan hanya pada saat ketika Anda membutuhkan </a:t>
            </a:r>
            <a:r>
              <a:rPr lang="id-ID" sz="2800" b="1" dirty="0">
                <a:solidFill>
                  <a:srgbClr val="000099"/>
                </a:solidFill>
              </a:rPr>
              <a:t>beberapa jenis perubahan</a:t>
            </a:r>
            <a:r>
              <a:rPr lang="id-ID" sz="2800" b="1" dirty="0"/>
              <a:t>, semacam </a:t>
            </a:r>
            <a:r>
              <a:rPr lang="id-ID" sz="2800" b="1" dirty="0">
                <a:solidFill>
                  <a:srgbClr val="000099"/>
                </a:solidFill>
              </a:rPr>
              <a:t>inovasi. </a:t>
            </a:r>
            <a:br>
              <a:rPr lang="id-ID" sz="2800" b="1" dirty="0"/>
            </a:br>
            <a:r>
              <a:rPr lang="id-ID" sz="2800" b="1" dirty="0"/>
              <a:t>Dalam lingkungan yang </a:t>
            </a:r>
            <a:r>
              <a:rPr lang="id-ID" sz="2800" b="1" dirty="0">
                <a:solidFill>
                  <a:srgbClr val="000099"/>
                </a:solidFill>
              </a:rPr>
              <a:t>stabil</a:t>
            </a:r>
            <a:r>
              <a:rPr lang="id-ID" sz="2800" b="1" dirty="0"/>
              <a:t>, yang Anda butuhkan adalah </a:t>
            </a:r>
            <a:r>
              <a:rPr lang="id-ID" sz="2800" b="1" dirty="0">
                <a:solidFill>
                  <a:srgbClr val="000099"/>
                </a:solidFill>
              </a:rPr>
              <a:t>otoritas atau keahlian </a:t>
            </a:r>
            <a:r>
              <a:rPr lang="id-ID" sz="2800" b="1" dirty="0"/>
              <a:t>“</a:t>
            </a:r>
            <a:endParaRPr lang="en-US" sz="2800" b="1" dirty="0"/>
          </a:p>
          <a:p>
            <a:pPr marL="0" indent="0" algn="r">
              <a:buNone/>
            </a:pPr>
            <a:r>
              <a:rPr lang="en-US" sz="2800" i="1" dirty="0"/>
              <a:t>(</a:t>
            </a:r>
            <a:r>
              <a:rPr lang="en-GB" sz="2800" i="1" dirty="0"/>
              <a:t>“- Leadership becomes important and needed only in times when you require some kind of </a:t>
            </a:r>
            <a:r>
              <a:rPr lang="en-GB" sz="2800" b="1" i="1" dirty="0">
                <a:solidFill>
                  <a:srgbClr val="3333CC"/>
                </a:solidFill>
              </a:rPr>
              <a:t>changes</a:t>
            </a:r>
            <a:r>
              <a:rPr lang="en-GB" sz="2800" i="1" dirty="0"/>
              <a:t>, some kind of </a:t>
            </a:r>
            <a:r>
              <a:rPr lang="en-GB" sz="2800" b="1" i="1" dirty="0">
                <a:solidFill>
                  <a:srgbClr val="3333CC"/>
                </a:solidFill>
              </a:rPr>
              <a:t>innovation</a:t>
            </a:r>
            <a:r>
              <a:rPr lang="en-GB" sz="2800" i="1" dirty="0"/>
              <a:t>.   In a stable environment, all you need is the authority or expertise” )</a:t>
            </a:r>
          </a:p>
          <a:p>
            <a:pPr algn="r">
              <a:buFontTx/>
              <a:buChar char="-"/>
            </a:pPr>
            <a:r>
              <a:rPr lang="en-GB" sz="2800" i="1" dirty="0"/>
              <a:t>(</a:t>
            </a:r>
            <a:r>
              <a:rPr lang="en-GB" sz="2800" i="1" dirty="0" err="1"/>
              <a:t>Heifets</a:t>
            </a:r>
            <a:r>
              <a:rPr lang="en-GB" sz="2800" i="1" dirty="0"/>
              <a:t>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CD51-530B-4F02-BE4E-13D1437861D1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66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90600"/>
            <a:ext cx="4114800" cy="51054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NORTH STAR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/>
              <a:t> (</a:t>
            </a:r>
            <a:r>
              <a:rPr lang="id-ID" sz="4800" b="1" dirty="0"/>
              <a:t>VISION, </a:t>
            </a:r>
            <a:r>
              <a:rPr lang="en-US" sz="4800" b="1" dirty="0"/>
              <a:t>ARAH TUJUAN PERUBAHAN)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en-US" sz="4800" b="1" dirty="0"/>
          </a:p>
          <a:p>
            <a:pPr algn="ctr">
              <a:spcBef>
                <a:spcPct val="0"/>
              </a:spcBef>
              <a:defRPr/>
            </a:pPr>
            <a:r>
              <a:rPr lang="en-US" sz="4800" b="1" dirty="0"/>
              <a:t>SETIAP PEMIMPIN HARUS MEMPUNYAI TUJUAN (ARAH </a:t>
            </a:r>
            <a:r>
              <a:rPr lang="id-ID" sz="4800" b="1" dirty="0"/>
              <a:t>-GAGASAN PERUBAHAN/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4800" b="1" dirty="0"/>
              <a:t>PERBAIKAN</a:t>
            </a:r>
            <a:r>
              <a:rPr lang="en-US" sz="4800" b="1" dirty="0"/>
              <a:t>)</a:t>
            </a:r>
            <a:endParaRPr lang="id-ID" sz="4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1.bp.blogspot.com/-yLk8Bwkmi9Y/TyV3DesISEI/AAAAAAAAElI/KFESB_Z5Bh0/s1600/Polaris+the+North+Star+wasting+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0405"/>
            <a:ext cx="3924300" cy="50655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004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533400"/>
            <a:ext cx="8534400" cy="6096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/>
          <a:p>
            <a:pPr marL="342900" lvl="0" indent="-342900" algn="just">
              <a:defRPr/>
            </a:pPr>
            <a:r>
              <a:rPr lang="en-US" sz="3200" b="1" dirty="0"/>
              <a:t>    </a:t>
            </a:r>
          </a:p>
          <a:p>
            <a:pPr marL="342900" lvl="0" indent="-342900" algn="just">
              <a:defRPr/>
            </a:pPr>
            <a:r>
              <a:rPr lang="en-US" sz="3200" b="1" dirty="0"/>
              <a:t>    </a:t>
            </a:r>
            <a:r>
              <a:rPr lang="id-ID" sz="3200" b="1" dirty="0"/>
              <a:t>      </a:t>
            </a:r>
            <a:r>
              <a:rPr lang="en-US" sz="3200" b="1" dirty="0"/>
              <a:t> </a:t>
            </a:r>
            <a:r>
              <a:rPr lang="id-ID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melakukan</a:t>
            </a:r>
            <a:r>
              <a:rPr lang="en-US" sz="3200" dirty="0"/>
              <a:t> </a:t>
            </a:r>
            <a:r>
              <a:rPr lang="en-US" sz="3200" b="1" dirty="0"/>
              <a:t>Reform </a:t>
            </a:r>
            <a:r>
              <a:rPr lang="en-US" sz="3200" b="1" dirty="0" err="1"/>
              <a:t>perlu</a:t>
            </a:r>
            <a:r>
              <a:rPr lang="en-US" sz="3200" b="1" dirty="0"/>
              <a:t> </a:t>
            </a:r>
            <a:r>
              <a:rPr lang="en-US" sz="3200" b="1" dirty="0" err="1"/>
              <a:t>berfikir</a:t>
            </a:r>
            <a:r>
              <a:rPr lang="id-ID" sz="3200" b="1" dirty="0"/>
              <a:t> </a:t>
            </a:r>
          </a:p>
          <a:p>
            <a:pPr marL="342900" lvl="0" indent="-342900" algn="just">
              <a:defRPr/>
            </a:pPr>
            <a:r>
              <a:rPr lang="id-ID" sz="3200" b="1" dirty="0"/>
              <a:t>       </a:t>
            </a:r>
            <a:r>
              <a:rPr lang="en-US" sz="3200" b="1" dirty="0"/>
              <a:t>     </a:t>
            </a:r>
            <a:r>
              <a:rPr lang="en-US" sz="3200" b="1" dirty="0" err="1"/>
              <a:t>secara</a:t>
            </a:r>
            <a:r>
              <a:rPr lang="id-ID" sz="3200" b="1" dirty="0"/>
              <a:t> </a:t>
            </a:r>
            <a:r>
              <a:rPr lang="en-US" sz="3200" b="1" dirty="0">
                <a:solidFill>
                  <a:srgbClr val="000099"/>
                </a:solidFill>
              </a:rPr>
              <a:t>VISIO</a:t>
            </a:r>
            <a:r>
              <a:rPr lang="id-ID" sz="3200" b="1" dirty="0">
                <a:solidFill>
                  <a:srgbClr val="000099"/>
                </a:solidFill>
              </a:rPr>
              <a:t>N </a:t>
            </a:r>
            <a:r>
              <a:rPr lang="en-US" sz="3200" b="1" dirty="0" err="1"/>
              <a:t>dan</a:t>
            </a:r>
            <a:r>
              <a:rPr lang="id-ID" sz="3200" b="1" dirty="0"/>
              <a:t> </a:t>
            </a:r>
            <a:r>
              <a:rPr lang="en-US" sz="3200" b="1" dirty="0" err="1"/>
              <a:t>tindakan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0099"/>
                </a:solidFill>
              </a:rPr>
              <a:t>ADAPTIVE</a:t>
            </a:r>
          </a:p>
          <a:p>
            <a:pPr marL="342900" lvl="0" indent="-342900" algn="just">
              <a:defRPr/>
            </a:pPr>
            <a:r>
              <a:rPr lang="en-US" sz="3200" b="1" dirty="0">
                <a:solidFill>
                  <a:srgbClr val="FFFF00"/>
                </a:solidFill>
              </a:rPr>
              <a:t>            </a:t>
            </a:r>
            <a:r>
              <a:rPr lang="id-ID" sz="3200" b="1" dirty="0"/>
              <a:t>(Stakeholders internal dan eksternal), </a:t>
            </a:r>
            <a:endParaRPr lang="en-US" sz="3200" b="1" dirty="0"/>
          </a:p>
          <a:p>
            <a:pPr marL="342900" lvl="0" indent="-342900" algn="just">
              <a:defRPr/>
            </a:pPr>
            <a:r>
              <a:rPr lang="en-US" sz="3200" b="1" dirty="0"/>
              <a:t>            </a:t>
            </a:r>
            <a:r>
              <a:rPr lang="id-ID" sz="3200" b="1" dirty="0"/>
              <a:t>jika tidak</a:t>
            </a:r>
            <a:r>
              <a:rPr lang="en-US" sz="3200" b="1" dirty="0"/>
              <a:t> </a:t>
            </a:r>
            <a:r>
              <a:rPr lang="en-US" sz="3200" b="1" dirty="0" err="1"/>
              <a:t>bis</a:t>
            </a:r>
            <a:r>
              <a:rPr lang="id-ID" sz="3200" b="1" dirty="0"/>
              <a:t>a </a:t>
            </a:r>
            <a:r>
              <a:rPr lang="en-US" sz="3200" b="1" dirty="0" err="1"/>
              <a:t>dilakukan</a:t>
            </a:r>
            <a:r>
              <a:rPr lang="en-US" sz="3200" dirty="0"/>
              <a:t> </a:t>
            </a:r>
            <a:r>
              <a:rPr lang="en-US" sz="3200" b="1" dirty="0" err="1"/>
              <a:t>sendiri</a:t>
            </a:r>
            <a:r>
              <a:rPr lang="id-ID" sz="3200" b="1" dirty="0"/>
              <a:t>;</a:t>
            </a:r>
          </a:p>
          <a:p>
            <a:pPr marL="342900" lvl="0" indent="-342900" algn="just">
              <a:defRPr/>
            </a:pPr>
            <a:r>
              <a:rPr lang="id-ID" sz="3200" b="1" dirty="0"/>
              <a:t>            dan</a:t>
            </a:r>
            <a:r>
              <a:rPr lang="en-US" sz="3200" b="1" dirty="0"/>
              <a:t>  </a:t>
            </a:r>
            <a:r>
              <a:rPr lang="id-ID" sz="3200" b="1" dirty="0">
                <a:solidFill>
                  <a:srgbClr val="000099"/>
                </a:solidFill>
              </a:rPr>
              <a:t>TECHNICAL, </a:t>
            </a:r>
            <a:r>
              <a:rPr lang="id-ID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jik</a:t>
            </a:r>
            <a:r>
              <a:rPr lang="id-ID" sz="3200" b="1" dirty="0"/>
              <a:t>a</a:t>
            </a:r>
            <a:r>
              <a:rPr lang="en-US" sz="3200" b="1" dirty="0"/>
              <a:t> </a:t>
            </a:r>
            <a:r>
              <a:rPr lang="en-US" sz="3200" b="1" dirty="0" err="1"/>
              <a:t>dilakukan</a:t>
            </a:r>
            <a:r>
              <a:rPr lang="en-US" sz="3200" b="1" dirty="0"/>
              <a:t> </a:t>
            </a:r>
            <a:r>
              <a:rPr lang="id-ID" sz="3200" b="1" dirty="0"/>
              <a:t>sendiri</a:t>
            </a:r>
          </a:p>
          <a:p>
            <a:pPr marL="342900" lvl="0" indent="-342900" algn="just">
              <a:defRPr/>
            </a:pPr>
            <a:r>
              <a:rPr lang="id-ID" sz="3200" b="1" dirty="0"/>
              <a:t>       </a:t>
            </a:r>
          </a:p>
          <a:p>
            <a:pPr marL="342900" lvl="0" indent="-342900" algn="just">
              <a:defRPr/>
            </a:pPr>
            <a:r>
              <a:rPr lang="id-ID" sz="3200" b="1" dirty="0"/>
              <a:t>                                                 NORTH STAR :</a:t>
            </a:r>
          </a:p>
          <a:p>
            <a:pPr marL="342900" lvl="0" indent="-342900" algn="just">
              <a:defRPr/>
            </a:pPr>
            <a:r>
              <a:rPr lang="id-ID" sz="3600" b="1" dirty="0"/>
              <a:t>                                                VISION- </a:t>
            </a:r>
          </a:p>
          <a:p>
            <a:pPr algn="ctr"/>
            <a:r>
              <a:rPr lang="id-ID" sz="3600" b="1" dirty="0"/>
              <a:t>                                  ADAPTIVE VS TECHNICAL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                                                         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1.bp.blogspot.com/-yLk8Bwkmi9Y/TyV3DesISEI/AAAAAAAAElI/KFESB_Z5Bh0/s1600/Polaris+the+North+Star+wasting+2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27432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62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9800" y="1695510"/>
            <a:ext cx="2438400" cy="13716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T</a:t>
            </a:r>
            <a:r>
              <a:rPr lang="en-US" sz="2400" b="1" dirty="0">
                <a:solidFill>
                  <a:schemeClr val="tx1"/>
                </a:solidFill>
              </a:rPr>
              <a:t>ECHNICAL/</a:t>
            </a:r>
            <a:r>
              <a:rPr lang="en-US" sz="2400" b="1" dirty="0" err="1">
                <a:solidFill>
                  <a:schemeClr val="tx1"/>
                </a:solidFill>
              </a:rPr>
              <a:t>Teknis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67200" y="1695510"/>
            <a:ext cx="2438400" cy="137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rgbClr val="000099"/>
                </a:solidFill>
              </a:rPr>
              <a:t>ADAPTIVE</a:t>
            </a:r>
            <a:r>
              <a:rPr lang="en-US" sz="2400" b="1" dirty="0">
                <a:solidFill>
                  <a:srgbClr val="000099"/>
                </a:solidFill>
              </a:rPr>
              <a:t>/</a:t>
            </a:r>
            <a:r>
              <a:rPr lang="en-US" sz="2400" b="1" dirty="0" err="1">
                <a:solidFill>
                  <a:srgbClr val="000099"/>
                </a:solidFill>
              </a:rPr>
              <a:t>Adaptif</a:t>
            </a:r>
            <a:endParaRPr lang="id-ID" sz="24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905310"/>
            <a:ext cx="2057400" cy="369332"/>
          </a:xfrm>
          <a:prstGeom prst="rect">
            <a:avLst/>
          </a:prstGeom>
          <a:noFill/>
          <a:ln w="38100">
            <a:solidFill>
              <a:srgbClr val="00201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3905310"/>
            <a:ext cx="2057400" cy="369332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/>
              <a:t>LEADERSHIP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609600"/>
            <a:ext cx="3619500" cy="400110"/>
          </a:xfrm>
          <a:prstGeom prst="rect">
            <a:avLst/>
          </a:prstGeom>
          <a:solidFill>
            <a:srgbClr val="00330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</a:rPr>
              <a:t>“BAGAIMANA” MEREFORM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4743510"/>
            <a:ext cx="2057400" cy="646331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/>
              <a:t>FORMAL AUTHORITY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4743510"/>
            <a:ext cx="2057400" cy="64633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rgbClr val="FFC000"/>
                </a:solidFill>
              </a:rPr>
              <a:t>INFORMAL AUTHORITY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4324410"/>
            <a:ext cx="134354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/>
              <a:t>FINITE</a:t>
            </a:r>
            <a:r>
              <a:rPr lang="en-US" dirty="0"/>
              <a:t>/</a:t>
            </a:r>
            <a:endParaRPr lang="id-ID" dirty="0"/>
          </a:p>
          <a:p>
            <a:r>
              <a:rPr lang="en-US" dirty="0"/>
              <a:t>T</a:t>
            </a:r>
            <a:r>
              <a:rPr lang="id-ID" dirty="0"/>
              <a:t>erbatas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1732" y="4324410"/>
            <a:ext cx="114646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d-ID" dirty="0"/>
              <a:t>DINAMIS</a:t>
            </a:r>
          </a:p>
        </p:txBody>
      </p:sp>
      <p:cxnSp>
        <p:nvCxnSpPr>
          <p:cNvPr id="16" name="Straight Arrow Connector 15"/>
          <p:cNvCxnSpPr>
            <a:stCxn id="11" idx="0"/>
            <a:endCxn id="7" idx="2"/>
          </p:cNvCxnSpPr>
          <p:nvPr/>
        </p:nvCxnSpPr>
        <p:spPr>
          <a:xfrm flipV="1">
            <a:off x="3390900" y="4274642"/>
            <a:ext cx="0" cy="46886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  <a:endCxn id="8" idx="2"/>
          </p:cNvCxnSpPr>
          <p:nvPr/>
        </p:nvCxnSpPr>
        <p:spPr>
          <a:xfrm flipH="1" flipV="1">
            <a:off x="5981700" y="4274642"/>
            <a:ext cx="76200" cy="46886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  <a:endCxn id="5" idx="4"/>
          </p:cNvCxnSpPr>
          <p:nvPr/>
        </p:nvCxnSpPr>
        <p:spPr>
          <a:xfrm flipH="1" flipV="1">
            <a:off x="5486400" y="3067110"/>
            <a:ext cx="495300" cy="8382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0"/>
            <a:endCxn id="4" idx="4"/>
          </p:cNvCxnSpPr>
          <p:nvPr/>
        </p:nvCxnSpPr>
        <p:spPr>
          <a:xfrm flipV="1">
            <a:off x="3390900" y="3067110"/>
            <a:ext cx="38100" cy="8382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48050" y="990600"/>
            <a:ext cx="1200150" cy="6858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0"/>
          </p:cNvCxnSpPr>
          <p:nvPr/>
        </p:nvCxnSpPr>
        <p:spPr>
          <a:xfrm flipH="1" flipV="1">
            <a:off x="4648200" y="990600"/>
            <a:ext cx="838200" cy="70491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8" idx="2"/>
          </p:cNvCxnSpPr>
          <p:nvPr/>
        </p:nvCxnSpPr>
        <p:spPr>
          <a:xfrm flipV="1">
            <a:off x="3505200" y="4274642"/>
            <a:ext cx="2476500" cy="46886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6324600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(Sumber: World Bank Institute)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7486" y="152400"/>
            <a:ext cx="2287114" cy="12764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ts val="0"/>
              </a:spcBef>
              <a:defRPr/>
            </a:pP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algn="ctr">
              <a:spcBef>
                <a:spcPts val="0"/>
              </a:spcBef>
              <a:defRPr/>
            </a:pPr>
            <a:r>
              <a:rPr lang="id-ID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VISIONING DAN 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algn="ctr">
              <a:spcBef>
                <a:spcPts val="0"/>
              </a:spcBef>
              <a:defRPr/>
            </a:pPr>
            <a:r>
              <a:rPr lang="id-ID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V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id-ID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id-ID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algn="ctr">
              <a:spcBef>
                <a:spcPts val="0"/>
              </a:spcBef>
              <a:defRPr/>
            </a:pPr>
            <a:r>
              <a:rPr lang="id-ID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algn="ctr">
              <a:spcBef>
                <a:spcPts val="0"/>
              </a:spcBef>
              <a:defRPr/>
            </a:pPr>
            <a:endParaRPr lang="id-ID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1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0400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marL="725488" algn="l"/>
            <a:r>
              <a:rPr lang="id-ID" b="1" dirty="0">
                <a:solidFill>
                  <a:schemeClr val="bg1"/>
                </a:solidFill>
              </a:rPr>
              <a:t>3. Konsep </a:t>
            </a:r>
            <a:r>
              <a:rPr lang="id-ID" b="1" dirty="0" err="1">
                <a:solidFill>
                  <a:schemeClr val="bg1"/>
                </a:solidFill>
              </a:rPr>
              <a:t>Diagnostic</a:t>
            </a:r>
            <a:r>
              <a:rPr lang="id-ID" b="1" dirty="0">
                <a:solidFill>
                  <a:schemeClr val="bg1"/>
                </a:solidFill>
              </a:rPr>
              <a:t> </a:t>
            </a:r>
            <a:r>
              <a:rPr lang="id-ID" b="1" dirty="0" err="1">
                <a:solidFill>
                  <a:schemeClr val="bg1"/>
                </a:solidFill>
              </a:rPr>
              <a:t>Reading</a:t>
            </a:r>
            <a:br>
              <a:rPr lang="id-ID" b="1" dirty="0">
                <a:solidFill>
                  <a:schemeClr val="bg1"/>
                </a:solidFill>
              </a:rPr>
            </a:b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74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.klimg.com/vemale.com/headline/650x325/2013/02/tangani-sakit-punggung-dan-leher-dengan-tepa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052887"/>
            <a:ext cx="2740025" cy="2576513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304800" y="381000"/>
            <a:ext cx="8610600" cy="533400"/>
          </a:xfrm>
          <a:prstGeom prst="rect">
            <a:avLst/>
          </a:prstGeom>
          <a:ln w="38100">
            <a:noFill/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</a:rPr>
              <a:t>          </a:t>
            </a:r>
            <a:r>
              <a:rPr lang="id-ID" sz="3200" b="1" dirty="0">
                <a:solidFill>
                  <a:schemeClr val="tx1"/>
                </a:solidFill>
              </a:rPr>
              <a:t>MENJADI PENDIAGNOSA YANG AKURAT.....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obatalternatiftradisional.com/wp-content/uploads/2012/08/migra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667000" cy="2909887"/>
          </a:xfrm>
          <a:prstGeom prst="rect">
            <a:avLst/>
          </a:prstGeom>
          <a:noFill/>
        </p:spPr>
      </p:pic>
      <p:pic>
        <p:nvPicPr>
          <p:cNvPr id="5" name="Picture 4" descr="http://assets.jaringnews.com/4/2012/12/14/9dea4f65acc304454b78c9d1ddec419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900" y="1295400"/>
            <a:ext cx="2857500" cy="2590799"/>
          </a:xfrm>
          <a:prstGeom prst="rect">
            <a:avLst/>
          </a:prstGeom>
          <a:noFill/>
        </p:spPr>
      </p:pic>
      <p:sp>
        <p:nvSpPr>
          <p:cNvPr id="6" name="AutoShape 8" descr="data:image/jpeg;base64,/9j/4AAQSkZJRgABAQAAAQABAAD/2wCEAAkGBxQTEhUUExQUFhUXFRcYFBgUGBUYGBYXGBUWHBcUFRUYHCggGBwlHRQUITEhJSkrLi4uFx8zODMsNygtLisBCgoKDg0OGhAQGiwkHCQsLCwsLCwsLCwsLCwsLCwsLCwsLCwsLCwsLCwsLCwsLCwsLCwsLCwsLCwsLCwsLCwsLP/AABEIAMgA/AMBIgACEQEDEQH/xAAcAAEAAgMBAQEAAAAAAAAAAAAABAUBAwYHAgj/xAA5EAABAgQEAwUHBAEFAQEAAAABAAIDBBEhBRIxQVFhcQYTIoHBBzKRobHR8EJSYuGSFCNygvFDM//EABkBAQADAQEAAAAAAAAAAAAAAAABAgMEBf/EACIRAQEAAgICAgIDAAAAAAAAAAABAhEDIRIxBEETMiJRYf/aAAwDAQACEQMRAD8A9xREQERYQZWFojzTW734KE/ESdKBUy5McVphatAsqrZNO4rfDnOPyUTlxqbhYmovhj66L6C0UZREQEREBERAREQEREBERAREQEREBERAREQEREBERBgqFPzmWw1PyUmZjBjS46AVXIvnC8knUlYc/J4zUb8PF53f0ml9V9MKiwXqQHLgl37dNmukhpX1VRu8TOr+animQoxbcKxhzTctSQOqoJmNlY517Amg1sNlwuO4vEOUBzwDQ2sQMtaGml1pOe4Lcfxfy33p6+x4NxdZqvL+yHaCLCiNZEdnhuIAO7TwdwXpwK6uLlnJNxh8n4+XBlqvtERaucREQEREBERAREQEREBERAREQEREBERAWCsrBQc521nckJrf3vp5AVPouXlZjZSvak8gwOHj+PhXNyU1z6+i835Fv5HrfDk/G6qXmLqUY9FzkOc0vqrKG40rVZNs+Oe1h3/BbYLqqthuBO6nMeBoapIyzx03zTcwDa6kE9Aa087KlxjCi7MWe8fLzHNW8CKHeLbb8+K+nvvVMv6Z4W43pwUnJuhxctHmtnVFwRcO/tesYJNZ4Ta6gUK5GNLOzh4dYVta9dqq0wucMMncWqPqr/Hz8Mu/S/yt8uE/uOrRaYEw14q0rbVenLK8nWmUWFlSCLFUqgyixmSqDKIiAiIgIiICIiAiIgIiICwQsog472n4cYkp3jbuhOz/APXR3ofJeXSseoBFjuOPML3+NDDmlrhUEEEHcHULxPtj2cfJxi4AmE41Y7YfxPArk+Rx7/k7vicsn8a2y0YgUJ1uD6q8kCXtpX7+S5iQnGFl9teI5hR56de0UhOJBBBIr8j+UquSTt6X06l8eri1lbe8SPk2v1UbFJ0HLDa51TSzNwDo53D4VXFwMWigBhNCNz+kctleSDgKfuJ94mp6q2UuKkly9u4k4tALqR3gKp5XLT3iT1W0xKfq/wAvuFll0i8fafFhhwLXXBX3KQgwZRpz18yq100dD5c+hX3DmST6qkyl6ReO60uITj+knyWxsV2tT8VWQ5rKCtMXGRsVbzsZfhtvp0kCcNKON+IU+BHqBdcfh07nLzsAPnVWP+ocGNIrpdehw524S1xc3H452OjDllc/KYvU0OoViJ1bzJjcan1WVEbMhfYi81O0aSmxltDlWmKtjIqnaNLBFCEcjot0OYB3TZpvREUoEREBERAREQEREAqHicnDiw3MigFhF67c67dVMVP2ljZYbCXAN76GIla3aXUpbnRRUx4bjsi6WiubR2Uk5HGrczK2cOR9FWw5xzXNyk93WpbWoB46XvSy927ZdmIc9BF6PaCYbhzHunkV4vGke6Ja4ZctiCDUU67rlzxmD0ODkuf326zCMOY4B7y2JUVAIprtUH0VfisCJQuhMaxormA1pxqoOA4wGGj7Cqm9ocdzBrGEZSfFTUgLns29LUxm1Y2ejNFA46V0P3XyMfex2V7g4HVtNlJfMCjQ0ViGw5c7clBn+z+WMy5Li05zz5HcafFJMb7Y5Z529OhlcRo3MDnhnUG5Z9xz2ViyapcXa4VHIjUfQrlZeUiwjVum41HwVq2Y7vbwuo4D9rtwOX3XPlhr01l/t0LIocKE04rfDwqG4a181y8rjrK+IHqFfSOJwD7rhXhcEqPG26VzupuVOgQGwyWt3NSpcPEmNGUmp0IANlGwslxrx35KViUhW4t+fVelhj44yPIzy8srUKPEhk5g7KedlvgzbNA8V8x9VAaCLH5qyawOF/krq1Ogv516fZSYcUqBDkBsKcxbyUkgtFnV5O+4U7Vqc2NxWDFVRMzYJpo4bfbit8nOh6bQs4UdIrBrWnMaf0q+ZqLhYiYkGAZqkusGjXzGynYusPmyTkdrSoPEKwC5iJOOaGuayt9aghnnqr3D55sRtWkE702VsclbEtERXVEREBERAREQF8lq+kQfORU3aDszAm2ERG0ds9tnA7X36FXawVFkvtMtl3HgHa3snHk31PiYbNeNCODuBXNxIvd3IcXU4a347L9OzUsyIwsiNDmuFCHCoK837Q+zImrpV4IP/wA4m3Jr/usMuOz16duHyfLrK6rzvDMXZD8Yq6IRRtWkCGeIPH6q1wqcMRxJ13J++96lVbsGiQYhhRmOaK3tuNwdCOYU2XeGENNmfxvU8SubPx+nZx5a/wBrqIFHj5FVvauI1sJvGtuK2y88AQNt/X6/Jct2jxsPjAAOe1ooKCtearhhaZ5ya3WiXmKaq5kJgkZxYGw9SqBr2PFaOYNwR9Ar3DjVlQMrGijfzda44Te6x+Ryy4+ONdDAxowgC0VaDQ+S7LD58RodQdQvNZQnJQ81e9lZotqK2Bp6rbbiq3xRmU1HxW7Do4p+WWJ01HFacPNgEvRO07EMUEFlrlU+H9ojEcQ/XZRcZiEk0qegVBBdR/BSiu1xB2dljQjQjjyUbC5lxN/e308X9pKxczKa2uoks8Bx4b9NypVdcyN4TmsdG13JVM6VLXFxNXH3ifyymYbEES/6dGb0HE8yts9C1O6hLVJYhldlOm/AqaYXdPEaF7v6mjgqKK2missKn9Gm4OqIdnBiBwBGhFV9qBhJABaNBdvQ7KetpelKIiKUCIiAiIgIiICIiAo09HyMLuVuqkqrxx3hHmfgFXO6m1sZuuFnYxc5wdS1wDf8K46chsccrgQeLT9WrocQfUk1uCqqLAzOzWquO4uvHLSDjGHPhwGvhuL/AN3Tha60y7Wvh1bQEDxMcPd6HgullxmhFoPiGnDouZmYNH5m0Y/cfpP5wUROVtRIcmHOu9vK6tGwmtA/3Gk8ALDpwWRh0J9C5tK8DvupkPs2zMLOpvz5Ci0l62ymNuWlI+K4OBvlrSt6aq9wWP8A7nUfMfhU7GnMDGQQAHOIAAtQDenIBVUKTiiIIjQ0sYfESaW0PXVVxy63WvJx+N1HYwquby+q0wTQlfGHTpp4gQvovBceYK0vcYTqqybNarn4tninFXOIGgPmuemIp4KarXWYVEqKKrxWLlNBUEmn3UnBotxxIC19ooPjb0J+JUobsO7Qd24A6Cl/ldduIoiQ8zb2v0XkkYLr+xOMfocbaKE6XUw2ltuajtqDXQKxn5a/55Ksc6n9qUr/AAXEqG5tp0XUtdULzyFF4LqcFxGtGO8vsrYX6Uyn2vERFqoIiICIiAiIgIiIBXO9qZoNsf2/VwFfmuiK4j2gRsr4QPuxGuZX9rjSnzos+X9V+P8AZxkwSXEHiaqLupMw+vi3cL9RYj4gqKRqFzbdGn3BmMjgV9YlDbEFRSq0VA8l8xpwNBoq6SpYkB7XtY0uFXACh48l6BKRYUKH74JFak6rkMKiAv7w3Nw3kAPEeuy+H2a69RqeCz5Mu9Orgw1PKpWFPdHmjF1F2s6bn4K57TTAhS7qWtTqTstnZyWYyEDuWg9Abqgx+OY8wyCDUA1PL81U2+V8fqElxlyvurvsziXfQAyIf9xlA7mNj8KK1ispTnquOjTIgTDAzQ1aelP6XSMmw9la9F0Y5eWLk5MPDLSMRUuBv1XPYtCoSrwxBnKrMYbUV1FFb6YvrDIhAaRpQfRXGKOD6cQAuAiTjmgEE0aQHD+PGi6fDJ3O0VOoseWyCNNQ+q0YRNZItNAeOxCmzQ2VHO1aQRsa/BEvY5KN3sIHcfRQpmEDwqq3shiNacCPqrqdbQ1/CgpgS09FYSsxw167qJNsBv8ARRpeLlN0HpOEzveww7cWPVTlynZ6YyxBQ+F4of8AkLg+YquqC2xu4yymqyiIrIEREBERAREQCuN9p8rmlQ79jx8wf6XZKp7TyveS0Vv8SR1F1XObicfbyBsznhZtwfFyOjvQ/wDZQZicsOmyiwpnuYpDvcdZ3LgVrnoBYeIOnNcmu3VtYyUIuaXHRQ50knK27iaK4tDlWE2JFVWSehikV8Qaz1PoqW67Xwx8rpZyUkGw7Xo3LXTW5PmU/wBCzIS8+C9uJOgVbiU04AAE3N9aV3Pp5LdnLoQq631oufV/au/Uk0r57E3NLi1xaKUoLCg2orDslK0hvmYgq5+nJo+6oY8vU+L3a3B3A2UmZ7QZYZaGimjdugoujx61j7qmXveXqNc1MmJMVaCQw1t8yfJXMCfLHctui5+CTDhEuPiccx510HkrSShGJBAd77RTy2+S1x/z6cfNPWV91aCbBNjrqvvEoeZlQufzlp5hXmEYg13hdRWlYVzEzd1acqcRwWzCpjIctebem46q2xvCiPEyhC5OZc4ciDbqrSbU3p20V+YV5KlxR23VaMKxPML+8NR6hfM7EqVX71Vl32QxCgAJPhcfhsvT4LxFhg70XimBxcsanEW6hem9ncU2OitURLituRXTyUCNCvzVziMDRwuq3qoSYTiToTgTpXflwXpMlMtiMD2moP5ReZPhtNledkMRyRO6Js7SuxV8bqq5Tp3CIi1ZiIiAiIgIiIC+IjKgg6EUX2iD869qWtZHiQ92uIPUKBI4k1rTCim36HHhwry2Xde1Tss5sQzMNtWPvE/i7Sp4A0C8xfKO3IpwNSufxnqtpb7jtMVpElmmGQ4ZRQi+lvioERz2thw2sFMoIvc10J+JVX2flnNq/vC2GXZco/W4CppXSg35qwn5twc46H00AB6LDlmrqO343e6r55rnPy10sae6KarQ6YLQGgmmp68lqfFJqPj9loK0xx67bXJMjRy7UqJkGYF2gvRaTEovloL+n5qrzDTDk5Yv5JvfvDj7jdBxP2Ux0bu4wOzvCfQrTgDjlI0X1ijKilPziq+vTmzyuV3UzEZUEVCqM5aeBVtg81nZR1yLHqFrxCSqbJYrvT6lcWPuuutOISLIl2/JQnQiOK3QYxFk2WKOYknMdXQjf7re2PmHA7j7K3mmhwVDiEKmnyV5fJX0y2JlitI2IBPX/wBXb4VN0PTVebRJl29118nNaEbgHrvopzmtGPb1TDowiMobmn4FXTEIgkcFW4HiFCPgugxRtQHjQqqVUw/JSGS2Z8N7XZaPbf8A7BQyNvVbYMxSx0NkHqYKytMo6rGkXq0X8gty6GIiIgIiICIiAiIg0zUEPY5poQQQa3F+S8O7a9ne4a45g12YAMaDck0ABJtVe7rkfaLh7XwoUQivdRWvd/xFa1+Sz5MftfC66eUR5dsuyVbWrQ5xiHiSSHU5X+Sp8bhGE6hNWfoPEbA810OKwszMppTxZacQdPNtCuUizrgO7ccwGm/lXcLHH+XboxzvH6RyeC1xYlAvkxG8wtbngkNF6lazFOXPLH2xtQCdSK9FYYMyr6fx9VoyVspuD/8A6nk31UW9Mft0EOGG3oo062oKkRYtdP8A1aH3FVnalVSsXu4nI2K6SGczarnZpvJTcLmaWr0TZpMjw73CiRXA7K170OChRxwGqUQnu68v/FWzoqCp8Q8FWzZrZMfYpZhqvMOiVhsO9PpZVUdq2YXHoSw9R6rbObxZ49V2OGzdDcrvMGnO8YWcrddl5XAiUK6nBp/KQamyxjWrqKSxx01oV8RoVQabqXi7MwEVu+vXj5qDJxtjp6qyHofYuK50pDzajM3ya4gfRXqqOyoH+mh04GvXMaq3W89Mb7ERFKBEWEGVhEQERYQZXOe0CZySUX+Qy/KvouiUDHMKZMwXQolcrt2mhBGhCrlNxMuq8MfGc+WBabsNHA70FvlT/Fc/Eo+1ATwNj5HddzjvZCYkxELQYsJw99guKaZ26jqFwsxCzVcB1HqOS55NVvcpfT6mMH8Gew4jf+1WMgtbEaK1NfhYqU6LEpSpIGlb081ohA5xpVaTeu6rZNrBwAUnAoBcYjuFPnVQooVxgApCeeLvoFS9RbXbeWHdfIutxdULQXUVINMwz8ookM0Vk6hUKMxBPhxajeq+Ij+aiwX62+K+oj/z7KRqjKFFAAUiK5RIx/pTEIMVqhRhup8QKJEC6MWeS0w6aDm8xYq5k5mnFchKxcjgdtCujl7gUKx5MdXa+F3He4JiAcO7cbHjtwKiTUN0N5HA/hVLIRaU2XSxnd/DBb77B/k3h5KIl2ns5jOdBiE6CJQf4iv1XWrl/Z2ykpX90Rx+g9F1C3w/VjfYsFEVkCIiAsVRECqxVEUBVYJREGCuO7T+z+BMEvhUgxeLR4Hf8meoWUUWbT6ea4l7O54Oytg5qmxY4FvWpoQOoUyb9mLpWUizMWJWK0CjGe60FzQS5x96xKIq61Ft7riTXTddJLQ8kJjTrQuPnf1RFjk2jTnvdaYrqFEVU1thRK6UXxHhcLoitFUN1uq+M9VlFAVWmKyqIpiEWNBUOK1EWuNUyRy29OVlZSMcgDh9FlFbLuK4e1zLxKq9wedLXA/gRFhGteq9jZ5jofdtFCCXU45jUkfFdGiLox9Msvb/2Q=="/>
          <p:cNvSpPr>
            <a:spLocks noChangeAspect="1" noChangeArrowheads="1"/>
          </p:cNvSpPr>
          <p:nvPr/>
        </p:nvSpPr>
        <p:spPr bwMode="auto">
          <a:xfrm>
            <a:off x="384175" y="9842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7" name="AutoShape 10" descr="data:image/jpeg;base64,/9j/4AAQSkZJRgABAQAAAQABAAD/2wCEAAkGBxQTEhUUExQUFhUXFRcYFBgUGBUYGBYXGBUWHBcUFRUYHCggGBwlHRQUITEhJSkrLi4uFx8zODMsNygtLisBCgoKDg0OGhAQGiwkHCQsLCwsLCwsLCwsLCwsLCwsLCwsLCwsLCwsLCwsLCwsLCwsLCwsLCwsLCwsLCwsLCwsLP/AABEIAMgA/AMBIgACEQEDEQH/xAAcAAEAAgMBAQEAAAAAAAAAAAAABAUBAwYHAgj/xAA5EAABAgQEAwUHBAEFAQEAAAABAAIDBBEhBRIxQVFhcQYTIoHBBzKRobHR8EJSYuGSFCNygvFDM//EABkBAQADAQEAAAAAAAAAAAAAAAABAgMEBf/EACIRAQEAAgICAgIDAAAAAAAAAAABAhEDIRIxBEETMiJRYf/aAAwDAQACEQMRAD8A9xREQERYQZWFojzTW734KE/ESdKBUy5McVphatAsqrZNO4rfDnOPyUTlxqbhYmovhj66L6C0UZREQEREBERAREQEREBERAREQEREBERAREQEREBERBgqFPzmWw1PyUmZjBjS46AVXIvnC8knUlYc/J4zUb8PF53f0ml9V9MKiwXqQHLgl37dNmukhpX1VRu8TOr+animQoxbcKxhzTctSQOqoJmNlY517Amg1sNlwuO4vEOUBzwDQ2sQMtaGml1pOe4Lcfxfy33p6+x4NxdZqvL+yHaCLCiNZEdnhuIAO7TwdwXpwK6uLlnJNxh8n4+XBlqvtERaucREQEREBERAREQEREBERAREQEREBERAWCsrBQc521nckJrf3vp5AVPouXlZjZSvak8gwOHj+PhXNyU1z6+i835Fv5HrfDk/G6qXmLqUY9FzkOc0vqrKG40rVZNs+Oe1h3/BbYLqqthuBO6nMeBoapIyzx03zTcwDa6kE9Aa087KlxjCi7MWe8fLzHNW8CKHeLbb8+K+nvvVMv6Z4W43pwUnJuhxctHmtnVFwRcO/tesYJNZ4Ta6gUK5GNLOzh4dYVta9dqq0wucMMncWqPqr/Hz8Mu/S/yt8uE/uOrRaYEw14q0rbVenLK8nWmUWFlSCLFUqgyixmSqDKIiAiIgIiICIiAiIgIiICwQsog472n4cYkp3jbuhOz/APXR3ofJeXSseoBFjuOPML3+NDDmlrhUEEEHcHULxPtj2cfJxi4AmE41Y7YfxPArk+Rx7/k7vicsn8a2y0YgUJ1uD6q8kCXtpX7+S5iQnGFl9teI5hR56de0UhOJBBBIr8j+UquSTt6X06l8eri1lbe8SPk2v1UbFJ0HLDa51TSzNwDo53D4VXFwMWigBhNCNz+kctleSDgKfuJ94mp6q2UuKkly9u4k4tALqR3gKp5XLT3iT1W0xKfq/wAvuFll0i8fafFhhwLXXBX3KQgwZRpz18yq100dD5c+hX3DmST6qkyl6ReO60uITj+knyWxsV2tT8VWQ5rKCtMXGRsVbzsZfhtvp0kCcNKON+IU+BHqBdcfh07nLzsAPnVWP+ocGNIrpdehw524S1xc3H452OjDllc/KYvU0OoViJ1bzJjcan1WVEbMhfYi81O0aSmxltDlWmKtjIqnaNLBFCEcjot0OYB3TZpvREUoEREBERAREQEREAqHicnDiw3MigFhF67c67dVMVP2ljZYbCXAN76GIla3aXUpbnRRUx4bjsi6WiubR2Uk5HGrczK2cOR9FWw5xzXNyk93WpbWoB46XvSy927ZdmIc9BF6PaCYbhzHunkV4vGke6Ja4ZctiCDUU67rlzxmD0ODkuf326zCMOY4B7y2JUVAIprtUH0VfisCJQuhMaxormA1pxqoOA4wGGj7Cqm9ocdzBrGEZSfFTUgLns29LUxm1Y2ejNFA46V0P3XyMfex2V7g4HVtNlJfMCjQ0ViGw5c7clBn+z+WMy5Li05zz5HcafFJMb7Y5Z529OhlcRo3MDnhnUG5Z9xz2ViyapcXa4VHIjUfQrlZeUiwjVum41HwVq2Y7vbwuo4D9rtwOX3XPlhr01l/t0LIocKE04rfDwqG4a181y8rjrK+IHqFfSOJwD7rhXhcEqPG26VzupuVOgQGwyWt3NSpcPEmNGUmp0IANlGwslxrx35KViUhW4t+fVelhj44yPIzy8srUKPEhk5g7KedlvgzbNA8V8x9VAaCLH5qyawOF/krq1Ogv516fZSYcUqBDkBsKcxbyUkgtFnV5O+4U7Vqc2NxWDFVRMzYJpo4bfbit8nOh6bQs4UdIrBrWnMaf0q+ZqLhYiYkGAZqkusGjXzGynYusPmyTkdrSoPEKwC5iJOOaGuayt9aghnnqr3D55sRtWkE702VsclbEtERXVEREBERAREQF8lq+kQfORU3aDszAm2ERG0ds9tnA7X36FXawVFkvtMtl3HgHa3snHk31PiYbNeNCODuBXNxIvd3IcXU4a347L9OzUsyIwsiNDmuFCHCoK837Q+zImrpV4IP/wA4m3Jr/usMuOz16duHyfLrK6rzvDMXZD8Yq6IRRtWkCGeIPH6q1wqcMRxJ13J++96lVbsGiQYhhRmOaK3tuNwdCOYU2XeGENNmfxvU8SubPx+nZx5a/wBrqIFHj5FVvauI1sJvGtuK2y88AQNt/X6/Jct2jxsPjAAOe1ooKCtearhhaZ5ya3WiXmKaq5kJgkZxYGw9SqBr2PFaOYNwR9Ar3DjVlQMrGijfzda44Te6x+Ryy4+ONdDAxowgC0VaDQ+S7LD58RodQdQvNZQnJQ81e9lZotqK2Bp6rbbiq3xRmU1HxW7Do4p+WWJ01HFacPNgEvRO07EMUEFlrlU+H9ojEcQ/XZRcZiEk0qegVBBdR/BSiu1xB2dljQjQjjyUbC5lxN/e308X9pKxczKa2uoks8Bx4b9NypVdcyN4TmsdG13JVM6VLXFxNXH3ifyymYbEES/6dGb0HE8yts9C1O6hLVJYhldlOm/AqaYXdPEaF7v6mjgqKK2missKn9Gm4OqIdnBiBwBGhFV9qBhJABaNBdvQ7KetpelKIiKUCIiAiIgIiICIiAo09HyMLuVuqkqrxx3hHmfgFXO6m1sZuuFnYxc5wdS1wDf8K46chsccrgQeLT9WrocQfUk1uCqqLAzOzWquO4uvHLSDjGHPhwGvhuL/AN3Tha60y7Wvh1bQEDxMcPd6HgullxmhFoPiGnDouZmYNH5m0Y/cfpP5wUROVtRIcmHOu9vK6tGwmtA/3Gk8ALDpwWRh0J9C5tK8DvupkPs2zMLOpvz5Ci0l62ymNuWlI+K4OBvlrSt6aq9wWP8A7nUfMfhU7GnMDGQQAHOIAAtQDenIBVUKTiiIIjQ0sYfESaW0PXVVxy63WvJx+N1HYwquby+q0wTQlfGHTpp4gQvovBceYK0vcYTqqybNarn4tninFXOIGgPmuemIp4KarXWYVEqKKrxWLlNBUEmn3UnBotxxIC19ooPjb0J+JUobsO7Qd24A6Cl/ldduIoiQ8zb2v0XkkYLr+xOMfocbaKE6XUw2ltuajtqDXQKxn5a/55Ksc6n9qUr/AAXEqG5tp0XUtdULzyFF4LqcFxGtGO8vsrYX6Uyn2vERFqoIiICIiAiIgIiIBXO9qZoNsf2/VwFfmuiK4j2gRsr4QPuxGuZX9rjSnzos+X9V+P8AZxkwSXEHiaqLupMw+vi3cL9RYj4gqKRqFzbdGn3BmMjgV9YlDbEFRSq0VA8l8xpwNBoq6SpYkB7XtY0uFXACh48l6BKRYUKH74JFak6rkMKiAv7w3Nw3kAPEeuy+H2a69RqeCz5Mu9Orgw1PKpWFPdHmjF1F2s6bn4K57TTAhS7qWtTqTstnZyWYyEDuWg9Abqgx+OY8wyCDUA1PL81U2+V8fqElxlyvurvsziXfQAyIf9xlA7mNj8KK1ispTnquOjTIgTDAzQ1aelP6XSMmw9la9F0Y5eWLk5MPDLSMRUuBv1XPYtCoSrwxBnKrMYbUV1FFb6YvrDIhAaRpQfRXGKOD6cQAuAiTjmgEE0aQHD+PGi6fDJ3O0VOoseWyCNNQ+q0YRNZItNAeOxCmzQ2VHO1aQRsa/BEvY5KN3sIHcfRQpmEDwqq3shiNacCPqrqdbQ1/CgpgS09FYSsxw167qJNsBv8ARRpeLlN0HpOEzveww7cWPVTlynZ6YyxBQ+F4of8AkLg+YquqC2xu4yymqyiIrIEREBERAREQCuN9p8rmlQ79jx8wf6XZKp7TyveS0Vv8SR1F1XObicfbyBsznhZtwfFyOjvQ/wDZQZicsOmyiwpnuYpDvcdZ3LgVrnoBYeIOnNcmu3VtYyUIuaXHRQ50knK27iaK4tDlWE2JFVWSehikV8Qaz1PoqW67Xwx8rpZyUkGw7Xo3LXTW5PmU/wBCzIS8+C9uJOgVbiU04AAE3N9aV3Pp5LdnLoQq631oufV/au/Uk0r57E3NLi1xaKUoLCg2orDslK0hvmYgq5+nJo+6oY8vU+L3a3B3A2UmZ7QZYZaGimjdugoujx61j7qmXveXqNc1MmJMVaCQw1t8yfJXMCfLHctui5+CTDhEuPiccx510HkrSShGJBAd77RTy2+S1x/z6cfNPWV91aCbBNjrqvvEoeZlQufzlp5hXmEYg13hdRWlYVzEzd1acqcRwWzCpjIctebem46q2xvCiPEyhC5OZc4ciDbqrSbU3p20V+YV5KlxR23VaMKxPML+8NR6hfM7EqVX71Vl32QxCgAJPhcfhsvT4LxFhg70XimBxcsanEW6hem9ncU2OitURLituRXTyUCNCvzVziMDRwuq3qoSYTiToTgTpXflwXpMlMtiMD2moP5ReZPhtNledkMRyRO6Js7SuxV8bqq5Tp3CIi1ZiIiAiIgIiIC+IjKgg6EUX2iD869qWtZHiQ92uIPUKBI4k1rTCim36HHhwry2Xde1Tss5sQzMNtWPvE/i7Sp4A0C8xfKO3IpwNSufxnqtpb7jtMVpElmmGQ4ZRQi+lvioERz2thw2sFMoIvc10J+JVX2flnNq/vC2GXZco/W4CppXSg35qwn5twc46H00AB6LDlmrqO343e6r55rnPy10sae6KarQ6YLQGgmmp68lqfFJqPj9loK0xx67bXJMjRy7UqJkGYF2gvRaTEovloL+n5qrzDTDk5Yv5JvfvDj7jdBxP2Ux0bu4wOzvCfQrTgDjlI0X1ijKilPziq+vTmzyuV3UzEZUEVCqM5aeBVtg81nZR1yLHqFrxCSqbJYrvT6lcWPuuutOISLIl2/JQnQiOK3QYxFk2WKOYknMdXQjf7re2PmHA7j7K3mmhwVDiEKmnyV5fJX0y2JlitI2IBPX/wBXb4VN0PTVebRJl29118nNaEbgHrvopzmtGPb1TDowiMobmn4FXTEIgkcFW4HiFCPgugxRtQHjQqqVUw/JSGS2Z8N7XZaPbf8A7BQyNvVbYMxSx0NkHqYKytMo6rGkXq0X8gty6GIiIgIiICIiAiIg0zUEPY5poQQQa3F+S8O7a9ne4a45g12YAMaDck0ABJtVe7rkfaLh7XwoUQivdRWvd/xFa1+Sz5MftfC66eUR5dsuyVbWrQ5xiHiSSHU5X+Sp8bhGE6hNWfoPEbA810OKwszMppTxZacQdPNtCuUizrgO7ccwGm/lXcLHH+XboxzvH6RyeC1xYlAvkxG8wtbngkNF6lazFOXPLH2xtQCdSK9FYYMyr6fx9VoyVspuD/8A6nk31UW9Mft0EOGG3oo062oKkRYtdP8A1aH3FVnalVSsXu4nI2K6SGczarnZpvJTcLmaWr0TZpMjw73CiRXA7K170OChRxwGqUQnu68v/FWzoqCp8Q8FWzZrZMfYpZhqvMOiVhsO9PpZVUdq2YXHoSw9R6rbObxZ49V2OGzdDcrvMGnO8YWcrddl5XAiUK6nBp/KQamyxjWrqKSxx01oV8RoVQabqXi7MwEVu+vXj5qDJxtjp6qyHofYuK50pDzajM3ya4gfRXqqOyoH+mh04GvXMaq3W89Mb7ERFKBEWEGVhEQERYQZXOe0CZySUX+Qy/KvouiUDHMKZMwXQolcrt2mhBGhCrlNxMuq8MfGc+WBabsNHA70FvlT/Fc/Eo+1ATwNj5HddzjvZCYkxELQYsJw99guKaZ26jqFwsxCzVcB1HqOS55NVvcpfT6mMH8Gew4jf+1WMgtbEaK1NfhYqU6LEpSpIGlb081ohA5xpVaTeu6rZNrBwAUnAoBcYjuFPnVQooVxgApCeeLvoFS9RbXbeWHdfIutxdULQXUVINMwz8ookM0Vk6hUKMxBPhxajeq+Ij+aiwX62+K+oj/z7KRqjKFFAAUiK5RIx/pTEIMVqhRhup8QKJEC6MWeS0w6aDm8xYq5k5mnFchKxcjgdtCujl7gUKx5MdXa+F3He4JiAcO7cbHjtwKiTUN0N5HA/hVLIRaU2XSxnd/DBb77B/k3h5KIl2ns5jOdBiE6CJQf4iv1XWrl/Z2ykpX90Rx+g9F1C3w/VjfYsFEVkCIiAsVRECqxVEUBVYJREGCuO7T+z+BMEvhUgxeLR4Hf8meoWUUWbT6ea4l7O54Oytg5qmxY4FvWpoQOoUyb9mLpWUizMWJWK0CjGe60FzQS5x96xKIq61Ft7riTXTddJLQ8kJjTrQuPnf1RFjk2jTnvdaYrqFEVU1thRK6UXxHhcLoitFUN1uq+M9VlFAVWmKyqIpiEWNBUOK1EWuNUyRy29OVlZSMcgDh9FlFbLuK4e1zLxKq9wedLXA/gRFhGteq9jZ5jofdtFCCXU45jUkfFdGiLox9Msvb/2Q=="/>
          <p:cNvSpPr>
            <a:spLocks noChangeAspect="1" noChangeArrowheads="1"/>
          </p:cNvSpPr>
          <p:nvPr/>
        </p:nvSpPr>
        <p:spPr bwMode="auto">
          <a:xfrm>
            <a:off x="384175" y="9842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pic>
        <p:nvPicPr>
          <p:cNvPr id="8" name="Picture 7" descr="http://4.bp.blogspot.com/-4maxqCxFaaY/ULazbrFG2wI/AAAAAAAAAws/y3LVnMHzZMg/s1600/jantung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971800" cy="2635251"/>
          </a:xfrm>
          <a:prstGeom prst="rect">
            <a:avLst/>
          </a:prstGeom>
          <a:noFill/>
        </p:spPr>
      </p:pic>
      <p:pic>
        <p:nvPicPr>
          <p:cNvPr id="9" name="Picture 8" descr="http://images.detik.com/content/2009/08/07/763/sakit-empedu-dal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886201"/>
            <a:ext cx="3048000" cy="2743199"/>
          </a:xfrm>
          <a:prstGeom prst="rect">
            <a:avLst/>
          </a:prstGeom>
          <a:noFill/>
        </p:spPr>
      </p:pic>
      <p:pic>
        <p:nvPicPr>
          <p:cNvPr id="10" name="Picture 9" descr="10 Cara alami menyembuhkan kaki bengk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962401"/>
            <a:ext cx="3048000" cy="26669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0" y="32766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56388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5729287"/>
            <a:ext cx="865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3200400"/>
            <a:ext cx="1204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3276601"/>
            <a:ext cx="115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0" y="58674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4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51615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1765995"/>
            <a:ext cx="8839200" cy="3370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/>
        </p:spPr>
        <p:txBody>
          <a:bodyPr vert="horz" wrap="square" lIns="49673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  <a:tab pos="1485900" algn="l"/>
              </a:tabLst>
            </a:pPr>
            <a:r>
              <a:rPr kumimoji="0" lang="id-ID" sz="2400" b="1" i="1" u="none" strike="noStrike" cap="none" normalizeH="0" baseline="0" dirty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Organizational diagnosis, involves “diagnosing,” or assessing, an organization’s current level of functioning in order to design appropriate change interventions.   ..........(Tichy, Hornstein, &amp; Nisberg, 1977).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id-ID" sz="24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  <a:tab pos="1485900" algn="l"/>
              </a:tabLst>
            </a:pPr>
            <a:endParaRPr kumimoji="0" lang="id-ID" sz="24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066800" algn="l"/>
                <a:tab pos="1485900" algn="l"/>
              </a:tabLst>
            </a:pPr>
            <a:r>
              <a:rPr lang="id-ID" sz="2400" b="1" dirty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fi-FI" sz="2400" b="1" dirty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iagnosa organisasi membutuhkan kegiatan mendiagnosa, menilai kinerja suatu organisasi untuk merumuskan tindakan perbaikan</a:t>
            </a:r>
            <a:r>
              <a:rPr lang="id-ID" sz="2400" b="1" dirty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/perubahan yang tepat</a:t>
            </a:r>
            <a:r>
              <a:rPr lang="fi-FI" sz="2400" b="1" dirty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id-ID" sz="2400" b="1" dirty="0"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  <a:tab pos="1485900" algn="l"/>
              </a:tabLst>
            </a:pPr>
            <a:endParaRPr kumimoji="0" lang="id-ID" sz="24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AD1C90-1A90-3B4F-B1CE-0454419841CE}"/>
              </a:ext>
            </a:extLst>
          </p:cNvPr>
          <p:cNvSpPr/>
          <p:nvPr/>
        </p:nvSpPr>
        <p:spPr>
          <a:xfrm>
            <a:off x="609600" y="609600"/>
            <a:ext cx="5195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3600" b="1" dirty="0"/>
              <a:t>DIAGNOSTIC READING .....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6490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90DB-9B6B-3647-BEA4-427A433B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MANFAAT DIAGNOSTIC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F44C3-366B-0241-B15C-A769F6DAB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Based Problem Solving</a:t>
            </a:r>
          </a:p>
          <a:p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tepat</a:t>
            </a:r>
            <a:endParaRPr lang="en-US" dirty="0"/>
          </a:p>
          <a:p>
            <a:r>
              <a:rPr lang="en-US" dirty="0" err="1"/>
              <a:t>Membangun</a:t>
            </a:r>
            <a:r>
              <a:rPr lang="en-US" dirty="0"/>
              <a:t> dialogue </a:t>
            </a:r>
            <a:r>
              <a:rPr lang="en-US" dirty="0" err="1"/>
              <a:t>dan</a:t>
            </a:r>
            <a:r>
              <a:rPr lang="en-US" dirty="0"/>
              <a:t> ownership </a:t>
            </a:r>
          </a:p>
        </p:txBody>
      </p:sp>
    </p:spTree>
    <p:extLst>
      <p:ext uri="{BB962C8B-B14F-4D97-AF65-F5344CB8AC3E}">
        <p14:creationId xmlns:p14="http://schemas.microsoft.com/office/powerpoint/2010/main" val="1007328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3429000"/>
            <a:ext cx="8153400" cy="2971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DUA LANGKAH DALAM MENDIAGNOSA</a:t>
            </a:r>
            <a:endParaRPr lang="id-ID" sz="2500" b="1" dirty="0">
              <a:solidFill>
                <a:srgbClr val="FFC000"/>
              </a:solidFill>
            </a:endParaRPr>
          </a:p>
          <a:p>
            <a:pPr marL="449263" lvl="0" indent="-449263">
              <a:lnSpc>
                <a:spcPct val="110000"/>
              </a:lnSpc>
              <a:tabLst>
                <a:tab pos="360363" algn="l"/>
              </a:tabLst>
              <a:defRPr/>
            </a:pPr>
            <a:r>
              <a:rPr kumimoji="0" lang="id-ID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1. </a:t>
            </a:r>
            <a:r>
              <a:rPr kumimoji="0" lang="id-ID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	</a:t>
            </a:r>
            <a:r>
              <a:rPr lang="id-ID" sz="2500" b="1" dirty="0">
                <a:solidFill>
                  <a:srgbClr val="FFC000"/>
                </a:solidFill>
              </a:rPr>
              <a:t>Menilai: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id-ID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kondisi/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kinerja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unit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organisasi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en-US" sz="25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saat</a:t>
            </a: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 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id-ID" sz="2500" b="1" dirty="0">
                <a:solidFill>
                  <a:srgbClr val="FFC000"/>
                </a:solidFill>
              </a:rPr>
              <a:t>ini;  </a:t>
            </a:r>
            <a:r>
              <a:rPr lang="id-ID" sz="2500" b="1" u="sng" dirty="0">
                <a:solidFill>
                  <a:srgbClr val="FFC000"/>
                </a:solidFill>
              </a:rPr>
              <a:t>kondisi/</a:t>
            </a:r>
            <a:r>
              <a:rPr lang="en-US" sz="2500" b="1" u="sng" dirty="0" err="1">
                <a:solidFill>
                  <a:srgbClr val="FFC000"/>
                </a:solidFill>
              </a:rPr>
              <a:t>kinerja</a:t>
            </a:r>
            <a:r>
              <a:rPr lang="en-US" sz="2500" b="1" u="sng" dirty="0">
                <a:solidFill>
                  <a:srgbClr val="FFC000"/>
                </a:solidFill>
              </a:rPr>
              <a:t> yang </a:t>
            </a:r>
            <a:r>
              <a:rPr lang="en-US" sz="2500" b="1" u="sng" dirty="0" err="1">
                <a:solidFill>
                  <a:srgbClr val="FFC000"/>
                </a:solidFill>
              </a:rPr>
              <a:t>diinginkan</a:t>
            </a:r>
            <a:r>
              <a:rPr lang="en-US" sz="2500" b="1" dirty="0">
                <a:solidFill>
                  <a:srgbClr val="FFC000"/>
                </a:solidFill>
              </a:rPr>
              <a:t>, </a:t>
            </a:r>
            <a:r>
              <a:rPr lang="en-US" sz="2500" b="1" i="1" dirty="0">
                <a:solidFill>
                  <a:srgbClr val="FFC000"/>
                </a:solidFill>
              </a:rPr>
              <a:t>gap-</a:t>
            </a:r>
            <a:r>
              <a:rPr lang="en-US" sz="2500" b="1" dirty="0" err="1">
                <a:solidFill>
                  <a:srgbClr val="FFC000"/>
                </a:solidFill>
              </a:rPr>
              <a:t>nya</a:t>
            </a:r>
            <a:r>
              <a:rPr lang="en-US" sz="2500" b="1" dirty="0">
                <a:solidFill>
                  <a:srgbClr val="FFC000"/>
                </a:solidFill>
              </a:rPr>
              <a:t>, </a:t>
            </a:r>
            <a:r>
              <a:rPr lang="id-ID" sz="2500" b="1" dirty="0">
                <a:solidFill>
                  <a:srgbClr val="FFC000"/>
                </a:solidFill>
              </a:rPr>
              <a:t>dan </a:t>
            </a:r>
            <a:r>
              <a:rPr lang="en-US" sz="2500" b="1" dirty="0" err="1">
                <a:solidFill>
                  <a:srgbClr val="FFC000"/>
                </a:solidFill>
              </a:rPr>
              <a:t>sasaran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i="1" dirty="0">
                <a:solidFill>
                  <a:srgbClr val="FFC000"/>
                </a:solidFill>
              </a:rPr>
              <a:t>reform</a:t>
            </a:r>
            <a:r>
              <a:rPr lang="en-US" sz="2500" b="1" dirty="0">
                <a:solidFill>
                  <a:srgbClr val="FFC000"/>
                </a:solidFill>
              </a:rPr>
              <a:t>/</a:t>
            </a:r>
            <a:r>
              <a:rPr lang="en-US" sz="2500" b="1" dirty="0" err="1">
                <a:solidFill>
                  <a:srgbClr val="FFC000"/>
                </a:solidFill>
              </a:rPr>
              <a:t>perubahan</a:t>
            </a:r>
            <a:r>
              <a:rPr lang="en-US" sz="2500" b="1" dirty="0">
                <a:solidFill>
                  <a:srgbClr val="FFC000"/>
                </a:solidFill>
              </a:rPr>
              <a:t>.</a:t>
            </a:r>
            <a:endParaRPr lang="id-ID" sz="2500" b="1" dirty="0">
              <a:solidFill>
                <a:srgbClr val="FFC000"/>
              </a:solidFill>
            </a:endParaRPr>
          </a:p>
          <a:p>
            <a:pPr marL="449263" marR="0" lvl="0" indent="-449263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2. </a:t>
            </a:r>
            <a:r>
              <a:rPr kumimoji="0" lang="id-ID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	Menyusun solusi/langkah-langkah intervensi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untuk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meningkatkan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kinerja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id-ID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unit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organisasi</a:t>
            </a:r>
            <a:r>
              <a:rPr kumimoji="0" lang="id-ID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/instansi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3" name="Picture 2" descr="http://1.bp.blogspot.com/-yLk8Bwkmi9Y/TyV3DesISEI/AAAAAAAAElI/KFESB_Z5Bh0/s1600/Polaris+the+North+Star+wasting+2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657600" cy="2819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4267200" y="457200"/>
            <a:ext cx="4419600" cy="2819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NORTH STAR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SETIAP PEMIMPIN HARUS</a:t>
            </a:r>
            <a:r>
              <a:rPr lang="id-ID" sz="2800" b="1" dirty="0">
                <a:solidFill>
                  <a:schemeClr val="bg1"/>
                </a:solidFill>
              </a:rPr>
              <a:t>      </a:t>
            </a:r>
            <a:r>
              <a:rPr lang="en-US" sz="2800" b="1" dirty="0">
                <a:solidFill>
                  <a:schemeClr val="bg1"/>
                </a:solidFill>
              </a:rPr>
              <a:t> MEMPUNYAI </a:t>
            </a:r>
            <a:r>
              <a:rPr lang="id-ID" sz="2800" b="1" dirty="0">
                <a:solidFill>
                  <a:schemeClr val="bg1"/>
                </a:solidFill>
              </a:rPr>
              <a:t>VISION-</a:t>
            </a:r>
            <a:r>
              <a:rPr lang="en-US" sz="2800" b="1" dirty="0">
                <a:solidFill>
                  <a:schemeClr val="bg1"/>
                </a:solidFill>
              </a:rPr>
              <a:t>TUJUAN  </a:t>
            </a:r>
            <a:r>
              <a:rPr lang="id-ID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              </a:t>
            </a:r>
            <a:r>
              <a:rPr lang="id-ID" sz="2800" b="1" dirty="0">
                <a:solidFill>
                  <a:schemeClr val="bg1"/>
                </a:solidFill>
              </a:rPr>
              <a:t>   </a:t>
            </a:r>
            <a:r>
              <a:rPr lang="en-US" sz="2800" b="1" dirty="0">
                <a:solidFill>
                  <a:srgbClr val="FFFF00"/>
                </a:solidFill>
              </a:rPr>
              <a:t>(GAGASAN- ARAH PERUBAHAN)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993884" y="609600"/>
            <a:ext cx="7083316" cy="1600199"/>
          </a:xfrm>
          <a:prstGeom prst="triangle">
            <a:avLst>
              <a:gd name="adj" fmla="val 522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DIAGNOSTIC READING </a:t>
            </a: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YANG EFEKTIF</a:t>
            </a:r>
          </a:p>
          <a:p>
            <a:pPr algn="ctr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438400"/>
            <a:ext cx="19050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id-ID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KONDISI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</a:t>
            </a:r>
            <a:endParaRPr lang="id-ID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d-ID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SAAT INI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2438400"/>
            <a:ext cx="19812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SOLUSI/INTERVENSI/ACTION/ PROGRAM-RENCANA KERJA YANG TEPAT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105400"/>
            <a:ext cx="7162800" cy="9906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INFORMASI </a:t>
            </a:r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PENTING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DARI </a:t>
            </a:r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HASIL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SURVEI, SENSUS</a:t>
            </a:r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 PRIMER,  SEKUNDER, DAN DARI BERBAGAI SUMBER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9800" y="2438400"/>
            <a:ext cx="1981200" cy="2514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KONDISI YANG DIHARAPKAN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895600" y="3352800"/>
            <a:ext cx="5334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86400" y="3352800"/>
            <a:ext cx="533400" cy="685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6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/>
              <a:t>Reformasi</a:t>
            </a:r>
            <a:r>
              <a:rPr lang="en-US" b="1" dirty="0"/>
              <a:t> </a:t>
            </a:r>
            <a:r>
              <a:rPr lang="en-US" b="1" dirty="0" err="1"/>
              <a:t>Birokrasi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Tuntutan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Perpres</a:t>
            </a:r>
            <a:r>
              <a:rPr lang="en-US" dirty="0"/>
              <a:t> no 81 </a:t>
            </a:r>
            <a:r>
              <a:rPr lang="en-US" dirty="0" err="1"/>
              <a:t>tahun</a:t>
            </a:r>
            <a:r>
              <a:rPr lang="en-US" dirty="0"/>
              <a:t> 2010 Grand Design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:</a:t>
            </a:r>
          </a:p>
          <a:p>
            <a:pPr eaLnBrk="1" hangingPunct="1">
              <a:defRPr/>
            </a:pP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“</a:t>
            </a:r>
            <a:r>
              <a:rPr lang="en-US" dirty="0" err="1"/>
              <a:t>Terwujudnya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”. 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30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10000"/>
                  </a:schemeClr>
                </a:solidFill>
              </a:rPr>
              <a:t>MEMAHAMI KAUSALITAS</a:t>
            </a:r>
            <a:br>
              <a:rPr lang="en-US" sz="2800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800" b="1" dirty="0">
                <a:solidFill>
                  <a:schemeClr val="tx2">
                    <a:lumMod val="10000"/>
                  </a:schemeClr>
                </a:solidFill>
              </a:rPr>
              <a:t> MASALAH</a:t>
            </a:r>
            <a:r>
              <a:rPr lang="id-ID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id-ID" sz="2800" b="1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MENENTUKAN</a:t>
            </a:r>
            <a:r>
              <a:rPr lang="id-ID" sz="2800" b="1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AREA INTERVENSI/SOLUSI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49263" indent="-449263">
              <a:spcBef>
                <a:spcPts val="0"/>
              </a:spcBef>
              <a:buNone/>
              <a:tabLst>
                <a:tab pos="449263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 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* 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iagnostic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eading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bukan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hanya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 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membandingkan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antara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49263" indent="-449263">
              <a:spcBef>
                <a:spcPts val="0"/>
              </a:spcBef>
              <a:buNone/>
              <a:tabLst>
                <a:tab pos="449263" algn="l"/>
              </a:tabLst>
            </a:pP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     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target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realisasi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atau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das </a:t>
            </a:r>
            <a:r>
              <a:rPr lang="en-US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sein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das </a:t>
            </a:r>
            <a:r>
              <a:rPr lang="en-US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solle</a:t>
            </a:r>
            <a:r>
              <a:rPr lang="id-ID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untuk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menemukan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gap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; tetappi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   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diagnostic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eading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pada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tahap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awal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harus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mampu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menghasilkan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peta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masalah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organisasi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49263" indent="-449263">
              <a:spcBef>
                <a:spcPts val="0"/>
              </a:spcBef>
              <a:buNone/>
              <a:tabLst>
                <a:tab pos="449263" algn="l"/>
              </a:tabLst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49263" indent="-449263">
              <a:spcBef>
                <a:spcPts val="0"/>
              </a:spcBef>
              <a:buNone/>
              <a:tabLst>
                <a:tab pos="449263" algn="l"/>
              </a:tabLst>
            </a:pP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  *  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Dari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peta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masalah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tadi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kemudian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dianalisis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berbagai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faktor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L="449263" indent="-449263">
              <a:spcBef>
                <a:spcPts val="0"/>
              </a:spcBef>
              <a:buNone/>
              <a:tabLst>
                <a:tab pos="449263" algn="l"/>
              </a:tabLst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       yang 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mungkin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berkontribusi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terhadap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masalah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t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er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s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ut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49263" indent="-449263">
              <a:spcBef>
                <a:spcPts val="0"/>
              </a:spcBef>
              <a:buNone/>
              <a:tabLst>
                <a:tab pos="449263" algn="l"/>
              </a:tabLst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49263" indent="-449263">
              <a:spcBef>
                <a:spcPts val="0"/>
              </a:spcBef>
              <a:buNone/>
              <a:tabLst>
                <a:tab pos="449263" algn="l"/>
              </a:tabLst>
            </a:pP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*   Personal judgment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dapat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membantu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cara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berpikir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serba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sistem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systems thinking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untuk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menemukan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key leverage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atau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driving force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-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nya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 (faktor yang paling berpengaruh)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49263" indent="-449263">
              <a:spcBef>
                <a:spcPts val="0"/>
              </a:spcBef>
              <a:buNone/>
              <a:tabLst>
                <a:tab pos="449263" algn="l"/>
              </a:tabLst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49263" indent="-449263">
              <a:spcBef>
                <a:spcPts val="0"/>
              </a:spcBef>
              <a:buNone/>
              <a:tabLst>
                <a:tab pos="449263" algn="l"/>
              </a:tabLst>
            </a:pPr>
            <a:r>
              <a:rPr lang="id-ID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 </a:t>
            </a:r>
            <a:r>
              <a:rPr lang="id-ID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* 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Key leverage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atau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driving force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inilah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yang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ditetapkan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L="449263" indent="-449263">
              <a:spcBef>
                <a:spcPts val="0"/>
              </a:spcBef>
              <a:buNone/>
              <a:tabLst>
                <a:tab pos="449263" algn="l"/>
              </a:tabLst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       s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g</a:t>
            </a: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ai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area 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intervensi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perubahan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secara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inovatif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buNone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560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304800"/>
            <a:ext cx="8534400" cy="609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7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id-ID" sz="4400" b="1" dirty="0">
                <a:solidFill>
                  <a:srgbClr val="EEECE1">
                    <a:lumMod val="10000"/>
                  </a:srgbClr>
                </a:solidFill>
              </a:rPr>
              <a:t>MENILAI KINERJA UNIT ORGANISASI</a:t>
            </a:r>
            <a:endParaRPr lang="en-US" sz="4400" dirty="0">
              <a:solidFill>
                <a:srgbClr val="EEECE1">
                  <a:lumMod val="10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45413"/>
              </p:ext>
            </p:extLst>
          </p:nvPr>
        </p:nvGraphicFramePr>
        <p:xfrm>
          <a:off x="304800" y="1752600"/>
          <a:ext cx="85344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id-ID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MENILAI </a:t>
                      </a:r>
                    </a:p>
                    <a:p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OUTPUT,  INPUT, BUSINESS PROCESS &amp; LINGK.  DARI LAP. KINERJA &amp;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OBSESRVASI</a:t>
                      </a:r>
                      <a:r>
                        <a:rPr kumimoji="0" lang="id-ID" sz="16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DATA &amp; INFORMASI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id-ID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id-ID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id-ID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TENTUKAN </a:t>
                      </a: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 KINERJA : KUALITAS SDM, SARPRAS,  BARANG  &amp; JASA, PELAYANAN PRIMA, TIK, DAN NETWORKING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DATA &amp; INFORMASI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DIANALISIS, TERNYATA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TIDAK MEMENUHI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 YANG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DITETAPKAN, TERJADI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KESENJANGAN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id-ID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KESENJANGAN</a:t>
                      </a:r>
                      <a:r>
                        <a:rPr kumimoji="0" lang="id-ID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MENJADI SASARAN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OBYEK PERUBAHAN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UNTUK MEMENUHI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  AGAR TIDAK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TERJADI KESENJANGAN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id-ID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114800" y="1905000"/>
            <a:ext cx="533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57400" y="1905000"/>
            <a:ext cx="533400" cy="381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0" y="1905000"/>
            <a:ext cx="533400" cy="381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34095"/>
              </p:ext>
            </p:extLst>
          </p:nvPr>
        </p:nvGraphicFramePr>
        <p:xfrm>
          <a:off x="304800" y="4297681"/>
          <a:ext cx="5029200" cy="236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21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50000"/>
                        </a:lnSpc>
                        <a:buClrTx/>
                        <a:buSzTx/>
                        <a:tabLst/>
                        <a:defRPr/>
                      </a:pPr>
                      <a:r>
                        <a:rPr kumimoji="0" lang="id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INTERVENSI  MENGATASI KESENJANGAN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AutoNum type="alphaLcPeriod"/>
                        <a:tabLst/>
                        <a:defRPr/>
                      </a:pPr>
                      <a:r>
                        <a:rPr kumimoji="0" lang="id-ID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MELIHAT HASIL ANALISIS DATA &amp; INFORMASI, PENGAMATAN LANGSUNG KELAPANGAN, DAN BERDASARKAN TACIT KNOWLEDGLE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AutoNum type="alphaLcPeriod"/>
                        <a:tabLst/>
                        <a:defRPr/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</a:rPr>
                        <a:t>DESKRIPSIKAN SECARA</a:t>
                      </a:r>
                      <a:r>
                        <a:rPr lang="id-ID" sz="16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600" b="1" dirty="0">
                          <a:solidFill>
                            <a:schemeClr val="bg1"/>
                          </a:solidFill>
                        </a:rPr>
                        <a:t>TERUKUR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:</a:t>
                      </a:r>
                      <a:r>
                        <a:rPr lang="id-ID" sz="16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6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      </a:t>
                      </a:r>
                      <a:r>
                        <a:rPr lang="id-ID" sz="2000" b="1" dirty="0">
                          <a:solidFill>
                            <a:srgbClr val="CC3300"/>
                          </a:solidFill>
                        </a:rPr>
                        <a:t>“KONDISI</a:t>
                      </a:r>
                      <a:r>
                        <a:rPr lang="id-ID" sz="2000" b="1" baseline="0" dirty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id-ID" sz="2000" b="1" dirty="0">
                          <a:solidFill>
                            <a:srgbClr val="CC3300"/>
                          </a:solidFill>
                        </a:rPr>
                        <a:t>KINERJA</a:t>
                      </a:r>
                      <a:r>
                        <a:rPr lang="id-ID" sz="2000" b="1" baseline="0" dirty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id-ID" sz="2000" b="1" dirty="0">
                          <a:solidFill>
                            <a:srgbClr val="CC3300"/>
                          </a:solidFill>
                        </a:rPr>
                        <a:t>YANG DIHARAPKAN”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AutoNum type="alphaLcPeriod" startAt="3"/>
                        <a:tabLst/>
                        <a:defRPr/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</a:rPr>
                        <a:t>DESKRIPSIKAN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:</a:t>
                      </a:r>
                      <a:r>
                        <a:rPr lang="id-ID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20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“KONDIS</a:t>
                      </a:r>
                      <a:r>
                        <a:rPr lang="id-ID" sz="2000" b="1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 </a:t>
                      </a:r>
                      <a:r>
                        <a:rPr lang="id-ID" sz="20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KINERJA SAAT INI”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486400" y="4343400"/>
            <a:ext cx="3352800" cy="2286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id-ID" b="1" dirty="0">
                <a:solidFill>
                  <a:prstClr val="white"/>
                </a:solidFill>
              </a:rPr>
              <a:t>MODEL DIAGNOSA</a:t>
            </a:r>
            <a:r>
              <a:rPr lang="en-US" b="1" dirty="0">
                <a:solidFill>
                  <a:prstClr val="white"/>
                </a:solidFill>
              </a:rPr>
              <a:t> ORGANISASI</a:t>
            </a:r>
          </a:p>
          <a:p>
            <a:pPr algn="ctr">
              <a:defRPr/>
            </a:pPr>
            <a:r>
              <a:rPr lang="id-ID" sz="2000" b="1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YANG </a:t>
            </a:r>
            <a:r>
              <a:rPr lang="id-ID" b="1" dirty="0">
                <a:solidFill>
                  <a:prstClr val="white"/>
                </a:solidFill>
              </a:rPr>
              <a:t>DIGUNAKAN </a:t>
            </a:r>
            <a:r>
              <a:rPr lang="en-US" b="1" dirty="0">
                <a:solidFill>
                  <a:prstClr val="white"/>
                </a:solidFill>
              </a:rPr>
              <a:t>PROFESSIONAL</a:t>
            </a:r>
            <a:r>
              <a:rPr lang="id-ID" b="1" dirty="0">
                <a:solidFill>
                  <a:prstClr val="white"/>
                </a:solidFill>
              </a:rPr>
              <a:t> </a:t>
            </a:r>
            <a:endParaRPr lang="en-US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id-ID" b="1" dirty="0">
                <a:solidFill>
                  <a:prstClr val="white"/>
                </a:solidFill>
              </a:rPr>
              <a:t>JUDGMENT – BRAINSTORMING</a:t>
            </a:r>
            <a:endParaRPr lang="en-US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(LOGIKA DIAGNOSTIC READING) </a:t>
            </a:r>
            <a:endParaRPr lang="id-ID" sz="2400" b="1" dirty="0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391400" y="3962400"/>
            <a:ext cx="533400" cy="6858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953000" y="5105400"/>
            <a:ext cx="609600" cy="53340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990600"/>
            <a:ext cx="85344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prstClr val="black"/>
                </a:solidFill>
              </a:rPr>
              <a:t>1.  MELALUI </a:t>
            </a:r>
            <a:r>
              <a:rPr lang="en-US" sz="2800" b="1" dirty="0">
                <a:solidFill>
                  <a:prstClr val="black"/>
                </a:solidFill>
              </a:rPr>
              <a:t>KESENJANGAN ATAU GAP </a:t>
            </a:r>
            <a:r>
              <a:rPr lang="id-ID" sz="2800" b="1" dirty="0">
                <a:solidFill>
                  <a:prstClr val="black"/>
                </a:solidFill>
              </a:rPr>
              <a:t>YANG TERJADI   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2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9140"/>
              </p:ext>
            </p:extLst>
          </p:nvPr>
        </p:nvGraphicFramePr>
        <p:xfrm>
          <a:off x="533400" y="457200"/>
          <a:ext cx="10058400" cy="615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53200" y="844551"/>
            <a:ext cx="45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05800" y="37338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24800" y="5867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2b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7000" y="5791200"/>
            <a:ext cx="53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3657600"/>
            <a:ext cx="53340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2743200"/>
            <a:ext cx="2209800" cy="190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prstClr val="white"/>
                </a:solidFill>
              </a:rPr>
              <a:t>2. MELALUI LOGIKA</a:t>
            </a:r>
          </a:p>
          <a:p>
            <a:pPr algn="ctr"/>
            <a:r>
              <a:rPr lang="id-ID" sz="2800" b="1" dirty="0">
                <a:solidFill>
                  <a:prstClr val="white"/>
                </a:solidFill>
              </a:rPr>
              <a:t>DIAGNOSTIC</a:t>
            </a:r>
          </a:p>
          <a:p>
            <a:pPr algn="ctr"/>
            <a:r>
              <a:rPr lang="id-ID" sz="2800" b="1" dirty="0">
                <a:solidFill>
                  <a:prstClr val="white"/>
                </a:solidFill>
              </a:rPr>
              <a:t>READING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981200"/>
            <a:ext cx="2057400" cy="3505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 b="1" dirty="0">
              <a:solidFill>
                <a:prstClr val="white"/>
              </a:solidFill>
            </a:endParaRPr>
          </a:p>
          <a:p>
            <a:pPr>
              <a:lnSpc>
                <a:spcPct val="200000"/>
              </a:lnSpc>
            </a:pPr>
            <a:r>
              <a:rPr lang="id-ID" sz="2000" b="1" dirty="0">
                <a:solidFill>
                  <a:prstClr val="white"/>
                </a:solidFill>
              </a:rPr>
              <a:t>MELIPUTI  : .......</a:t>
            </a:r>
          </a:p>
          <a:p>
            <a:pPr>
              <a:buFont typeface="Arial" charset="0"/>
              <a:buChar char="•"/>
            </a:pPr>
            <a:r>
              <a:rPr lang="id-ID" b="1" dirty="0">
                <a:solidFill>
                  <a:prstClr val="white"/>
                </a:solidFill>
              </a:rPr>
              <a:t>  PROBLEM</a:t>
            </a:r>
          </a:p>
          <a:p>
            <a:r>
              <a:rPr lang="id-ID" b="1" dirty="0">
                <a:solidFill>
                  <a:prstClr val="white"/>
                </a:solidFill>
              </a:rPr>
              <a:t>    SOLVING</a:t>
            </a:r>
          </a:p>
          <a:p>
            <a:pPr>
              <a:buFont typeface="Arial" charset="0"/>
              <a:buChar char="•"/>
            </a:pPr>
            <a:r>
              <a:rPr lang="id-ID" b="1" dirty="0">
                <a:solidFill>
                  <a:prstClr val="white"/>
                </a:solidFill>
              </a:rPr>
              <a:t>  CONTINUES</a:t>
            </a:r>
          </a:p>
          <a:p>
            <a:r>
              <a:rPr lang="id-ID" b="1" dirty="0">
                <a:solidFill>
                  <a:prstClr val="white"/>
                </a:solidFill>
              </a:rPr>
              <a:t>    IMPROVEMENT</a:t>
            </a:r>
          </a:p>
          <a:p>
            <a:pPr>
              <a:buFont typeface="Arial" charset="0"/>
              <a:buChar char="•"/>
            </a:pPr>
            <a:r>
              <a:rPr lang="id-ID" b="1" dirty="0">
                <a:solidFill>
                  <a:prstClr val="white"/>
                </a:solidFill>
              </a:rPr>
              <a:t>  COMPREHENSIVE</a:t>
            </a:r>
          </a:p>
          <a:p>
            <a:r>
              <a:rPr lang="id-ID" b="1" dirty="0">
                <a:solidFill>
                  <a:prstClr val="white"/>
                </a:solidFill>
              </a:rPr>
              <a:t>    APPROACH</a:t>
            </a:r>
          </a:p>
          <a:p>
            <a:pPr>
              <a:buFont typeface="Arial" charset="0"/>
              <a:buChar char="•"/>
            </a:pPr>
            <a:r>
              <a:rPr lang="id-ID" b="1" dirty="0">
                <a:solidFill>
                  <a:prstClr val="white"/>
                </a:solidFill>
              </a:rPr>
              <a:t>  COLLABORATIVE</a:t>
            </a:r>
          </a:p>
          <a:p>
            <a:r>
              <a:rPr lang="id-ID" b="1" dirty="0">
                <a:solidFill>
                  <a:prstClr val="white"/>
                </a:solidFill>
              </a:rPr>
              <a:t>    STRATEGY</a:t>
            </a:r>
          </a:p>
          <a:p>
            <a:pPr>
              <a:buFont typeface="Arial" charset="0"/>
              <a:buChar char="•"/>
            </a:pPr>
            <a:r>
              <a:rPr lang="id-ID" b="1" dirty="0">
                <a:solidFill>
                  <a:prstClr val="white"/>
                </a:solidFill>
              </a:rPr>
              <a:t>  +++ INOVASI</a:t>
            </a:r>
          </a:p>
          <a:p>
            <a:endParaRPr lang="id-ID" b="1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04800"/>
            <a:ext cx="42672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DIAGNOSTIC READING   (ORGANIZATION ANALYSIS)</a:t>
            </a:r>
          </a:p>
        </p:txBody>
      </p:sp>
    </p:spTree>
    <p:extLst>
      <p:ext uri="{BB962C8B-B14F-4D97-AF65-F5344CB8AC3E}">
        <p14:creationId xmlns:p14="http://schemas.microsoft.com/office/powerpoint/2010/main" val="2898257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3D9B5A-4A1A-3D48-AC19-5FBBE0975EC0}"/>
              </a:ext>
            </a:extLst>
          </p:cNvPr>
          <p:cNvSpPr txBox="1"/>
          <p:nvPr/>
        </p:nvSpPr>
        <p:spPr>
          <a:xfrm>
            <a:off x="914400" y="2895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25463"/>
            <a:r>
              <a:rPr lang="en-US" sz="3600" b="1" dirty="0"/>
              <a:t>5. MEMAHAMI KONSEP ANATOMI ORGANISASI</a:t>
            </a:r>
          </a:p>
        </p:txBody>
      </p:sp>
    </p:spTree>
    <p:extLst>
      <p:ext uri="{BB962C8B-B14F-4D97-AF65-F5344CB8AC3E}">
        <p14:creationId xmlns:p14="http://schemas.microsoft.com/office/powerpoint/2010/main" val="2692197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6513CB8-AA9E-1D4C-88C8-07FCC284A2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Konsep</a:t>
            </a:r>
            <a:r>
              <a:rPr lang="en-US" altLang="en-US" dirty="0"/>
              <a:t> </a:t>
            </a:r>
            <a:r>
              <a:rPr lang="en-US" altLang="en-US" dirty="0" err="1"/>
              <a:t>Birokrasi</a:t>
            </a:r>
            <a:r>
              <a:rPr lang="en-US" altLang="en-US" dirty="0"/>
              <a:t> : Weber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EE61F92-0B29-0B41-AFFA-4522E792D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dirty="0" err="1"/>
              <a:t>Birokrasi</a:t>
            </a:r>
            <a:r>
              <a:rPr lang="en-US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formal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en-US" dirty="0" err="1"/>
              <a:t>Spesialisasi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en-US" dirty="0" err="1"/>
              <a:t>Kejelasan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hirarki</a:t>
            </a:r>
            <a:endParaRPr lang="en-US" dirty="0"/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karir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merit system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en-US" dirty="0"/>
              <a:t>Impersonal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en-US" dirty="0" err="1"/>
              <a:t>Obyektifitas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  <a:p>
            <a:pPr marL="609600" indent="-6096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tertulis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02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9469-66A7-464B-95EA-42F7D006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Patologi</a:t>
            </a:r>
            <a:r>
              <a:rPr lang="en-US" dirty="0"/>
              <a:t> </a:t>
            </a:r>
            <a:r>
              <a:rPr lang="en-US" dirty="0" err="1"/>
              <a:t>birokrasi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89695-9EAD-7745-A8B4-5A76F5D1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/>
              <a:t>birokrat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cenderung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ingin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memperbesar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keuntungan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pribadi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kelompok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menambah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anggaran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personil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fasilitas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organisasinya</a:t>
            </a:r>
            <a:r>
              <a:rPr lang="en-US" altLang="en-US" sz="2800" dirty="0"/>
              <a:t> (Parkinson, 1954): </a:t>
            </a:r>
          </a:p>
          <a:p>
            <a:endParaRPr lang="en-US" altLang="en-US" sz="2800" dirty="0"/>
          </a:p>
          <a:p>
            <a:r>
              <a:rPr lang="en-US" altLang="en-US" sz="2800" dirty="0" err="1"/>
              <a:t>Orientasi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peraturan</a:t>
            </a:r>
            <a:r>
              <a:rPr lang="en-US" altLang="en-US" sz="2800" dirty="0"/>
              <a:t>, goal displacement behavior R (Merton, 1955) </a:t>
            </a:r>
          </a:p>
          <a:p>
            <a:r>
              <a:rPr lang="en-US" altLang="en-US" sz="2800" dirty="0" err="1"/>
              <a:t>Birokrasi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terhadap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mutu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inefisien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cenderung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pemborosan</a:t>
            </a:r>
            <a:r>
              <a:rPr lang="en-US" altLang="en-US" sz="2800" dirty="0"/>
              <a:t> (Coase 1964, Wolf, 1979)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2472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381000"/>
            <a:ext cx="6400800" cy="762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BURKE-LITWIN CAUSAL MODEL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81400" y="3114000"/>
            <a:ext cx="1524000" cy="495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b="1" dirty="0">
                <a:solidFill>
                  <a:schemeClr val="tx1"/>
                </a:solidFill>
              </a:rPr>
              <a:t>Management Practices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95750" y="2259000"/>
            <a:ext cx="1309650" cy="495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dirty="0"/>
              <a:t>Leadership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33800" y="1219200"/>
            <a:ext cx="1524000" cy="571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dirty="0"/>
              <a:t>External Environment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33800" y="3969000"/>
            <a:ext cx="1371600" cy="495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dirty="0"/>
              <a:t>Work Group Climate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33800" y="4869000"/>
            <a:ext cx="1371600" cy="495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b="1" dirty="0">
                <a:solidFill>
                  <a:schemeClr val="tx1"/>
                </a:solidFill>
              </a:rPr>
              <a:t>Motivation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38250" y="4869000"/>
            <a:ext cx="1181250" cy="495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dirty="0"/>
              <a:t>Skill/ job Match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38250" y="3159000"/>
            <a:ext cx="1181250" cy="495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b="1" dirty="0"/>
              <a:t>Structure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38250" y="2209800"/>
            <a:ext cx="1181250" cy="609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b="1" dirty="0"/>
              <a:t>Mission and Strategy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54500" y="3159000"/>
            <a:ext cx="1181250" cy="495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dirty="0"/>
              <a:t>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20751" y="4724400"/>
            <a:ext cx="1265849" cy="63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b="1" dirty="0">
                <a:solidFill>
                  <a:schemeClr val="tx1"/>
                </a:solidFill>
              </a:rPr>
              <a:t>Individual Needs &amp; Value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54500" y="2259000"/>
            <a:ext cx="1181250" cy="495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b="1" dirty="0"/>
              <a:t>Cultu</a:t>
            </a:r>
            <a:r>
              <a:rPr lang="en-US" b="1" dirty="0"/>
              <a:t>r</a:t>
            </a:r>
            <a:r>
              <a:rPr lang="id-ID" b="1" dirty="0"/>
              <a:t>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33799" y="5791200"/>
            <a:ext cx="1600201" cy="472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</a:p>
        </p:txBody>
      </p:sp>
      <p:sp>
        <p:nvSpPr>
          <p:cNvPr id="15" name="Freeform 14"/>
          <p:cNvSpPr/>
          <p:nvPr/>
        </p:nvSpPr>
        <p:spPr>
          <a:xfrm>
            <a:off x="5334000" y="1509487"/>
            <a:ext cx="2286000" cy="4510313"/>
          </a:xfrm>
          <a:custGeom>
            <a:avLst/>
            <a:gdLst>
              <a:gd name="connsiteX0" fmla="*/ 0 w 3483429"/>
              <a:gd name="connsiteY0" fmla="*/ 4484914 h 4499428"/>
              <a:gd name="connsiteX1" fmla="*/ 3483429 w 3483429"/>
              <a:gd name="connsiteY1" fmla="*/ 4499428 h 4499428"/>
              <a:gd name="connsiteX2" fmla="*/ 3483429 w 3483429"/>
              <a:gd name="connsiteY2" fmla="*/ 0 h 4499428"/>
              <a:gd name="connsiteX3" fmla="*/ 130629 w 3483429"/>
              <a:gd name="connsiteY3" fmla="*/ 0 h 449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29" h="4499428">
                <a:moveTo>
                  <a:pt x="0" y="4484914"/>
                </a:moveTo>
                <a:lnTo>
                  <a:pt x="3483429" y="4499428"/>
                </a:lnTo>
                <a:lnTo>
                  <a:pt x="3483429" y="0"/>
                </a:lnTo>
                <a:lnTo>
                  <a:pt x="130629" y="0"/>
                </a:ln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Freeform 15"/>
          <p:cNvSpPr/>
          <p:nvPr/>
        </p:nvSpPr>
        <p:spPr>
          <a:xfrm>
            <a:off x="1153886" y="1494971"/>
            <a:ext cx="2558143" cy="4513943"/>
          </a:xfrm>
          <a:custGeom>
            <a:avLst/>
            <a:gdLst>
              <a:gd name="connsiteX0" fmla="*/ 3367315 w 3410857"/>
              <a:gd name="connsiteY0" fmla="*/ 0 h 4513943"/>
              <a:gd name="connsiteX1" fmla="*/ 0 w 3410857"/>
              <a:gd name="connsiteY1" fmla="*/ 0 h 4513943"/>
              <a:gd name="connsiteX2" fmla="*/ 14515 w 3410857"/>
              <a:gd name="connsiteY2" fmla="*/ 4513943 h 4513943"/>
              <a:gd name="connsiteX3" fmla="*/ 3410857 w 3410857"/>
              <a:gd name="connsiteY3" fmla="*/ 4499429 h 451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857" h="4513943">
                <a:moveTo>
                  <a:pt x="3367315" y="0"/>
                </a:moveTo>
                <a:lnTo>
                  <a:pt x="0" y="0"/>
                </a:lnTo>
                <a:cubicBezTo>
                  <a:pt x="4838" y="1504648"/>
                  <a:pt x="9677" y="3009295"/>
                  <a:pt x="14515" y="4513943"/>
                </a:cubicBezTo>
                <a:lnTo>
                  <a:pt x="3410857" y="4499429"/>
                </a:ln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 16"/>
          <p:cNvSpPr/>
          <p:nvPr/>
        </p:nvSpPr>
        <p:spPr>
          <a:xfrm>
            <a:off x="2416629" y="1727201"/>
            <a:ext cx="1240972" cy="464457"/>
          </a:xfrm>
          <a:custGeom>
            <a:avLst/>
            <a:gdLst>
              <a:gd name="connsiteX0" fmla="*/ 1654629 w 1654629"/>
              <a:gd name="connsiteY0" fmla="*/ 0 h 464457"/>
              <a:gd name="connsiteX1" fmla="*/ 14515 w 1654629"/>
              <a:gd name="connsiteY1" fmla="*/ 0 h 464457"/>
              <a:gd name="connsiteX2" fmla="*/ 0 w 1654629"/>
              <a:gd name="connsiteY2" fmla="*/ 464457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629" h="464457">
                <a:moveTo>
                  <a:pt x="1654629" y="0"/>
                </a:moveTo>
                <a:lnTo>
                  <a:pt x="14515" y="0"/>
                </a:lnTo>
                <a:lnTo>
                  <a:pt x="0" y="464457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>
            <a:off x="5127172" y="1712687"/>
            <a:ext cx="1328057" cy="478971"/>
          </a:xfrm>
          <a:custGeom>
            <a:avLst/>
            <a:gdLst>
              <a:gd name="connsiteX0" fmla="*/ 0 w 1770742"/>
              <a:gd name="connsiteY0" fmla="*/ 0 h 478971"/>
              <a:gd name="connsiteX1" fmla="*/ 1770742 w 1770742"/>
              <a:gd name="connsiteY1" fmla="*/ 14514 h 478971"/>
              <a:gd name="connsiteX2" fmla="*/ 1770742 w 1770742"/>
              <a:gd name="connsiteY2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0742" h="478971">
                <a:moveTo>
                  <a:pt x="0" y="0"/>
                </a:moveTo>
                <a:lnTo>
                  <a:pt x="1770742" y="14514"/>
                </a:lnTo>
                <a:lnTo>
                  <a:pt x="1770742" y="478971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9" name="Straight Arrow Connector 18"/>
          <p:cNvCxnSpPr>
            <a:endCxn id="9" idx="0"/>
          </p:cNvCxnSpPr>
          <p:nvPr/>
        </p:nvCxnSpPr>
        <p:spPr>
          <a:xfrm>
            <a:off x="2428875" y="2821344"/>
            <a:ext cx="0" cy="337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61665" y="5431344"/>
            <a:ext cx="0" cy="337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32372" y="1921344"/>
            <a:ext cx="0" cy="337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43975" y="4531344"/>
            <a:ext cx="0" cy="337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32372" y="3609001"/>
            <a:ext cx="0" cy="337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43975" y="2821572"/>
            <a:ext cx="0" cy="337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445125" y="2821344"/>
            <a:ext cx="0" cy="337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12206" y="3800171"/>
            <a:ext cx="0" cy="90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445125" y="3800171"/>
            <a:ext cx="0" cy="90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205845" y="5431343"/>
            <a:ext cx="1121156" cy="373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80750" y="5431344"/>
            <a:ext cx="1133642" cy="461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41179" y="3777829"/>
            <a:ext cx="813321" cy="258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50463" y="3744001"/>
            <a:ext cx="896495" cy="299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5181600" y="2795258"/>
            <a:ext cx="1107300" cy="405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80751" y="2862628"/>
            <a:ext cx="924449" cy="261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3"/>
            <a:endCxn id="4" idx="1"/>
          </p:cNvCxnSpPr>
          <p:nvPr/>
        </p:nvCxnSpPr>
        <p:spPr>
          <a:xfrm flipV="1">
            <a:off x="3019500" y="2506500"/>
            <a:ext cx="776250" cy="81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3"/>
          </p:cNvCxnSpPr>
          <p:nvPr/>
        </p:nvCxnSpPr>
        <p:spPr>
          <a:xfrm>
            <a:off x="5105400" y="3361500"/>
            <a:ext cx="684959" cy="45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" idx="1"/>
          </p:cNvCxnSpPr>
          <p:nvPr/>
        </p:nvCxnSpPr>
        <p:spPr>
          <a:xfrm flipV="1">
            <a:off x="3019500" y="3361500"/>
            <a:ext cx="561900" cy="45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025118" y="2528888"/>
            <a:ext cx="7762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019500" y="5116500"/>
            <a:ext cx="7762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044500" y="5116500"/>
            <a:ext cx="7762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7108372" y="2380343"/>
            <a:ext cx="359228" cy="2743200"/>
          </a:xfrm>
          <a:custGeom>
            <a:avLst/>
            <a:gdLst>
              <a:gd name="connsiteX0" fmla="*/ 0 w 478971"/>
              <a:gd name="connsiteY0" fmla="*/ 0 h 2743200"/>
              <a:gd name="connsiteX1" fmla="*/ 478971 w 478971"/>
              <a:gd name="connsiteY1" fmla="*/ 0 h 2743200"/>
              <a:gd name="connsiteX2" fmla="*/ 464457 w 478971"/>
              <a:gd name="connsiteY2" fmla="*/ 2743200 h 2743200"/>
              <a:gd name="connsiteX3" fmla="*/ 101600 w 478971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2743200">
                <a:moveTo>
                  <a:pt x="0" y="0"/>
                </a:moveTo>
                <a:lnTo>
                  <a:pt x="478971" y="0"/>
                </a:lnTo>
                <a:lnTo>
                  <a:pt x="464457" y="2743200"/>
                </a:lnTo>
                <a:lnTo>
                  <a:pt x="101600" y="2743200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Freeform 40"/>
          <p:cNvSpPr/>
          <p:nvPr/>
        </p:nvSpPr>
        <p:spPr>
          <a:xfrm>
            <a:off x="5061858" y="2583543"/>
            <a:ext cx="2242457" cy="1741714"/>
          </a:xfrm>
          <a:custGeom>
            <a:avLst/>
            <a:gdLst>
              <a:gd name="connsiteX0" fmla="*/ 2728686 w 2989943"/>
              <a:gd name="connsiteY0" fmla="*/ 0 h 1741714"/>
              <a:gd name="connsiteX1" fmla="*/ 2989943 w 2989943"/>
              <a:gd name="connsiteY1" fmla="*/ 0 h 1741714"/>
              <a:gd name="connsiteX2" fmla="*/ 2989943 w 2989943"/>
              <a:gd name="connsiteY2" fmla="*/ 1741714 h 1741714"/>
              <a:gd name="connsiteX3" fmla="*/ 0 w 2989943"/>
              <a:gd name="connsiteY3" fmla="*/ 1727200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943" h="1741714">
                <a:moveTo>
                  <a:pt x="2728686" y="0"/>
                </a:moveTo>
                <a:lnTo>
                  <a:pt x="2989943" y="0"/>
                </a:lnTo>
                <a:lnTo>
                  <a:pt x="2989943" y="1741714"/>
                </a:lnTo>
                <a:lnTo>
                  <a:pt x="0" y="1727200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Freeform 41"/>
          <p:cNvSpPr/>
          <p:nvPr/>
        </p:nvSpPr>
        <p:spPr>
          <a:xfrm>
            <a:off x="1338943" y="2349001"/>
            <a:ext cx="381000" cy="2801257"/>
          </a:xfrm>
          <a:custGeom>
            <a:avLst/>
            <a:gdLst>
              <a:gd name="connsiteX0" fmla="*/ 508000 w 508000"/>
              <a:gd name="connsiteY0" fmla="*/ 0 h 2801257"/>
              <a:gd name="connsiteX1" fmla="*/ 0 w 508000"/>
              <a:gd name="connsiteY1" fmla="*/ 0 h 2801257"/>
              <a:gd name="connsiteX2" fmla="*/ 0 w 508000"/>
              <a:gd name="connsiteY2" fmla="*/ 2801257 h 2801257"/>
              <a:gd name="connsiteX3" fmla="*/ 508000 w 508000"/>
              <a:gd name="connsiteY3" fmla="*/ 2786743 h 280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2801257">
                <a:moveTo>
                  <a:pt x="508000" y="0"/>
                </a:moveTo>
                <a:lnTo>
                  <a:pt x="0" y="0"/>
                </a:lnTo>
                <a:lnTo>
                  <a:pt x="0" y="2801257"/>
                </a:lnTo>
                <a:lnTo>
                  <a:pt x="508000" y="2786743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Freeform 42"/>
          <p:cNvSpPr/>
          <p:nvPr/>
        </p:nvSpPr>
        <p:spPr>
          <a:xfrm>
            <a:off x="1513115" y="2569030"/>
            <a:ext cx="2209800" cy="1741714"/>
          </a:xfrm>
          <a:custGeom>
            <a:avLst/>
            <a:gdLst>
              <a:gd name="connsiteX0" fmla="*/ 290285 w 2946400"/>
              <a:gd name="connsiteY0" fmla="*/ 14514 h 1712685"/>
              <a:gd name="connsiteX1" fmla="*/ 0 w 2946400"/>
              <a:gd name="connsiteY1" fmla="*/ 0 h 1712685"/>
              <a:gd name="connsiteX2" fmla="*/ 14514 w 2946400"/>
              <a:gd name="connsiteY2" fmla="*/ 1712685 h 1712685"/>
              <a:gd name="connsiteX3" fmla="*/ 2946400 w 2946400"/>
              <a:gd name="connsiteY3" fmla="*/ 1698171 h 1712685"/>
              <a:gd name="connsiteX0" fmla="*/ 290285 w 2946400"/>
              <a:gd name="connsiteY0" fmla="*/ 0 h 1741714"/>
              <a:gd name="connsiteX1" fmla="*/ 0 w 2946400"/>
              <a:gd name="connsiteY1" fmla="*/ 29029 h 1741714"/>
              <a:gd name="connsiteX2" fmla="*/ 14514 w 2946400"/>
              <a:gd name="connsiteY2" fmla="*/ 1741714 h 1741714"/>
              <a:gd name="connsiteX3" fmla="*/ 2946400 w 2946400"/>
              <a:gd name="connsiteY3" fmla="*/ 1727200 h 1741714"/>
              <a:gd name="connsiteX0" fmla="*/ 261256 w 2946400"/>
              <a:gd name="connsiteY0" fmla="*/ 29029 h 1712685"/>
              <a:gd name="connsiteX1" fmla="*/ 0 w 2946400"/>
              <a:gd name="connsiteY1" fmla="*/ 0 h 1712685"/>
              <a:gd name="connsiteX2" fmla="*/ 14514 w 2946400"/>
              <a:gd name="connsiteY2" fmla="*/ 1712685 h 1712685"/>
              <a:gd name="connsiteX3" fmla="*/ 2946400 w 2946400"/>
              <a:gd name="connsiteY3" fmla="*/ 1698171 h 1712685"/>
              <a:gd name="connsiteX0" fmla="*/ 261256 w 2946400"/>
              <a:gd name="connsiteY0" fmla="*/ 29029 h 1741714"/>
              <a:gd name="connsiteX1" fmla="*/ 0 w 2946400"/>
              <a:gd name="connsiteY1" fmla="*/ 0 h 1741714"/>
              <a:gd name="connsiteX2" fmla="*/ 14514 w 2946400"/>
              <a:gd name="connsiteY2" fmla="*/ 1741714 h 1741714"/>
              <a:gd name="connsiteX3" fmla="*/ 2946400 w 2946400"/>
              <a:gd name="connsiteY3" fmla="*/ 1698171 h 1741714"/>
              <a:gd name="connsiteX0" fmla="*/ 261256 w 2946400"/>
              <a:gd name="connsiteY0" fmla="*/ 14515 h 1741714"/>
              <a:gd name="connsiteX1" fmla="*/ 0 w 2946400"/>
              <a:gd name="connsiteY1" fmla="*/ 0 h 1741714"/>
              <a:gd name="connsiteX2" fmla="*/ 14514 w 2946400"/>
              <a:gd name="connsiteY2" fmla="*/ 1741714 h 1741714"/>
              <a:gd name="connsiteX3" fmla="*/ 2946400 w 2946400"/>
              <a:gd name="connsiteY3" fmla="*/ 1698171 h 1741714"/>
              <a:gd name="connsiteX0" fmla="*/ 261256 w 2946400"/>
              <a:gd name="connsiteY0" fmla="*/ 0 h 1756228"/>
              <a:gd name="connsiteX1" fmla="*/ 0 w 2946400"/>
              <a:gd name="connsiteY1" fmla="*/ 14514 h 1756228"/>
              <a:gd name="connsiteX2" fmla="*/ 14514 w 2946400"/>
              <a:gd name="connsiteY2" fmla="*/ 1756228 h 1756228"/>
              <a:gd name="connsiteX3" fmla="*/ 2946400 w 2946400"/>
              <a:gd name="connsiteY3" fmla="*/ 1712685 h 1756228"/>
              <a:gd name="connsiteX0" fmla="*/ 246742 w 2946400"/>
              <a:gd name="connsiteY0" fmla="*/ 0 h 1741714"/>
              <a:gd name="connsiteX1" fmla="*/ 0 w 2946400"/>
              <a:gd name="connsiteY1" fmla="*/ 0 h 1741714"/>
              <a:gd name="connsiteX2" fmla="*/ 14514 w 2946400"/>
              <a:gd name="connsiteY2" fmla="*/ 1741714 h 1741714"/>
              <a:gd name="connsiteX3" fmla="*/ 2946400 w 2946400"/>
              <a:gd name="connsiteY3" fmla="*/ 1698171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1741714">
                <a:moveTo>
                  <a:pt x="246742" y="0"/>
                </a:moveTo>
                <a:lnTo>
                  <a:pt x="0" y="0"/>
                </a:lnTo>
                <a:lnTo>
                  <a:pt x="14514" y="1741714"/>
                </a:lnTo>
                <a:lnTo>
                  <a:pt x="2946400" y="1698171"/>
                </a:ln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048900" y="2583544"/>
            <a:ext cx="674015" cy="639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066015" y="2643373"/>
            <a:ext cx="710480" cy="629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CD51-530B-4F02-BE4E-13D1437861D1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37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362200"/>
            <a:ext cx="1207382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prstClr val="white"/>
                </a:solidFill>
              </a:rPr>
              <a:t>Inputs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2076271"/>
            <a:ext cx="3224729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3600" b="1" dirty="0">
                <a:solidFill>
                  <a:prstClr val="white"/>
                </a:solidFill>
              </a:rPr>
              <a:t>Transformation </a:t>
            </a:r>
          </a:p>
          <a:p>
            <a:pPr algn="ctr"/>
            <a:r>
              <a:rPr lang="id-ID" sz="3600" b="1" dirty="0">
                <a:solidFill>
                  <a:prstClr val="white"/>
                </a:solidFill>
              </a:rPr>
              <a:t>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4390" y="2362200"/>
            <a:ext cx="1569660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d-ID" sz="3200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905000" y="2546866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219261" y="25146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838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i="1" dirty="0">
                <a:solidFill>
                  <a:prstClr val="white"/>
                </a:solidFill>
              </a:rPr>
              <a:t>Lingkungan/Stakeholders</a:t>
            </a:r>
          </a:p>
        </p:txBody>
      </p:sp>
      <p:cxnSp>
        <p:nvCxnSpPr>
          <p:cNvPr id="14" name="Straight Arrow Connector 13"/>
          <p:cNvCxnSpPr>
            <a:stCxn id="9" idx="2"/>
          </p:cNvCxnSpPr>
          <p:nvPr/>
        </p:nvCxnSpPr>
        <p:spPr>
          <a:xfrm>
            <a:off x="7929220" y="2946975"/>
            <a:ext cx="0" cy="185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213291" y="4800600"/>
            <a:ext cx="67159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2"/>
          </p:cNvCxnSpPr>
          <p:nvPr/>
        </p:nvCxnSpPr>
        <p:spPr>
          <a:xfrm flipV="1">
            <a:off x="1213291" y="2885420"/>
            <a:ext cx="0" cy="1915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23904" y="5193268"/>
            <a:ext cx="23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i="1" dirty="0">
                <a:solidFill>
                  <a:prstClr val="white"/>
                </a:solidFill>
              </a:rPr>
              <a:t>(Mary Jo Hatch, 1997) </a:t>
            </a:r>
            <a:endParaRPr lang="id-ID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Organisasi Budaya Kerja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24D932B4-3F5C-4421-90B2-8E50D9A0AFBD}" type="slidenum">
              <a:rPr lang="en-US" altLang="en-US" sz="2400">
                <a:latin typeface="Arial Narrow" panose="020B0606020202030204" pitchFamily="34" charset="0"/>
              </a:rPr>
              <a:pPr algn="l" eaLnBrk="1" hangingPunct="1"/>
              <a:t>38</a:t>
            </a:fld>
            <a:endParaRPr lang="en-US" altLang="en-US" sz="2400">
              <a:latin typeface="Arial Narrow" panose="020B0606020202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371600" y="2501900"/>
            <a:ext cx="6172200" cy="2057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866900" y="3530600"/>
            <a:ext cx="49530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2197100"/>
            <a:ext cx="6096000" cy="251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293813" y="1144588"/>
            <a:ext cx="6232525" cy="4979987"/>
          </a:xfrm>
          <a:custGeom>
            <a:avLst/>
            <a:gdLst>
              <a:gd name="connsiteX0" fmla="*/ 0 w 6231987"/>
              <a:gd name="connsiteY0" fmla="*/ 1012874 h 4979963"/>
              <a:gd name="connsiteX1" fmla="*/ 3165230 w 6231987"/>
              <a:gd name="connsiteY1" fmla="*/ 0 h 4979963"/>
              <a:gd name="connsiteX2" fmla="*/ 6231987 w 6231987"/>
              <a:gd name="connsiteY2" fmla="*/ 1350498 h 4979963"/>
              <a:gd name="connsiteX3" fmla="*/ 6133514 w 6231987"/>
              <a:gd name="connsiteY3" fmla="*/ 3615397 h 4979963"/>
              <a:gd name="connsiteX4" fmla="*/ 3010486 w 6231987"/>
              <a:gd name="connsiteY4" fmla="*/ 4979963 h 4979963"/>
              <a:gd name="connsiteX5" fmla="*/ 0 w 6231987"/>
              <a:gd name="connsiteY5" fmla="*/ 3446584 h 4979963"/>
              <a:gd name="connsiteX6" fmla="*/ 0 w 6231987"/>
              <a:gd name="connsiteY6" fmla="*/ 1012874 h 497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1987" h="4979963">
                <a:moveTo>
                  <a:pt x="0" y="1012874"/>
                </a:moveTo>
                <a:lnTo>
                  <a:pt x="3165230" y="0"/>
                </a:lnTo>
                <a:lnTo>
                  <a:pt x="6231987" y="1350498"/>
                </a:lnTo>
                <a:lnTo>
                  <a:pt x="6133514" y="3615397"/>
                </a:lnTo>
                <a:lnTo>
                  <a:pt x="3010486" y="4979963"/>
                </a:lnTo>
                <a:lnTo>
                  <a:pt x="0" y="3446584"/>
                </a:lnTo>
                <a:lnTo>
                  <a:pt x="0" y="1012874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71800" y="2654300"/>
            <a:ext cx="2438400" cy="1828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 Narrow" pitchFamily="34" charset="0"/>
              </a:rPr>
              <a:t>Budaya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 Narrow" pitchFamily="34" charset="0"/>
              </a:rPr>
              <a:t>organisasi</a:t>
            </a:r>
            <a:endParaRPr lang="en-US" sz="2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en-US" sz="2400" b="1" i="1" dirty="0">
                <a:solidFill>
                  <a:schemeClr val="tx1"/>
                </a:solidFill>
                <a:latin typeface="Arial Narrow" pitchFamily="34" charset="0"/>
              </a:rPr>
              <a:t>Shared values )</a:t>
            </a:r>
          </a:p>
        </p:txBody>
      </p:sp>
      <p:sp>
        <p:nvSpPr>
          <p:cNvPr id="27" name="Oval 26"/>
          <p:cNvSpPr/>
          <p:nvPr/>
        </p:nvSpPr>
        <p:spPr>
          <a:xfrm>
            <a:off x="152400" y="1358900"/>
            <a:ext cx="2514600" cy="167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chemeClr val="tx1"/>
                </a:solidFill>
                <a:latin typeface="Arial Narrow" pitchFamily="34" charset="0"/>
              </a:rPr>
              <a:t>Structure 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Arial Narrow" pitchFamily="34" charset="0"/>
              </a:rPr>
              <a:t>Struktur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>
          <a:xfrm>
            <a:off x="228600" y="3949700"/>
            <a:ext cx="2438400" cy="13716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latin typeface="Arial Narrow" pitchFamily="34" charset="0"/>
              </a:rPr>
              <a:t>Strategy </a:t>
            </a:r>
            <a:r>
              <a:rPr lang="en-US" sz="2400" b="1" dirty="0">
                <a:latin typeface="Arial Narrow" pitchFamily="34" charset="0"/>
              </a:rPr>
              <a:t>(</a:t>
            </a:r>
            <a:r>
              <a:rPr lang="en-US" sz="2400" b="1" dirty="0" err="1">
                <a:latin typeface="Arial Narrow" pitchFamily="34" charset="0"/>
              </a:rPr>
              <a:t>Strategi</a:t>
            </a:r>
            <a:r>
              <a:rPr lang="en-US" sz="2400" b="1" dirty="0">
                <a:latin typeface="Arial Narrow" pitchFamily="34" charset="0"/>
              </a:rPr>
              <a:t> )</a:t>
            </a:r>
          </a:p>
        </p:txBody>
      </p:sp>
      <p:sp>
        <p:nvSpPr>
          <p:cNvPr id="29" name="Oval 28"/>
          <p:cNvSpPr/>
          <p:nvPr/>
        </p:nvSpPr>
        <p:spPr>
          <a:xfrm>
            <a:off x="5943600" y="3873500"/>
            <a:ext cx="2971800" cy="1752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latin typeface="Arial Narrow" pitchFamily="34" charset="0"/>
              </a:rPr>
              <a:t>Staffs </a:t>
            </a:r>
            <a:r>
              <a:rPr lang="en-US" sz="2400" b="1" dirty="0">
                <a:latin typeface="Arial Narrow" pitchFamily="34" charset="0"/>
              </a:rPr>
              <a:t>(</a:t>
            </a:r>
            <a:r>
              <a:rPr lang="en-US" sz="2400" b="1" dirty="0" err="1">
                <a:latin typeface="Arial Narrow" pitchFamily="34" charset="0"/>
              </a:rPr>
              <a:t>Pemberdayaan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pegawai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i="1" dirty="0">
                <a:latin typeface="Arial Narrow" pitchFamily="34" charset="0"/>
              </a:rPr>
              <a:t>)</a:t>
            </a:r>
          </a:p>
        </p:txBody>
      </p:sp>
      <p:sp>
        <p:nvSpPr>
          <p:cNvPr id="30" name="Oval 29"/>
          <p:cNvSpPr/>
          <p:nvPr/>
        </p:nvSpPr>
        <p:spPr>
          <a:xfrm>
            <a:off x="3276600" y="762000"/>
            <a:ext cx="2438400" cy="1371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System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Sistem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)</a:t>
            </a:r>
          </a:p>
        </p:txBody>
      </p:sp>
      <p:sp>
        <p:nvSpPr>
          <p:cNvPr id="31" name="Oval 30"/>
          <p:cNvSpPr/>
          <p:nvPr/>
        </p:nvSpPr>
        <p:spPr>
          <a:xfrm>
            <a:off x="2895600" y="5245100"/>
            <a:ext cx="2971800" cy="144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chemeClr val="tx1"/>
                </a:solidFill>
                <a:latin typeface="Arial Narrow" pitchFamily="34" charset="0"/>
              </a:rPr>
              <a:t>Skills 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Arial Narrow" pitchFamily="34" charset="0"/>
              </a:rPr>
              <a:t>Kompetensi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 )</a:t>
            </a:r>
          </a:p>
        </p:txBody>
      </p:sp>
      <p:sp>
        <p:nvSpPr>
          <p:cNvPr id="32" name="Oval 31"/>
          <p:cNvSpPr/>
          <p:nvPr/>
        </p:nvSpPr>
        <p:spPr>
          <a:xfrm>
            <a:off x="6096000" y="1663700"/>
            <a:ext cx="3048000" cy="16764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latin typeface="Arial Narrow" pitchFamily="34" charset="0"/>
              </a:rPr>
              <a:t>Style </a:t>
            </a:r>
          </a:p>
          <a:p>
            <a:pPr algn="ctr">
              <a:defRPr/>
            </a:pPr>
            <a:r>
              <a:rPr lang="en-US" sz="2400" b="1" dirty="0">
                <a:latin typeface="Arial Narrow" pitchFamily="34" charset="0"/>
              </a:rPr>
              <a:t>(Gaya </a:t>
            </a:r>
            <a:r>
              <a:rPr lang="en-US" sz="2400" b="1" dirty="0" err="1">
                <a:latin typeface="Arial Narrow" pitchFamily="34" charset="0"/>
              </a:rPr>
              <a:t>Kepemimpinan</a:t>
            </a:r>
            <a:r>
              <a:rPr lang="en-US" sz="2400" b="1" dirty="0">
                <a:latin typeface="Arial Narrow" pitchFamily="34" charset="0"/>
              </a:rPr>
              <a:t>)</a:t>
            </a:r>
          </a:p>
        </p:txBody>
      </p:sp>
      <p:sp>
        <p:nvSpPr>
          <p:cNvPr id="4125" name="TextBox 32"/>
          <p:cNvSpPr txBox="1">
            <a:spLocks noChangeArrowheads="1"/>
          </p:cNvSpPr>
          <p:nvPr/>
        </p:nvSpPr>
        <p:spPr bwMode="auto">
          <a:xfrm>
            <a:off x="-29369" y="41058"/>
            <a:ext cx="3106738" cy="4616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7 “s”</a:t>
            </a:r>
            <a:r>
              <a:rPr lang="id-ID" altLang="en-US" sz="2400" b="1" dirty="0"/>
              <a:t> Mc Kinsey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823799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6948-2285-674A-838D-950CE595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F9BE-49F4-C74D-838E-0C00E201D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2438" indent="-434975">
              <a:buNone/>
            </a:pPr>
            <a:r>
              <a:rPr lang="en-US" b="1" dirty="0"/>
              <a:t>6. IDENTIFIKASI PERMASALAHAN DAN PENETAPAN PRIORITAS</a:t>
            </a:r>
          </a:p>
        </p:txBody>
      </p:sp>
    </p:spTree>
    <p:extLst>
      <p:ext uri="{BB962C8B-B14F-4D97-AF65-F5344CB8AC3E}">
        <p14:creationId xmlns:p14="http://schemas.microsoft.com/office/powerpoint/2010/main" val="154359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162800" y="2895600"/>
            <a:ext cx="1981200" cy="1828800"/>
          </a:xfrm>
          <a:prstGeom prst="ellipse">
            <a:avLst/>
          </a:prstGeom>
          <a:solidFill>
            <a:srgbClr val="8000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52400" y="1219200"/>
          <a:ext cx="3962400" cy="4904739"/>
        </p:xfrm>
        <a:graphic>
          <a:graphicData uri="http://schemas.openxmlformats.org/drawingml/2006/table">
            <a:tbl>
              <a:tblPr/>
              <a:tblGrid>
                <a:gridCol w="50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8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Area</a:t>
                      </a:r>
                      <a:r>
                        <a:rPr lang="en-US" sz="2000" b="1" baseline="0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perubahan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Penataa</a:t>
                      </a:r>
                      <a:r>
                        <a:rPr lang="en-US" sz="20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Kelembagaan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2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Tatalaksana 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3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Peraturan perundang-undangan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4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Sumber daya manusia aparatur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5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Pengawasan 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6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Akuntabilitas 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7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Pelayanan publi</a:t>
                      </a:r>
                      <a:r>
                        <a:rPr lang="en-US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k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8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d-ID" sz="2000" b="1" i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mind set</a:t>
                      </a:r>
                      <a:r>
                        <a:rPr lang="en-US" sz="2000" b="1" i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id-ID" sz="2000" b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 dan </a:t>
                      </a:r>
                      <a:r>
                        <a:rPr lang="id-ID" sz="2000" b="1" i="1" dirty="0">
                          <a:latin typeface="Arial Narrow" pitchFamily="34" charset="0"/>
                          <a:ea typeface="Times New Roman"/>
                          <a:cs typeface="Tahoma"/>
                        </a:rPr>
                        <a:t>cultural set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962400" y="3200400"/>
            <a:ext cx="381000" cy="1143000"/>
          </a:xfrm>
          <a:prstGeom prst="rightArrow">
            <a:avLst>
              <a:gd name="adj1" fmla="val 50000"/>
              <a:gd name="adj2" fmla="val 7470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1828800"/>
            <a:ext cx="2590800" cy="4247317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marL="287338" indent="-227013"/>
            <a:r>
              <a:rPr lang="en-US" dirty="0"/>
              <a:t>a. </a:t>
            </a:r>
            <a:r>
              <a:rPr lang="en-US" dirty="0" err="1"/>
              <a:t>terwujudnya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yang </a:t>
            </a:r>
            <a:r>
              <a:rPr lang="en-US" dirty="0" err="1"/>
              <a:t>bersih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, </a:t>
            </a:r>
            <a:r>
              <a:rPr lang="en-US" dirty="0" err="1"/>
              <a:t>kolusi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nepotisme</a:t>
            </a:r>
            <a:r>
              <a:rPr lang="en-US" dirty="0"/>
              <a:t>; </a:t>
            </a:r>
          </a:p>
          <a:p>
            <a:pPr marL="287338" indent="-227013"/>
            <a:endParaRPr lang="en-US" dirty="0"/>
          </a:p>
          <a:p>
            <a:pPr marL="287338" indent="-227013"/>
            <a:r>
              <a:rPr lang="en-US" dirty="0"/>
              <a:t>b.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 </a:t>
            </a:r>
          </a:p>
          <a:p>
            <a:pPr marL="287338" indent="-227013"/>
            <a:endParaRPr lang="en-US" dirty="0"/>
          </a:p>
          <a:p>
            <a:pPr marL="287338" indent="-227013"/>
            <a:r>
              <a:rPr lang="en-US" dirty="0"/>
              <a:t>c.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akuntabilitas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371600"/>
            <a:ext cx="25908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SASARAN RB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57200"/>
            <a:ext cx="78486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PERPRES No 81 </a:t>
            </a:r>
            <a:r>
              <a:rPr lang="en-US" dirty="0" err="1">
                <a:solidFill>
                  <a:srgbClr val="FFFFFF"/>
                </a:solidFill>
              </a:rPr>
              <a:t>tahun</a:t>
            </a:r>
            <a:r>
              <a:rPr lang="en-US" dirty="0">
                <a:solidFill>
                  <a:srgbClr val="FFFFFF"/>
                </a:solidFill>
              </a:rPr>
              <a:t> 2010 </a:t>
            </a:r>
            <a:r>
              <a:rPr lang="en-US" dirty="0" err="1">
                <a:solidFill>
                  <a:srgbClr val="FFFFFF"/>
                </a:solidFill>
              </a:rPr>
              <a:t>tentang</a:t>
            </a:r>
            <a:r>
              <a:rPr lang="en-US" dirty="0">
                <a:solidFill>
                  <a:srgbClr val="FFFFFF"/>
                </a:solidFill>
              </a:rPr>
              <a:t> Grand Design </a:t>
            </a:r>
            <a:r>
              <a:rPr lang="en-US" dirty="0" err="1">
                <a:solidFill>
                  <a:srgbClr val="FFFFFF"/>
                </a:solidFill>
              </a:rPr>
              <a:t>Reformasi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Birokrasi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934200" y="3200400"/>
            <a:ext cx="381000" cy="1143000"/>
          </a:xfrm>
          <a:prstGeom prst="rightArrow">
            <a:avLst>
              <a:gd name="adj1" fmla="val 50000"/>
              <a:gd name="adj2" fmla="val 7470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80968" y="3267670"/>
            <a:ext cx="17645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Terwujudnya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Pemerintahan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kelas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dunia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1371600"/>
            <a:ext cx="19812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VISI  RB 2025</a:t>
            </a:r>
          </a:p>
        </p:txBody>
      </p:sp>
    </p:spTree>
    <p:extLst>
      <p:ext uri="{BB962C8B-B14F-4D97-AF65-F5344CB8AC3E}">
        <p14:creationId xmlns:p14="http://schemas.microsoft.com/office/powerpoint/2010/main" val="2626159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15000" contrast="33000"/>
          </a:blip>
          <a:stretch>
            <a:fillRect/>
          </a:stretch>
        </p:blipFill>
        <p:spPr>
          <a:xfrm>
            <a:off x="899592" y="702655"/>
            <a:ext cx="7000537" cy="51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25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3BE313-6807-F746-A0BD-60E3BBF26E51}"/>
              </a:ext>
            </a:extLst>
          </p:cNvPr>
          <p:cNvSpPr/>
          <p:nvPr/>
        </p:nvSpPr>
        <p:spPr>
          <a:xfrm>
            <a:off x="6172200" y="2286000"/>
            <a:ext cx="25146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914400" y="1905000"/>
            <a:ext cx="1219200" cy="2895600"/>
          </a:xfrm>
          <a:custGeom>
            <a:avLst/>
            <a:gdLst>
              <a:gd name="T0" fmla="*/ 0 w 768"/>
              <a:gd name="T1" fmla="*/ 0 h 1824"/>
              <a:gd name="T2" fmla="*/ 336 w 768"/>
              <a:gd name="T3" fmla="*/ 0 h 1824"/>
              <a:gd name="T4" fmla="*/ 768 w 768"/>
              <a:gd name="T5" fmla="*/ 816 h 1824"/>
              <a:gd name="T6" fmla="*/ 288 w 768"/>
              <a:gd name="T7" fmla="*/ 1824 h 1824"/>
              <a:gd name="T8" fmla="*/ 0 w 768"/>
              <a:gd name="T9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824">
                <a:moveTo>
                  <a:pt x="0" y="0"/>
                </a:moveTo>
                <a:lnTo>
                  <a:pt x="336" y="0"/>
                </a:lnTo>
                <a:lnTo>
                  <a:pt x="768" y="816"/>
                </a:lnTo>
                <a:lnTo>
                  <a:pt x="288" y="1824"/>
                </a:lnTo>
                <a:lnTo>
                  <a:pt x="0" y="1824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2819400" y="1905000"/>
            <a:ext cx="1219200" cy="2895600"/>
          </a:xfrm>
          <a:custGeom>
            <a:avLst/>
            <a:gdLst>
              <a:gd name="T0" fmla="*/ 0 w 768"/>
              <a:gd name="T1" fmla="*/ 0 h 1824"/>
              <a:gd name="T2" fmla="*/ 336 w 768"/>
              <a:gd name="T3" fmla="*/ 0 h 1824"/>
              <a:gd name="T4" fmla="*/ 768 w 768"/>
              <a:gd name="T5" fmla="*/ 816 h 1824"/>
              <a:gd name="T6" fmla="*/ 288 w 768"/>
              <a:gd name="T7" fmla="*/ 1824 h 1824"/>
              <a:gd name="T8" fmla="*/ 0 w 768"/>
              <a:gd name="T9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824">
                <a:moveTo>
                  <a:pt x="0" y="0"/>
                </a:moveTo>
                <a:lnTo>
                  <a:pt x="336" y="0"/>
                </a:lnTo>
                <a:lnTo>
                  <a:pt x="768" y="816"/>
                </a:lnTo>
                <a:lnTo>
                  <a:pt x="288" y="1824"/>
                </a:lnTo>
                <a:lnTo>
                  <a:pt x="0" y="1824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4876800" y="1905000"/>
            <a:ext cx="1219200" cy="2895600"/>
          </a:xfrm>
          <a:custGeom>
            <a:avLst/>
            <a:gdLst>
              <a:gd name="T0" fmla="*/ 0 w 768"/>
              <a:gd name="T1" fmla="*/ 0 h 1824"/>
              <a:gd name="T2" fmla="*/ 336 w 768"/>
              <a:gd name="T3" fmla="*/ 0 h 1824"/>
              <a:gd name="T4" fmla="*/ 768 w 768"/>
              <a:gd name="T5" fmla="*/ 816 h 1824"/>
              <a:gd name="T6" fmla="*/ 288 w 768"/>
              <a:gd name="T7" fmla="*/ 1824 h 1824"/>
              <a:gd name="T8" fmla="*/ 0 w 768"/>
              <a:gd name="T9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824">
                <a:moveTo>
                  <a:pt x="0" y="0"/>
                </a:moveTo>
                <a:lnTo>
                  <a:pt x="336" y="0"/>
                </a:lnTo>
                <a:lnTo>
                  <a:pt x="768" y="816"/>
                </a:lnTo>
                <a:lnTo>
                  <a:pt x="288" y="1824"/>
                </a:lnTo>
                <a:lnTo>
                  <a:pt x="0" y="1824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133600" y="32004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629400" y="2743200"/>
            <a:ext cx="16764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chemeClr val="bg1"/>
                </a:solidFill>
              </a:rPr>
              <a:t>Rendahnya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kinerja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pelayanan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</a:rPr>
              <a:t>sampah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343400" y="12954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Sarana prasarana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5334000" y="2438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114800" y="2071688"/>
            <a:ext cx="15240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kurangTPS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038600" y="2514600"/>
            <a:ext cx="1752600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Banyak truk sampah rusak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5638800" y="29718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191000" y="4876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/>
              <a:t>Dukungan</a:t>
            </a:r>
            <a:r>
              <a:rPr lang="en-US" altLang="en-US" dirty="0"/>
              <a:t> </a:t>
            </a:r>
            <a:r>
              <a:rPr lang="en-US" altLang="en-US" dirty="0" err="1"/>
              <a:t>masyarakat</a:t>
            </a:r>
            <a:endParaRPr lang="en-US" altLang="en-US" dirty="0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5334000" y="4038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3200400" y="2286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057400" y="1344170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SDM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905000" y="2133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/>
              <a:t>kurangburuh</a:t>
            </a:r>
            <a:endParaRPr lang="en-US" altLang="en-US" dirty="0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3429000" y="2819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2743200" y="2590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648200" y="3824288"/>
            <a:ext cx="6096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800600" y="3429000"/>
            <a:ext cx="6096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5486400" y="3657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914400" y="1371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7620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7667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FISHBONES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223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9880-4A34-4940-A88F-D2F8E7A7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prioritas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A9D38-9B4B-1D46-894C-9AF5162AB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1.USG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C7F81-6BFD-BA47-852F-467DEE26BA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1366265"/>
            <a:ext cx="6858000" cy="54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3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FAB0-A634-B44C-9340-516759CE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2. Eisenhower Matrix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0CEEB-A941-4B42-A8B5-6ABEBED90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12AF4-2E98-0D46-86C1-E603BC46A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1338390"/>
            <a:ext cx="6397752" cy="54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48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2E2A-89F0-3349-ABB6-E0AA158D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1908E-6A50-184D-BBB4-45D09C97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Dotmocracy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E7104-B08A-BA48-AE20-D477EC0BE9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225" y="0"/>
            <a:ext cx="5381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21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4D87-33C4-7941-89E1-9862D550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4. Action Priority Matrix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EA813-85E2-3742-9680-37D7852F3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" y="787578"/>
            <a:ext cx="6616700" cy="60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06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DBBF4-BB67-7C49-BFCE-8452A39081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04282-B2C7-E046-B69E-BBFD3FBB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D21F4-E13E-5042-8741-8CCB9F12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415925" indent="-398463">
              <a:buNone/>
            </a:pPr>
            <a:r>
              <a:rPr lang="en-US" b="1" dirty="0">
                <a:solidFill>
                  <a:schemeClr val="bg1"/>
                </a:solidFill>
              </a:rPr>
              <a:t>7. </a:t>
            </a:r>
            <a:r>
              <a:rPr lang="en-US" b="1" dirty="0" err="1">
                <a:solidFill>
                  <a:schemeClr val="bg1"/>
                </a:solidFill>
              </a:rPr>
              <a:t>Membangun</a:t>
            </a:r>
            <a:r>
              <a:rPr lang="en-US" b="1" dirty="0">
                <a:solidFill>
                  <a:schemeClr val="bg1"/>
                </a:solidFill>
              </a:rPr>
              <a:t> dialog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merumuskan</a:t>
            </a:r>
            <a:r>
              <a:rPr lang="en-US" b="1" dirty="0">
                <a:solidFill>
                  <a:schemeClr val="bg1"/>
                </a:solidFill>
              </a:rPr>
              <a:t> strategic intervention</a:t>
            </a:r>
          </a:p>
        </p:txBody>
      </p:sp>
    </p:spTree>
    <p:extLst>
      <p:ext uri="{BB962C8B-B14F-4D97-AF65-F5344CB8AC3E}">
        <p14:creationId xmlns:p14="http://schemas.microsoft.com/office/powerpoint/2010/main" val="703669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457200"/>
            <a:ext cx="7772400" cy="10668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MENYUSUN SOLUSI/LANGKAH-LANGKAH</a:t>
            </a:r>
            <a:r>
              <a:rPr lang="id-ID" sz="2800" b="1" dirty="0">
                <a:latin typeface="+mj-lt"/>
                <a:ea typeface="+mj-ea"/>
                <a:cs typeface="+mj-cs"/>
              </a:rPr>
              <a:t>         </a:t>
            </a:r>
            <a:r>
              <a:rPr kumimoji="0" lang="id-ID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INTERVENSI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600200"/>
            <a:ext cx="7772400" cy="5029200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lang="id-ID" sz="3100" b="1" dirty="0">
                <a:solidFill>
                  <a:schemeClr val="bg1"/>
                </a:solidFill>
              </a:rPr>
              <a:t>     </a:t>
            </a:r>
            <a:r>
              <a:rPr kumimoji="0" lang="id-ID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lang="id-ID" sz="9600" b="1" dirty="0">
                <a:solidFill>
                  <a:schemeClr val="bg1"/>
                </a:solidFill>
              </a:rPr>
              <a:t>  </a:t>
            </a:r>
            <a:r>
              <a:rPr kumimoji="0" lang="id-ID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Berdasarkan</a:t>
            </a:r>
            <a:r>
              <a:rPr kumimoji="0" lang="id-ID" sz="9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9600" b="1" dirty="0">
                <a:solidFill>
                  <a:schemeClr val="bg1"/>
                </a:solidFill>
              </a:rPr>
              <a:t>data </a:t>
            </a:r>
            <a:r>
              <a:rPr lang="en-US" sz="9600" b="1" dirty="0" err="1">
                <a:solidFill>
                  <a:schemeClr val="bg1"/>
                </a:solidFill>
              </a:rPr>
              <a:t>dan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solidFill>
                  <a:schemeClr val="bg1"/>
                </a:solidFill>
              </a:rPr>
              <a:t>informasi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kumimoji="0" lang="id-ID" sz="9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perlu dilakukan 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lang="id-ID" sz="9600" b="1" dirty="0">
                <a:solidFill>
                  <a:schemeClr val="bg1"/>
                </a:solidFill>
              </a:rPr>
              <a:t>        l</a:t>
            </a:r>
            <a:r>
              <a:rPr kumimoji="0" lang="id-ID" sz="9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angkah-langkah :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lang="id-ID" sz="9600" b="1" dirty="0">
                <a:solidFill>
                  <a:schemeClr val="bg1"/>
                </a:solidFill>
              </a:rPr>
              <a:t>          a. Pertama :  deskripsikan secara terukur 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lang="id-ID" sz="9600" b="1" dirty="0">
                <a:solidFill>
                  <a:schemeClr val="bg1"/>
                </a:solidFill>
              </a:rPr>
              <a:t>               “kondisi kinerja yang diharapkan”</a:t>
            </a:r>
          </a:p>
          <a:p>
            <a:pPr marL="342900" lvl="0" indent="-342900">
              <a:defRPr/>
            </a:pPr>
            <a:r>
              <a:rPr kumimoji="0" lang="id-ID" sz="9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b. </a:t>
            </a:r>
            <a:r>
              <a:rPr lang="id-ID" sz="9600" b="1" dirty="0">
                <a:solidFill>
                  <a:schemeClr val="bg1"/>
                </a:solidFill>
              </a:rPr>
              <a:t>Kedua : deskripsikan “kondisi kinerja saat ini”</a:t>
            </a:r>
          </a:p>
          <a:p>
            <a:pPr marL="342900" lvl="0" indent="-342900">
              <a:defRPr/>
            </a:pPr>
            <a:r>
              <a:rPr lang="id-ID" sz="9600" b="1" dirty="0">
                <a:solidFill>
                  <a:schemeClr val="bg1"/>
                </a:solidFill>
              </a:rPr>
              <a:t>          c.  Identifikasi/nilai gap antara a dan  b. </a:t>
            </a:r>
          </a:p>
          <a:p>
            <a:pPr marL="342900" lvl="0" indent="-342900">
              <a:defRPr/>
            </a:pPr>
            <a:endParaRPr lang="id-ID" sz="9600" b="1" dirty="0">
              <a:solidFill>
                <a:schemeClr val="bg1"/>
              </a:solidFill>
            </a:endParaRPr>
          </a:p>
          <a:p>
            <a:pPr marL="342900" lvl="0" indent="-342900">
              <a:defRPr/>
            </a:pPr>
            <a:r>
              <a:rPr lang="id-ID" sz="9600" b="1" dirty="0">
                <a:solidFill>
                  <a:schemeClr val="bg1"/>
                </a:solidFill>
              </a:rPr>
              <a:t>  2.  Untuk menutup gap tersebut, pemimpin perlu </a:t>
            </a:r>
          </a:p>
          <a:p>
            <a:pPr marL="342900" lvl="0" indent="-342900">
              <a:defRPr/>
            </a:pPr>
            <a:r>
              <a:rPr lang="id-ID" sz="9600" b="1" dirty="0">
                <a:solidFill>
                  <a:schemeClr val="bg1"/>
                </a:solidFill>
              </a:rPr>
              <a:t>        melakukan intervensi/solusi  diarahkan kemana....?</a:t>
            </a:r>
          </a:p>
          <a:p>
            <a:pPr marL="342900" lvl="0" indent="-342900">
              <a:defRPr/>
            </a:pPr>
            <a:r>
              <a:rPr lang="id-ID" sz="9600" b="1" dirty="0">
                <a:solidFill>
                  <a:schemeClr val="bg1"/>
                </a:solidFill>
              </a:rPr>
              <a:t>        Tergantung dari hasil analisis data dan informasi yang</a:t>
            </a:r>
          </a:p>
          <a:p>
            <a:pPr marL="342900" lvl="0" indent="-342900">
              <a:defRPr/>
            </a:pPr>
            <a:r>
              <a:rPr lang="id-ID" sz="9600" b="1" dirty="0">
                <a:solidFill>
                  <a:schemeClr val="bg1"/>
                </a:solidFill>
              </a:rPr>
              <a:t>         diperoleh secara akurat. </a:t>
            </a:r>
          </a:p>
          <a:p>
            <a:pPr marL="342900" lvl="0" indent="-342900">
              <a:defRPr/>
            </a:pPr>
            <a:endParaRPr lang="id-ID" sz="9600" b="1" dirty="0">
              <a:solidFill>
                <a:schemeClr val="bg1"/>
              </a:solidFill>
            </a:endParaRPr>
          </a:p>
          <a:p>
            <a:pPr marL="342900" lvl="0" indent="-342900">
              <a:defRPr/>
            </a:pPr>
            <a:r>
              <a:rPr lang="id-ID" sz="9600" b="1" dirty="0">
                <a:solidFill>
                  <a:schemeClr val="bg1"/>
                </a:solidFill>
              </a:rPr>
              <a:t>        Data/informasi , selain dari dokumen juga dapat </a:t>
            </a:r>
          </a:p>
          <a:p>
            <a:pPr marL="342900" lvl="0" indent="-342900">
              <a:defRPr/>
            </a:pPr>
            <a:r>
              <a:rPr lang="id-ID" sz="9600" b="1" dirty="0">
                <a:solidFill>
                  <a:schemeClr val="bg1"/>
                </a:solidFill>
              </a:rPr>
              <a:t>        diperoleh dari  pengamatan  langsung kelapangan, </a:t>
            </a:r>
          </a:p>
          <a:p>
            <a:pPr marL="342900" lvl="0" indent="-342900">
              <a:defRPr/>
            </a:pPr>
            <a:r>
              <a:rPr lang="id-ID" sz="9600" b="1" dirty="0">
                <a:solidFill>
                  <a:schemeClr val="bg1"/>
                </a:solidFill>
              </a:rPr>
              <a:t>        pengalaman atau </a:t>
            </a:r>
            <a:r>
              <a:rPr lang="id-ID" sz="16000" b="1" i="1" dirty="0">
                <a:solidFill>
                  <a:srgbClr val="FF0000"/>
                </a:solidFill>
              </a:rPr>
              <a:t>tacit  knowledge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id-ID" sz="96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9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527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4"/>
          <a:stretch/>
        </p:blipFill>
        <p:spPr bwMode="auto">
          <a:xfrm>
            <a:off x="838200" y="304800"/>
            <a:ext cx="7162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52400" y="1524000"/>
            <a:ext cx="685800" cy="1219200"/>
          </a:xfrm>
          <a:prstGeom prst="straightConnector1">
            <a:avLst/>
          </a:prstGeom>
          <a:ln w="38100"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04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8534400" cy="36195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228600" y="152400"/>
            <a:ext cx="8686800" cy="27432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DIALOGUE MENGGALI TACIT KNOWLEDGE</a:t>
            </a:r>
            <a:endParaRPr lang="id-ID" sz="7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5943600"/>
            <a:ext cx="29718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400" b="1"/>
              <a:t>BA </a:t>
            </a:r>
            <a:r>
              <a:rPr lang="id-ID" sz="2400" b="1" dirty="0"/>
              <a:t>= TEMPAT KERJA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914400"/>
          <a:ext cx="8534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ct val="0"/>
                        </a:spcBef>
                        <a:buAutoNum type="arabicPeriod"/>
                        <a:defRPr/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</a:rPr>
                        <a:t>UNTUK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MENJADI MENDIAGNOSA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YANG AKURAT ATAU </a:t>
                      </a:r>
                      <a:r>
                        <a:rPr lang="id-ID" sz="1800" b="1" dirty="0">
                          <a:solidFill>
                            <a:schemeClr val="bg1"/>
                          </a:solidFill>
                        </a:rPr>
                        <a:t>MERANCANG DAN MENGIDENTIFIKASI KONDISI  SEKARANG DAN KONDISI YANG DIHARAPKAN SERTA REFORM YANG DILAKUKAN PERLU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b="1" dirty="0">
                          <a:solidFill>
                            <a:schemeClr val="bg1"/>
                          </a:solidFill>
                        </a:rPr>
                        <a:t>MENGIMPLEMENTASIKAN 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ctr">
                        <a:spcBef>
                          <a:spcPct val="0"/>
                        </a:spcBef>
                        <a:buNone/>
                        <a:defRPr/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</a:rPr>
                        <a:t>TACIT KNOWLEDGE-NYA DARI</a:t>
                      </a:r>
                      <a:r>
                        <a:rPr lang="id-ID" sz="1800" b="1" baseline="0" dirty="0">
                          <a:solidFill>
                            <a:schemeClr val="bg1"/>
                          </a:solidFill>
                        </a:rPr>
                        <a:t> SETIAP PESERTA</a:t>
                      </a:r>
                      <a:endParaRPr lang="id-ID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133600"/>
          <a:ext cx="854964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defRPr/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</a:rPr>
                        <a:t>2.  HARUS</a:t>
                      </a:r>
                      <a:r>
                        <a:rPr lang="id-ID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b="1" dirty="0">
                          <a:solidFill>
                            <a:schemeClr val="bg1"/>
                          </a:solidFill>
                        </a:rPr>
                        <a:t>BERINTERAKSI (ADAPTIF) DENGAN STAKEHOLDERS </a:t>
                      </a:r>
                    </a:p>
                    <a:p>
                      <a:pPr algn="ctr">
                        <a:spcBef>
                          <a:spcPct val="0"/>
                        </a:spcBef>
                        <a:defRPr/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</a:rPr>
                        <a:t>SECARA INDIVIDU DAN INSTITUSI UNTUK  MELAKUKAN  GAGASAN PERUBAHAN</a:t>
                      </a:r>
                      <a:r>
                        <a:rPr lang="id-ID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A22C-0746-6742-98ED-6144A5DC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proses </a:t>
            </a:r>
            <a:r>
              <a:rPr lang="en-US" dirty="0" err="1"/>
              <a:t>perubahan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7050B-1321-D348-80E2-6BCB886B7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Proses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direncanakan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ideal yang </a:t>
            </a:r>
            <a:r>
              <a:rPr lang="en-US" dirty="0" err="1"/>
              <a:t>diharapkan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memimpin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menggerakan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stakeholder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887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1019" y="457200"/>
            <a:ext cx="8305800" cy="1219200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NONAKA DAN TAKEUCHI</a:t>
            </a:r>
            <a:r>
              <a: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(1995)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1020" y="1828801"/>
            <a:ext cx="3962400" cy="4572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PERUSAHA</a:t>
            </a: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N-PER</a:t>
            </a: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SAHAAN JEPANG MEMPUNYAI PERBEDAAN DALAM MEMANDANG PENGETAHUAN, DIMANA PENGETAHUAN YANG DIGAMBARKAN BERUPA KATA-KATA DAN BILANGAN HANYA BERUPA PUNCAK DARI GUNUNG ES.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619" y="18288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39619" y="1981200"/>
            <a:ext cx="430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COMPETENCY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-EXPLICIT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3526971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COMPETEN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-TACIT KNOWLEDGE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>
          <a:xfrm>
            <a:off x="228600" y="228600"/>
            <a:ext cx="8686799" cy="12954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+mj-cs"/>
              </a:rPr>
              <a:t>KLASIFIKASI K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+mj-cs"/>
              </a:rPr>
              <a:t>OMPETENSI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  <a:ea typeface="+mj-ea"/>
                <a:cs typeface="+mj-cs"/>
              </a:rPr>
              <a:t>DIPERMUKAAN</a:t>
            </a:r>
            <a:r>
              <a:rPr kumimoji="0" lang="id-ID" b="1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  <a:ea typeface="+mj-ea"/>
                <a:cs typeface="+mj-cs"/>
              </a:rPr>
              <a:t> GUNUNG ES  :  15 % DARI KEMAMPUAN KITA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  <a:ea typeface="+mj-ea"/>
                <a:cs typeface="+mj-cs"/>
              </a:rPr>
              <a:t>   DIBAWAH PERMUKAAN GUNUNG ES</a:t>
            </a:r>
            <a:r>
              <a:rPr kumimoji="0" lang="id-ID" b="1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+mj-lt"/>
                <a:ea typeface="+mj-ea"/>
                <a:cs typeface="+mj-cs"/>
              </a:rPr>
              <a:t>85% DARI KEMAMPUAN KITA                      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85800" y="2160318"/>
            <a:ext cx="4876800" cy="4469082"/>
          </a:xfrm>
          <a:prstGeom prst="triangle">
            <a:avLst>
              <a:gd name="adj" fmla="val 50939"/>
            </a:avLst>
          </a:prstGeom>
          <a:solidFill>
            <a:srgbClr val="C0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8600" y="3962400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0" y="1676400"/>
            <a:ext cx="4572000" cy="10668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PERILAKU TERINTEGRASI</a:t>
            </a:r>
            <a:r>
              <a:rPr lang="id-ID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d-ID" sz="2000" b="1" dirty="0">
                <a:solidFill>
                  <a:schemeClr val="bg1"/>
                </a:solidFill>
              </a:rPr>
              <a:t>KSA :  KNOWLEDGE-SKILL-ATTITUDE</a:t>
            </a:r>
          </a:p>
          <a:p>
            <a:pPr algn="ctr"/>
            <a:r>
              <a:rPr lang="id-ID" sz="2400" b="1" dirty="0">
                <a:solidFill>
                  <a:schemeClr val="bg1"/>
                </a:solidFill>
              </a:rPr>
              <a:t>(TACIT &amp; EXPLICIT KNOWLEDGE)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4114800"/>
            <a:ext cx="1295400" cy="6858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DALAM</a:t>
            </a:r>
          </a:p>
          <a:p>
            <a:pPr algn="ctr"/>
            <a:r>
              <a:rPr lang="en-US" sz="2000" b="1" dirty="0"/>
              <a:t>(HIDDEN)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0" y="4648200"/>
            <a:ext cx="3581400" cy="1143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KECERDASAN EMOSIONAL,</a:t>
            </a:r>
            <a:r>
              <a:rPr lang="id-ID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SPIRIT</a:t>
            </a:r>
            <a:r>
              <a:rPr lang="id-ID" b="1" dirty="0">
                <a:solidFill>
                  <a:schemeClr val="bg1"/>
                </a:solidFill>
              </a:rPr>
              <a:t>,  BAKAT  DAN MOTIVASI</a:t>
            </a:r>
          </a:p>
          <a:p>
            <a:pPr algn="ctr"/>
            <a:r>
              <a:rPr lang="id-ID" sz="2000" b="1" dirty="0">
                <a:solidFill>
                  <a:schemeClr val="bg1"/>
                </a:solidFill>
              </a:rPr>
              <a:t>(TACIT KNOWLEDGE = </a:t>
            </a:r>
            <a:r>
              <a:rPr lang="en-US" sz="2000" b="1" dirty="0">
                <a:solidFill>
                  <a:schemeClr val="bg1"/>
                </a:solidFill>
              </a:rPr>
              <a:t>80-85%)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3048000"/>
            <a:ext cx="1295400" cy="762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LUAR</a:t>
            </a:r>
            <a:r>
              <a:rPr lang="id-ID" sz="2000" b="1" dirty="0"/>
              <a:t> </a:t>
            </a:r>
          </a:p>
          <a:p>
            <a:pPr algn="ctr"/>
            <a:r>
              <a:rPr lang="en-US" sz="2000" b="1" dirty="0"/>
              <a:t>(SURFACE)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438400" y="4114800"/>
            <a:ext cx="13716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505200" y="1676400"/>
            <a:ext cx="762000" cy="990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0" y="3200400"/>
            <a:ext cx="3581400" cy="6096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KECERDASAN INTELEKTUAL</a:t>
            </a:r>
            <a:endParaRPr lang="id-ID" b="1" dirty="0">
              <a:solidFill>
                <a:schemeClr val="bg1"/>
              </a:solidFill>
            </a:endParaRPr>
          </a:p>
          <a:p>
            <a:pPr algn="ctr"/>
            <a:r>
              <a:rPr lang="id-ID" b="1" dirty="0">
                <a:solidFill>
                  <a:schemeClr val="bg1"/>
                </a:solidFill>
              </a:rPr>
              <a:t>(EXPLICIT KNOWLEDGE  = </a:t>
            </a:r>
            <a:r>
              <a:rPr lang="en-US" b="1" dirty="0">
                <a:solidFill>
                  <a:schemeClr val="bg1"/>
                </a:solidFill>
              </a:rPr>
              <a:t>15-20%)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096000" y="4038600"/>
            <a:ext cx="10668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96000" y="2819400"/>
            <a:ext cx="9906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1295400" y="4567011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TACIT KNOWLEDGE</a:t>
            </a:r>
          </a:p>
          <a:p>
            <a:pPr algn="ctr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(KONSEP DIRI,</a:t>
            </a:r>
          </a:p>
          <a:p>
            <a:pPr algn="ctr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MOTIVASI, DAN BAKAT)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048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/>
              <a:t>    </a:t>
            </a:r>
            <a:r>
              <a:rPr lang="id-ID" b="1" dirty="0">
                <a:solidFill>
                  <a:schemeClr val="bg1"/>
                </a:solidFill>
              </a:rPr>
              <a:t>EXPLICIT </a:t>
            </a:r>
          </a:p>
          <a:p>
            <a:r>
              <a:rPr lang="id-ID" b="1" dirty="0">
                <a:solidFill>
                  <a:schemeClr val="bg1"/>
                </a:solidFill>
              </a:rPr>
              <a:t>KNOWLEDGE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5469" y="381000"/>
            <a:ext cx="44130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EMPAT HABITS</a:t>
            </a:r>
          </a:p>
        </p:txBody>
      </p:sp>
      <p:pic>
        <p:nvPicPr>
          <p:cNvPr id="2232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49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6" name="TextBox 4"/>
          <p:cNvSpPr txBox="1">
            <a:spLocks noChangeArrowheads="1"/>
          </p:cNvSpPr>
          <p:nvPr/>
        </p:nvSpPr>
        <p:spPr bwMode="auto">
          <a:xfrm>
            <a:off x="381000" y="2087563"/>
            <a:ext cx="32512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GB" altLang="id-ID" sz="4000" b="1"/>
              <a:t>Sosialisasi</a:t>
            </a:r>
          </a:p>
          <a:p>
            <a:pPr>
              <a:buFontTx/>
              <a:buAutoNum type="arabicPeriod"/>
            </a:pPr>
            <a:r>
              <a:rPr lang="en-GB" altLang="id-ID" sz="4000" b="1"/>
              <a:t>Externalisasi</a:t>
            </a:r>
          </a:p>
          <a:p>
            <a:pPr>
              <a:buFontTx/>
              <a:buAutoNum type="arabicPeriod"/>
            </a:pPr>
            <a:r>
              <a:rPr lang="en-GB" altLang="id-ID" sz="4000" b="1"/>
              <a:t>Kombinasi</a:t>
            </a:r>
          </a:p>
          <a:p>
            <a:pPr>
              <a:buFontTx/>
              <a:buAutoNum type="arabicPeriod"/>
            </a:pPr>
            <a:r>
              <a:rPr lang="en-GB" altLang="id-ID" sz="4000" b="1"/>
              <a:t>Internalisasi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473737" y="3476625"/>
            <a:ext cx="609600" cy="66675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842706" y="3840956"/>
            <a:ext cx="774700" cy="4603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6880931" y="3845719"/>
            <a:ext cx="557212" cy="76200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97562" y="3760788"/>
            <a:ext cx="371475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7010312" y="3784600"/>
            <a:ext cx="0" cy="3190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 flipV="1">
            <a:off x="6473737" y="4086225"/>
            <a:ext cx="495300" cy="142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V="1">
            <a:off x="6384837" y="3543300"/>
            <a:ext cx="0" cy="61912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78362917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27177"/>
              </p:ext>
            </p:extLst>
          </p:nvPr>
        </p:nvGraphicFramePr>
        <p:xfrm>
          <a:off x="1295400" y="1371599"/>
          <a:ext cx="6324600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1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       </a:t>
                      </a:r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SOCIALIZATION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Penjelasan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Verbal :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Perpindahan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TACIT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antar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individu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organisasi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melalui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INTERAKSI, TIM  KERJA, KOMUNIKASI INFORMAL, SHARING PENGETAHUAN </a:t>
                      </a:r>
                      <a:endParaRPr lang="id-ID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d-ID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n-US" sz="2000" i="1" dirty="0"/>
                    </a:p>
                    <a:p>
                      <a:r>
                        <a:rPr lang="en-US" sz="2000" i="1" baseline="0" dirty="0"/>
                        <a:t>  </a:t>
                      </a:r>
                      <a:r>
                        <a:rPr lang="id-ID" sz="2000" i="1" dirty="0">
                          <a:solidFill>
                            <a:srgbClr val="FFFF00"/>
                          </a:solidFill>
                        </a:rPr>
                        <a:t>EMPATHISIN</a:t>
                      </a:r>
                      <a:r>
                        <a:rPr lang="en-US" sz="2000" i="1" dirty="0">
                          <a:solidFill>
                            <a:srgbClr val="FFFF00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      </a:t>
                      </a:r>
                      <a:r>
                        <a:rPr lang="id-ID" sz="2400" dirty="0"/>
                        <a:t>EXT</a:t>
                      </a:r>
                      <a:r>
                        <a:rPr lang="en-US" sz="2400" dirty="0"/>
                        <a:t>E</a:t>
                      </a:r>
                      <a:r>
                        <a:rPr lang="id-ID" sz="2400" dirty="0"/>
                        <a:t>RNALIZATION</a:t>
                      </a:r>
                      <a:endParaRPr lang="en-US" sz="2400" dirty="0"/>
                    </a:p>
                    <a:p>
                      <a:r>
                        <a:rPr lang="en-US" sz="1400" dirty="0" err="1"/>
                        <a:t>Demontrasi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 err="1"/>
                        <a:t>Fisik</a:t>
                      </a:r>
                      <a:r>
                        <a:rPr lang="en-US" sz="1400" dirty="0"/>
                        <a:t> : </a:t>
                      </a:r>
                      <a:r>
                        <a:rPr lang="en-US" sz="1400" dirty="0" err="1"/>
                        <a:t>Perpindahan</a:t>
                      </a:r>
                      <a:r>
                        <a:rPr lang="en-US" sz="1400" dirty="0"/>
                        <a:t> TACIT </a:t>
                      </a:r>
                      <a:r>
                        <a:rPr lang="en-US" sz="1400" dirty="0" err="1"/>
                        <a:t>menjadi</a:t>
                      </a:r>
                      <a:r>
                        <a:rPr lang="en-US" sz="1400" dirty="0"/>
                        <a:t> EXPLICIT </a:t>
                      </a:r>
                      <a:r>
                        <a:rPr lang="en-US" sz="1400" baseline="0" dirty="0" err="1"/>
                        <a:t>dalam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bentuk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menciptakan</a:t>
                      </a:r>
                      <a:r>
                        <a:rPr lang="en-US" sz="1400" baseline="0" dirty="0"/>
                        <a:t> PEMBELAJAR- AN yang KONDUSIF, </a:t>
                      </a:r>
                      <a:r>
                        <a:rPr lang="en-US" sz="1400" baseline="0" dirty="0" err="1"/>
                        <a:t>INFORMASi</a:t>
                      </a:r>
                      <a:r>
                        <a:rPr lang="en-US" sz="1400" baseline="0" dirty="0"/>
                        <a:t> BRAINSTORMING</a:t>
                      </a:r>
                      <a:endParaRPr lang="id-ID" sz="1400" dirty="0"/>
                    </a:p>
                    <a:p>
                      <a:r>
                        <a:rPr lang="id-ID" sz="2400" b="1" i="0" baseline="0" dirty="0"/>
                        <a:t>      </a:t>
                      </a:r>
                      <a:r>
                        <a:rPr lang="en-US" sz="2400" b="1" i="0" baseline="0" dirty="0"/>
                        <a:t>  </a:t>
                      </a:r>
                    </a:p>
                    <a:p>
                      <a:r>
                        <a:rPr lang="en-US" sz="2400" b="1" i="0" baseline="0" dirty="0"/>
                        <a:t>                  </a:t>
                      </a:r>
                      <a:r>
                        <a:rPr lang="id-ID" sz="2000" b="1" i="1" dirty="0">
                          <a:solidFill>
                            <a:srgbClr val="FFFF00"/>
                          </a:solidFill>
                        </a:rPr>
                        <a:t>ARTICULATIN</a:t>
                      </a:r>
                      <a:r>
                        <a:rPr lang="en-US" sz="2000" b="1" i="1" dirty="0">
                          <a:solidFill>
                            <a:srgbClr val="FFFF00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INTERNALIZATION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Praktek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berulang-ulang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Pengetahuan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kontekstual</a:t>
                      </a:r>
                      <a:r>
                        <a:rPr lang="en-GB" sz="1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yang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bersifat</a:t>
                      </a:r>
                      <a:r>
                        <a:rPr lang="en-GB" sz="1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eksplisit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terinternalisasi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menjadi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pengetahuan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TACIT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melalu</a:t>
                      </a:r>
                      <a:r>
                        <a:rPr lang="id-ID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praktek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pengalaman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atau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dengan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learning by doing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i="1" dirty="0">
                          <a:solidFill>
                            <a:srgbClr val="FFFF00"/>
                          </a:solidFill>
                        </a:rPr>
                        <a:t>EMBODYING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id-ID" sz="2400" b="1" dirty="0">
                          <a:solidFill>
                            <a:schemeClr val="tx1"/>
                          </a:solidFill>
                        </a:rPr>
                        <a:t>COMBINATION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Tahap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krusial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  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Penggabungan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r>
                        <a:rPr lang="id-ID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TACIT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&amp;</a:t>
                      </a: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XP</a:t>
                      </a:r>
                      <a:r>
                        <a:rPr lang="id-ID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LI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lang="id-ID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IT</a:t>
                      </a: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menghasil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kan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INOVAS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produk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jasa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dari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organisasi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pembaharuan mental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model,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atau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dilakukan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FORMAL DIKLAT.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i="1" baseline="0" dirty="0">
                          <a:solidFill>
                            <a:schemeClr val="tx1"/>
                          </a:solidFill>
                        </a:rPr>
                        <a:t>                                </a:t>
                      </a:r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CONNECTING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914400"/>
            <a:ext cx="25146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TACIT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772400" y="1676400"/>
            <a:ext cx="457200" cy="213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r>
              <a:rPr lang="id-ID" sz="1600" b="1" dirty="0"/>
              <a:t>E</a:t>
            </a:r>
          </a:p>
          <a:p>
            <a:pPr algn="ctr"/>
            <a:r>
              <a:rPr lang="id-ID" sz="1600" b="1" dirty="0"/>
              <a:t>X</a:t>
            </a:r>
          </a:p>
          <a:p>
            <a:pPr algn="ctr"/>
            <a:r>
              <a:rPr lang="id-ID" sz="1600" b="1" dirty="0"/>
              <a:t>P</a:t>
            </a:r>
          </a:p>
          <a:p>
            <a:pPr algn="ctr"/>
            <a:r>
              <a:rPr lang="id-ID" sz="1600" b="1" dirty="0"/>
              <a:t>L</a:t>
            </a:r>
          </a:p>
          <a:p>
            <a:pPr algn="ctr"/>
            <a:r>
              <a:rPr lang="id-ID" sz="1600" b="1" dirty="0"/>
              <a:t>I</a:t>
            </a:r>
          </a:p>
          <a:p>
            <a:pPr algn="ctr"/>
            <a:r>
              <a:rPr lang="id-ID" sz="1600" b="1" dirty="0"/>
              <a:t>C</a:t>
            </a:r>
          </a:p>
          <a:p>
            <a:pPr algn="ctr"/>
            <a:r>
              <a:rPr lang="id-ID" sz="1600" b="1" dirty="0"/>
              <a:t>I</a:t>
            </a:r>
          </a:p>
          <a:p>
            <a:pPr algn="ctr"/>
            <a:r>
              <a:rPr lang="id-ID" sz="1600" b="1" dirty="0"/>
              <a:t>T</a:t>
            </a:r>
          </a:p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648200" y="6324600"/>
            <a:ext cx="25146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EXPLICIT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685800" y="1676400"/>
            <a:ext cx="457200" cy="2209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T</a:t>
            </a:r>
          </a:p>
          <a:p>
            <a:pPr algn="ctr"/>
            <a:r>
              <a:rPr lang="id-ID" sz="1600" b="1" dirty="0"/>
              <a:t>A</a:t>
            </a:r>
          </a:p>
          <a:p>
            <a:pPr algn="ctr"/>
            <a:r>
              <a:rPr lang="id-ID" sz="1600" b="1" dirty="0"/>
              <a:t>C</a:t>
            </a:r>
          </a:p>
          <a:p>
            <a:pPr algn="ctr"/>
            <a:r>
              <a:rPr lang="id-ID" sz="1600" b="1" dirty="0"/>
              <a:t>I</a:t>
            </a:r>
          </a:p>
          <a:p>
            <a:pPr algn="ctr"/>
            <a:r>
              <a:rPr lang="id-ID" sz="1600" b="1" dirty="0"/>
              <a:t>T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4572000" y="914400"/>
            <a:ext cx="24384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TACIT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772400" y="3962400"/>
            <a:ext cx="457200" cy="198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E</a:t>
            </a:r>
          </a:p>
          <a:p>
            <a:pPr algn="ctr"/>
            <a:r>
              <a:rPr lang="id-ID" sz="1600" b="1" dirty="0"/>
              <a:t>X</a:t>
            </a:r>
          </a:p>
          <a:p>
            <a:pPr algn="ctr"/>
            <a:r>
              <a:rPr lang="id-ID" sz="1600" b="1" dirty="0"/>
              <a:t>P</a:t>
            </a:r>
          </a:p>
          <a:p>
            <a:pPr algn="ctr"/>
            <a:r>
              <a:rPr lang="id-ID" sz="1600" b="1" dirty="0"/>
              <a:t>L</a:t>
            </a:r>
          </a:p>
          <a:p>
            <a:pPr algn="ctr"/>
            <a:r>
              <a:rPr lang="id-ID" sz="1600" b="1" dirty="0"/>
              <a:t>I</a:t>
            </a:r>
          </a:p>
          <a:p>
            <a:pPr algn="ctr"/>
            <a:r>
              <a:rPr lang="id-ID" sz="1600" b="1" dirty="0"/>
              <a:t>C</a:t>
            </a:r>
          </a:p>
          <a:p>
            <a:pPr algn="ctr"/>
            <a:r>
              <a:rPr lang="id-ID" sz="1600" b="1" dirty="0"/>
              <a:t>I</a:t>
            </a:r>
          </a:p>
          <a:p>
            <a:pPr algn="ctr"/>
            <a:r>
              <a:rPr lang="id-ID" sz="1600" b="1" dirty="0"/>
              <a:t>T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1524000" y="6324600"/>
            <a:ext cx="2667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EXPLICIT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685800" y="4038600"/>
            <a:ext cx="457200" cy="182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T</a:t>
            </a:r>
          </a:p>
          <a:p>
            <a:pPr algn="ctr"/>
            <a:r>
              <a:rPr lang="id-ID" sz="1600" b="1" dirty="0"/>
              <a:t>A</a:t>
            </a:r>
          </a:p>
          <a:p>
            <a:pPr algn="ctr"/>
            <a:r>
              <a:rPr lang="id-ID" sz="1600" b="1" dirty="0"/>
              <a:t>C</a:t>
            </a:r>
          </a:p>
          <a:p>
            <a:pPr algn="ctr"/>
            <a:r>
              <a:rPr lang="id-ID" sz="1600" b="1" dirty="0"/>
              <a:t>I</a:t>
            </a:r>
          </a:p>
          <a:p>
            <a:pPr algn="ctr"/>
            <a:r>
              <a:rPr lang="id-ID" sz="1600" b="1" dirty="0"/>
              <a:t>T</a:t>
            </a:r>
            <a:endParaRPr lang="en-US" sz="1600" b="1" dirty="0"/>
          </a:p>
        </p:txBody>
      </p:sp>
      <p:sp>
        <p:nvSpPr>
          <p:cNvPr id="14" name="Bent Arrow 13"/>
          <p:cNvSpPr/>
          <p:nvPr/>
        </p:nvSpPr>
        <p:spPr>
          <a:xfrm>
            <a:off x="838200" y="838200"/>
            <a:ext cx="762000" cy="685800"/>
          </a:xfrm>
          <a:prstGeom prst="ben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7307826" y="772681"/>
            <a:ext cx="628428" cy="91187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31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7239000" y="6096000"/>
            <a:ext cx="762000" cy="558546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751203" y="5956727"/>
            <a:ext cx="584939" cy="608007"/>
          </a:xfrm>
          <a:prstGeom prst="bentArrow">
            <a:avLst>
              <a:gd name="adj1" fmla="val 25000"/>
              <a:gd name="adj2" fmla="val 24510"/>
              <a:gd name="adj3" fmla="val 25000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7200" y="990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990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60960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381000" y="6019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" y="152400"/>
            <a:ext cx="80010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SECI  MODEL 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SOCIALIZATION-EXTERNALIZATION-COMBINATION-INTERNALIZATION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152900" y="3505200"/>
            <a:ext cx="609600" cy="66675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>
          <a:xfrm rot="16200000">
            <a:off x="3521869" y="3869531"/>
            <a:ext cx="774700" cy="4603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4560094" y="3874294"/>
            <a:ext cx="557212" cy="76200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76725" y="3789363"/>
            <a:ext cx="371475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>
            <a:off x="4689475" y="3813175"/>
            <a:ext cx="0" cy="3190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H="1" flipV="1">
            <a:off x="4152900" y="4114800"/>
            <a:ext cx="495300" cy="142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 flipV="1">
            <a:off x="4064000" y="3571875"/>
            <a:ext cx="0" cy="61912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924800" cy="587853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>
                <a:solidFill>
                  <a:prstClr val="white"/>
                </a:solidFill>
              </a:rPr>
              <a:t>            </a:t>
            </a:r>
            <a:r>
              <a:rPr lang="en-US" sz="3600" b="1" dirty="0">
                <a:solidFill>
                  <a:srgbClr val="FFFF00"/>
                </a:solidFill>
              </a:rPr>
              <a:t>DISKUSI KELOMPOK  </a:t>
            </a:r>
          </a:p>
          <a:p>
            <a:pPr marL="457200" indent="-457200"/>
            <a:endParaRPr lang="en-US" sz="3600" b="1" dirty="0">
              <a:solidFill>
                <a:srgbClr val="FFFF00"/>
              </a:solidFill>
            </a:endParaRPr>
          </a:p>
          <a:p>
            <a:pPr marL="742950" indent="-742950">
              <a:buAutoNum type="arabicPeriod"/>
            </a:pPr>
            <a:r>
              <a:rPr lang="en-US" sz="3200" b="1" dirty="0" err="1">
                <a:solidFill>
                  <a:srgbClr val="FFFF00"/>
                </a:solidFill>
              </a:rPr>
              <a:t>Setiap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Kelompok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mencoba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untuk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mengambil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satu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contoh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kasus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mengidentifikasi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permasalahan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penyebabnya</a:t>
            </a:r>
            <a:endParaRPr lang="en-US" sz="3200" b="1" dirty="0">
              <a:solidFill>
                <a:srgbClr val="FFFF00"/>
              </a:solidFill>
            </a:endParaRPr>
          </a:p>
          <a:p>
            <a:pPr marL="742950" indent="-742950">
              <a:buAutoNum type="arabicPeriod"/>
            </a:pPr>
            <a:r>
              <a:rPr lang="en-US" sz="3200" b="1" dirty="0" err="1">
                <a:solidFill>
                  <a:srgbClr val="FFFF00"/>
                </a:solidFill>
              </a:rPr>
              <a:t>Menetapkan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prioritas</a:t>
            </a:r>
            <a:endParaRPr lang="en-US" sz="3200" b="1" dirty="0">
              <a:solidFill>
                <a:srgbClr val="FFFF00"/>
              </a:solidFill>
            </a:endParaRPr>
          </a:p>
          <a:p>
            <a:pPr marL="742950" indent="-742950">
              <a:buAutoNum type="arabicPeriod"/>
            </a:pPr>
            <a:r>
              <a:rPr lang="en-US" sz="3200" b="1" dirty="0" err="1">
                <a:solidFill>
                  <a:srgbClr val="FFFF00"/>
                </a:solidFill>
              </a:rPr>
              <a:t>Menetapkan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langkah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intervensi</a:t>
            </a:r>
            <a:endParaRPr lang="en-US" sz="3200" b="1" dirty="0">
              <a:solidFill>
                <a:srgbClr val="FFFF00"/>
              </a:solidFill>
            </a:endParaRPr>
          </a:p>
          <a:p>
            <a:pPr marL="457200" indent="-457200"/>
            <a:endParaRPr lang="en-US" sz="3600" b="1" dirty="0">
              <a:solidFill>
                <a:srgbClr val="FFFF00"/>
              </a:solidFill>
            </a:endParaRPr>
          </a:p>
          <a:p>
            <a:pPr marL="457200" indent="-457200"/>
            <a:endParaRPr lang="en-US" sz="3600" b="1" dirty="0">
              <a:solidFill>
                <a:srgbClr val="FFFF00"/>
              </a:solidFill>
            </a:endParaRPr>
          </a:p>
          <a:p>
            <a:pPr marL="457200" indent="-457200"/>
            <a:r>
              <a:rPr lang="id-ID" sz="2000" b="1" dirty="0">
                <a:solidFill>
                  <a:srgbClr val="FFFF00"/>
                </a:solidFill>
              </a:rPr>
              <a:t>*) - waktu diskusi 30 menit</a:t>
            </a:r>
          </a:p>
          <a:p>
            <a:pPr marL="457200" indent="-457200"/>
            <a:r>
              <a:rPr lang="id-ID" sz="2000" b="1" dirty="0">
                <a:solidFill>
                  <a:srgbClr val="FFFF00"/>
                </a:solidFill>
              </a:rPr>
              <a:t>     - presentasi setiap kelompok @ 10 menit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24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1429465"/>
            <a:ext cx="8686800" cy="4893647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66800" algn="l"/>
                <a:tab pos="1485900" algn="l"/>
              </a:tabLst>
            </a:pP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</a:p>
          <a:p>
            <a:pPr marL="468313" marR="0" lvl="0" indent="-4683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30338" algn="l"/>
              </a:tabLst>
            </a:pP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id-ID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Pemimpin perubahan pada</a:t>
            </a:r>
            <a:r>
              <a:rPr lang="id-ID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dasarnya  mirip</a:t>
            </a:r>
            <a:r>
              <a:rPr kumimoji="0" lang="id-ID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seorang</a:t>
            </a:r>
            <a:r>
              <a:rPr kumimoji="0" lang="fi-FI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dokter,   namun yang didiagnosa </a:t>
            </a:r>
            <a:r>
              <a:rPr kumimoji="0" lang="id-ID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bukan</a:t>
            </a:r>
            <a:r>
              <a:rPr kumimoji="0" lang="id-ID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tubuh</a:t>
            </a:r>
            <a:r>
              <a:rPr kumimoji="0" lang="id-ID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manusia, </a:t>
            </a:r>
            <a:r>
              <a:rPr kumimoji="0" lang="id-ID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tetapi</a:t>
            </a:r>
            <a:r>
              <a:rPr kumimoji="0" lang="id-ID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organisasi yang dipimpinnya </a:t>
            </a:r>
          </a:p>
          <a:p>
            <a:pPr marL="468313" marR="0" lvl="0" indent="-4683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30338" algn="l"/>
              </a:tabLst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68313" marR="0" lvl="0" indent="-4683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30338" algn="l"/>
              </a:tabLst>
            </a:pPr>
            <a:r>
              <a:rPr lang="fi-FI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 </a:t>
            </a:r>
            <a:r>
              <a:rPr lang="id-ID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Dalam me</a:t>
            </a:r>
            <a:r>
              <a:rPr kumimoji="0" lang="id-ID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n-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diagnosa, pemimpin terlebih</a:t>
            </a:r>
            <a:r>
              <a:rPr kumimoji="0" lang="id-ID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dahulu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menilai</a:t>
            </a:r>
            <a:r>
              <a:rPr lang="id-ID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kinerja organisasinya, menemukan</a:t>
            </a:r>
            <a:r>
              <a:rPr kumimoji="0" lang="id-ID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area yang bermasalah,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lalu melakukan intervensi agar dapat meningkat kinerjanya</a:t>
            </a: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68313" lvl="0" indent="-468313">
              <a:tabLst>
                <a:tab pos="1430338" algn="l"/>
              </a:tabLst>
              <a:defRPr/>
            </a:pPr>
            <a:endParaRPr lang="en-US" sz="24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468313" lvl="0" indent="-468313">
              <a:tabLst>
                <a:tab pos="1430338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</a:rPr>
              <a:t>3. 	</a:t>
            </a:r>
            <a:r>
              <a:rPr lang="id-ID" sz="2400" b="1" dirty="0">
                <a:solidFill>
                  <a:schemeClr val="bg1"/>
                </a:solidFill>
              </a:rPr>
              <a:t>Kemampuan mendiagnosa organisasi secara akurat menentukan berhasil tidaknya pemimpin dalam membawa perubahan bagi organisasinya</a:t>
            </a:r>
          </a:p>
          <a:p>
            <a:pPr marL="457200" lvl="0" indent="-457200">
              <a:defRPr/>
            </a:pP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28600" y="381000"/>
            <a:ext cx="86868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fi-FI" sz="1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ENUTUP</a:t>
            </a:r>
            <a:br>
              <a:rPr kumimoji="0" lang="id-ID" sz="1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33254"/>
              </p:ext>
            </p:extLst>
          </p:nvPr>
        </p:nvGraphicFramePr>
        <p:xfrm>
          <a:off x="304800" y="533400"/>
          <a:ext cx="85344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TERIMA</a:t>
                      </a:r>
                      <a:r>
                        <a:rPr lang="en-US" sz="8000" b="1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KASIH </a:t>
                      </a:r>
                      <a:endParaRPr lang="en-US" sz="8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CD51-530B-4F02-BE4E-13D1437861D1}" type="slidenum">
              <a:rPr lang="id-ID" smtClean="0"/>
              <a:t>6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48261" y="533400"/>
            <a:ext cx="7657539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0099"/>
                </a:solidFill>
              </a:rPr>
              <a:t>Membangun Organisasi pemerintah Berkinerja Tinggi -OBT):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792480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7170738" algn="l"/>
              </a:tabLst>
            </a:pPr>
            <a:r>
              <a:rPr lang="id-ID" sz="2800" b="1" u="sng" dirty="0"/>
              <a:t>Tuntutan </a:t>
            </a:r>
            <a:r>
              <a:rPr lang="id-ID" sz="2800" dirty="0"/>
              <a:t>agar organisasi pemerintah melakukan reform agar menjadi organisasi yang fleksibel,</a:t>
            </a:r>
            <a:r>
              <a:rPr lang="en-US" sz="2800" dirty="0"/>
              <a:t> </a:t>
            </a:r>
            <a:r>
              <a:rPr lang="id-ID" sz="3200" b="1" dirty="0">
                <a:solidFill>
                  <a:srgbClr val="000099"/>
                </a:solidFill>
              </a:rPr>
              <a:t>ad</a:t>
            </a:r>
            <a:r>
              <a:rPr lang="en-US" sz="3200" b="1" dirty="0">
                <a:solidFill>
                  <a:srgbClr val="000099"/>
                </a:solidFill>
              </a:rPr>
              <a:t>a</a:t>
            </a:r>
            <a:r>
              <a:rPr lang="id-ID" sz="3200" b="1" dirty="0">
                <a:solidFill>
                  <a:srgbClr val="000099"/>
                </a:solidFill>
              </a:rPr>
              <a:t>ptif, </a:t>
            </a:r>
            <a:r>
              <a:rPr lang="id-ID" sz="2800" dirty="0"/>
              <a:t>responsif, pembelajar dan senantiasa berorientasi pada peningkatan kinerja (</a:t>
            </a:r>
            <a:r>
              <a:rPr lang="id-ID" sz="2800" i="1" dirty="0"/>
              <a:t>continous improvement, better performance</a:t>
            </a:r>
            <a:r>
              <a:rPr lang="id-ID" sz="2800" dirty="0"/>
              <a:t>)</a:t>
            </a:r>
          </a:p>
          <a:p>
            <a:pPr marL="285750" indent="-285750">
              <a:buFont typeface="Arial" pitchFamily="34" charset="0"/>
              <a:buChar char="•"/>
              <a:tabLst>
                <a:tab pos="7170738" algn="l"/>
              </a:tabLst>
            </a:pPr>
            <a:endParaRPr lang="id-ID" sz="2800" dirty="0"/>
          </a:p>
          <a:p>
            <a:pPr marL="285750" indent="-285750">
              <a:buFont typeface="Arial" pitchFamily="34" charset="0"/>
              <a:buChar char="•"/>
              <a:tabLst>
                <a:tab pos="7170738" algn="l"/>
              </a:tabLst>
            </a:pPr>
            <a:r>
              <a:rPr lang="id-ID" sz="2800" dirty="0"/>
              <a:t>Untuk melakukan perubahan/</a:t>
            </a:r>
            <a:r>
              <a:rPr lang="id-ID" sz="2800" i="1" dirty="0"/>
              <a:t>reform, </a:t>
            </a:r>
            <a:r>
              <a:rPr lang="id-ID" sz="2800" dirty="0"/>
              <a:t>tidak harus menjadi pimpinan puncak, </a:t>
            </a:r>
            <a:r>
              <a:rPr lang="id-ID" sz="2800" u="sng" dirty="0"/>
              <a:t>tetapi dapat dilakukan pada setiap tingkatan sesuai jabatannya.</a:t>
            </a:r>
            <a:endParaRPr lang="id-ID" sz="2800" i="1" u="sng" dirty="0"/>
          </a:p>
        </p:txBody>
      </p:sp>
    </p:spTree>
    <p:extLst>
      <p:ext uri="{BB962C8B-B14F-4D97-AF65-F5344CB8AC3E}">
        <p14:creationId xmlns:p14="http://schemas.microsoft.com/office/powerpoint/2010/main" val="243428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371600"/>
            <a:ext cx="7056784" cy="426675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639127"/>
            <a:ext cx="3484885" cy="207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484" y="1505747"/>
            <a:ext cx="3528392" cy="426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411898"/>
            <a:ext cx="3505200" cy="222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34480" y="615149"/>
            <a:ext cx="4680520" cy="6802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>
                <a:solidFill>
                  <a:prstClr val="white"/>
                </a:solidFill>
              </a:rPr>
              <a:t>DIAGNOSTIC READING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CD51-530B-4F02-BE4E-13D1437861D1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599" y="5754469"/>
            <a:ext cx="778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C000"/>
                </a:solidFill>
              </a:rPr>
              <a:t>Diagnosa=  menyimpulkan</a:t>
            </a:r>
          </a:p>
          <a:p>
            <a:r>
              <a:rPr lang="id-ID" b="1" dirty="0">
                <a:solidFill>
                  <a:srgbClr val="FFC000"/>
                </a:solidFill>
              </a:rPr>
              <a:t>DR            =  membaca, mengalisa, mengamati permasalahan untuk disimpulkan</a:t>
            </a:r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 flipH="1">
            <a:off x="6347504" y="1143000"/>
            <a:ext cx="1423876" cy="10865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7360" y="-198060"/>
            <a:ext cx="2288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>
              <a:solidFill>
                <a:prstClr val="white"/>
              </a:solidFill>
            </a:endParaRPr>
          </a:p>
          <a:p>
            <a:r>
              <a:rPr lang="en-US" sz="2400" b="1" i="1" dirty="0" err="1">
                <a:solidFill>
                  <a:prstClr val="white"/>
                </a:solidFill>
              </a:rPr>
              <a:t>Pemimpin</a:t>
            </a:r>
            <a:r>
              <a:rPr lang="en-US" sz="2400" b="1" i="1" dirty="0">
                <a:solidFill>
                  <a:prstClr val="white"/>
                </a:solidFill>
              </a:rPr>
              <a:t> </a:t>
            </a:r>
          </a:p>
          <a:p>
            <a:r>
              <a:rPr lang="en-US" sz="2400" b="1" i="1" dirty="0" err="1">
                <a:solidFill>
                  <a:prstClr val="white"/>
                </a:solidFill>
              </a:rPr>
              <a:t>Perubahan</a:t>
            </a:r>
            <a:endParaRPr lang="en-US" sz="2400" b="1" i="1" dirty="0">
              <a:solidFill>
                <a:prstClr val="white"/>
              </a:solidFill>
            </a:endParaRPr>
          </a:p>
          <a:p>
            <a:r>
              <a:rPr lang="en-US" sz="2400" b="1" i="1" dirty="0" err="1">
                <a:solidFill>
                  <a:prstClr val="white"/>
                </a:solidFill>
              </a:rPr>
              <a:t>mendiagnosa</a:t>
            </a:r>
            <a:endParaRPr lang="en-US" sz="24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2869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F4FB4B-936C-3E4C-9223-58DEF92FD59A}"/>
              </a:ext>
            </a:extLst>
          </p:cNvPr>
          <p:cNvSpPr txBox="1"/>
          <p:nvPr/>
        </p:nvSpPr>
        <p:spPr>
          <a:xfrm>
            <a:off x="914400" y="2667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398463"/>
            <a:r>
              <a:rPr lang="en-US" sz="3200" b="1" dirty="0"/>
              <a:t>2. KEDUDUKAN MATA DIKLAT DIAGNOSTIC READING DALAM SCENARIO PEMBELAJARAN PKN2</a:t>
            </a:r>
          </a:p>
        </p:txBody>
      </p:sp>
    </p:spTree>
    <p:extLst>
      <p:ext uri="{BB962C8B-B14F-4D97-AF65-F5344CB8AC3E}">
        <p14:creationId xmlns:p14="http://schemas.microsoft.com/office/powerpoint/2010/main" val="109558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27101" y="838200"/>
            <a:ext cx="7086600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55701" y="2971800"/>
            <a:ext cx="6781800" cy="190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6501" y="879475"/>
            <a:ext cx="67818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rot="16200000">
            <a:off x="-952499" y="3048000"/>
            <a:ext cx="27432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  E  S  E  R  T</a:t>
            </a:r>
            <a:r>
              <a:rPr lang="en-GB" sz="28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n-GB" sz="2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279901" y="1524000"/>
            <a:ext cx="2667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IMPLEMENTASI PROYEK PERUBAHAN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51501" y="3124200"/>
            <a:ext cx="2133600" cy="1295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BUKTI IMPLEMENTASI PROYEK PERUBAHAN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231901" y="3352800"/>
            <a:ext cx="17526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DIAGNOSA  PERUBAHAN ORGANISASI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865314" y="1395413"/>
            <a:ext cx="21336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KONFIRMASI KEBUTUHAN PERUBAHAN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060701" y="3276600"/>
            <a:ext cx="2438400" cy="1066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RANCANGAN PROYEK PERUB</a:t>
            </a:r>
            <a:r>
              <a:rPr lang="id-ID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lang="en-GB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HAN</a:t>
            </a:r>
          </a:p>
        </p:txBody>
      </p:sp>
      <p:sp>
        <p:nvSpPr>
          <p:cNvPr id="67596" name="TextBox 27"/>
          <p:cNvSpPr txBox="1">
            <a:spLocks noChangeArrowheads="1"/>
          </p:cNvSpPr>
          <p:nvPr/>
        </p:nvSpPr>
        <p:spPr bwMode="auto">
          <a:xfrm>
            <a:off x="3594101" y="990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id-ID" b="1" i="1">
                <a:solidFill>
                  <a:srgbClr val="006600"/>
                </a:solidFill>
              </a:rPr>
              <a:t>Off Campus</a:t>
            </a:r>
          </a:p>
        </p:txBody>
      </p:sp>
      <p:sp>
        <p:nvSpPr>
          <p:cNvPr id="67597" name="TextBox 28"/>
          <p:cNvSpPr txBox="1">
            <a:spLocks noChangeArrowheads="1"/>
          </p:cNvSpPr>
          <p:nvPr/>
        </p:nvSpPr>
        <p:spPr bwMode="auto">
          <a:xfrm>
            <a:off x="3670301" y="4419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id-ID" b="1" i="1">
                <a:solidFill>
                  <a:srgbClr val="006600"/>
                </a:solidFill>
              </a:rPr>
              <a:t>On Campus</a:t>
            </a:r>
          </a:p>
        </p:txBody>
      </p:sp>
      <p:sp>
        <p:nvSpPr>
          <p:cNvPr id="30" name="Right Arrow 29"/>
          <p:cNvSpPr/>
          <p:nvPr/>
        </p:nvSpPr>
        <p:spPr>
          <a:xfrm rot="5400000" flipV="1">
            <a:off x="3403601" y="2628900"/>
            <a:ext cx="8382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60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16200000">
            <a:off x="1803401" y="2628900"/>
            <a:ext cx="8382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6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6200000">
            <a:off x="4775201" y="2628900"/>
            <a:ext cx="8382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6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5400000" flipV="1">
            <a:off x="6032501" y="2590800"/>
            <a:ext cx="7620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600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 rot="16200000">
            <a:off x="6413501" y="2590800"/>
            <a:ext cx="4191000" cy="685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PESERTA DENGAN KOMPETENSI/ PEMIMPIN  PERUBAHAN</a:t>
            </a:r>
          </a:p>
        </p:txBody>
      </p:sp>
      <p:sp>
        <p:nvSpPr>
          <p:cNvPr id="36" name="Chevron 35"/>
          <p:cNvSpPr/>
          <p:nvPr/>
        </p:nvSpPr>
        <p:spPr>
          <a:xfrm>
            <a:off x="698501" y="2971800"/>
            <a:ext cx="228600" cy="45720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600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8013701" y="3048000"/>
            <a:ext cx="228600" cy="45720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028700" y="228600"/>
            <a:ext cx="74295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/>
              <a:t>Struktur</a:t>
            </a:r>
            <a:r>
              <a:rPr lang="en-US" sz="3600" b="1" dirty="0"/>
              <a:t> </a:t>
            </a:r>
            <a:r>
              <a:rPr lang="en-US" sz="3600" b="1" dirty="0" err="1"/>
              <a:t>Kurikulum</a:t>
            </a:r>
            <a:endParaRPr lang="id-ID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40475"/>
            <a:ext cx="2133600" cy="365125"/>
          </a:xfrm>
        </p:spPr>
        <p:txBody>
          <a:bodyPr/>
          <a:lstStyle/>
          <a:p>
            <a:fld id="{B56ACD51-530B-4F02-BE4E-13D1437861D1}" type="slidenum">
              <a:rPr lang="id-ID" sz="14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fld>
            <a:endParaRPr lang="id-ID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" y="5334000"/>
            <a:ext cx="8393824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i="1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616714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i="1" dirty="0">
                <a:solidFill>
                  <a:srgbClr val="C00000"/>
                </a:solidFill>
              </a:rPr>
              <a:t>Hasil  Pembelajaran Diagnostic  Reading, digunakan untuk menyusun (usulan) Proyek Perubahan masing-masing peserta diklat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65314" y="4267200"/>
            <a:ext cx="357187" cy="1219200"/>
          </a:xfrm>
          <a:prstGeom prst="straightConnector1">
            <a:avLst/>
          </a:prstGeom>
          <a:ln w="38100">
            <a:solidFill>
              <a:srgbClr val="0000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4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15343</TotalTime>
  <Words>2197</Words>
  <Application>Microsoft Macintosh PowerPoint</Application>
  <PresentationFormat>On-screen Show (4:3)</PresentationFormat>
  <Paragraphs>580</Paragraphs>
  <Slides>56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73" baseType="lpstr">
      <vt:lpstr>ＭＳ Ｐゴシック</vt:lpstr>
      <vt:lpstr>Aharoni</vt:lpstr>
      <vt:lpstr>Algerian</vt:lpstr>
      <vt:lpstr>Arial</vt:lpstr>
      <vt:lpstr>Arial Narrow</vt:lpstr>
      <vt:lpstr>Calibri</vt:lpstr>
      <vt:lpstr>Calibri Light</vt:lpstr>
      <vt:lpstr>Comic Sans MS</vt:lpstr>
      <vt:lpstr>Gill Sans MT</vt:lpstr>
      <vt:lpstr>Lucida Sans Unicode</vt:lpstr>
      <vt:lpstr>Tahoma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1. Pendahuluan</vt:lpstr>
      <vt:lpstr>Reformasi Birokrasi dan Tuntutan Perubahan</vt:lpstr>
      <vt:lpstr>PowerPoint Presentation</vt:lpstr>
      <vt:lpstr>Reformasi Birokrasi sebagai proses perubahan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TUJUAN-HASIL PEMBELAJARAN      DIAGNOSTIC READING - PIM II</vt:lpstr>
      <vt:lpstr>PowerPoint Presentation</vt:lpstr>
      <vt:lpstr>PowerPoint Presentation</vt:lpstr>
      <vt:lpstr>1.c. Pembahasan: Isu Strategis</vt:lpstr>
      <vt:lpstr>PowerPoint Presentation</vt:lpstr>
      <vt:lpstr>PowerPoint Presentation</vt:lpstr>
      <vt:lpstr>PowerPoint Presentation</vt:lpstr>
      <vt:lpstr>PowerPoint Presentation</vt:lpstr>
      <vt:lpstr>LEADERSHIP</vt:lpstr>
      <vt:lpstr>KEPEMIMPINAN DAN PERUBAHAN</vt:lpstr>
      <vt:lpstr>PowerPoint Presentation</vt:lpstr>
      <vt:lpstr>PowerPoint Presentation</vt:lpstr>
      <vt:lpstr>PowerPoint Presentation</vt:lpstr>
      <vt:lpstr>3. Konsep Diagnostic Reading </vt:lpstr>
      <vt:lpstr>PowerPoint Presentation</vt:lpstr>
      <vt:lpstr>PowerPoint Presentation</vt:lpstr>
      <vt:lpstr>MANFAAT DIAGNOSTIC READING</vt:lpstr>
      <vt:lpstr>PowerPoint Presentation</vt:lpstr>
      <vt:lpstr>PowerPoint Presentation</vt:lpstr>
      <vt:lpstr>MEMAHAMI KAUSALITAS  MASALAH  MENENTUKAN AREA INTERVENSI/SOLUSI</vt:lpstr>
      <vt:lpstr>PowerPoint Presentation</vt:lpstr>
      <vt:lpstr>PowerPoint Presentation</vt:lpstr>
      <vt:lpstr>PowerPoint Presentation</vt:lpstr>
      <vt:lpstr>Konsep Birokrasi : Weber</vt:lpstr>
      <vt:lpstr>Patologi birokrasi</vt:lpstr>
      <vt:lpstr>PowerPoint Presentation</vt:lpstr>
      <vt:lpstr>PowerPoint Presentation</vt:lpstr>
      <vt:lpstr>Organisasi Budaya Kerja</vt:lpstr>
      <vt:lpstr>PowerPoint Presentation</vt:lpstr>
      <vt:lpstr>PowerPoint Presentation</vt:lpstr>
      <vt:lpstr>PowerPoint Presentation</vt:lpstr>
      <vt:lpstr>Menetapkan prioritas</vt:lpstr>
      <vt:lpstr>2. Eisenhower Matrix </vt:lpstr>
      <vt:lpstr>PowerPoint Presentation</vt:lpstr>
      <vt:lpstr>4. Action Priority Matrix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Policy Brief</dc:title>
  <dc:creator>Giri S</dc:creator>
  <cp:lastModifiedBy>Lanpc 146</cp:lastModifiedBy>
  <cp:revision>2320</cp:revision>
  <cp:lastPrinted>2016-02-22T00:46:52Z</cp:lastPrinted>
  <dcterms:created xsi:type="dcterms:W3CDTF">2013-09-10T14:33:57Z</dcterms:created>
  <dcterms:modified xsi:type="dcterms:W3CDTF">2019-02-12T03:15:14Z</dcterms:modified>
</cp:coreProperties>
</file>