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1.xml" ContentType="application/vnd.openxmlformats-officedocument.presentationml.tag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64" r:id="rId4"/>
    <p:sldId id="262" r:id="rId5"/>
    <p:sldId id="267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72" r:id="rId14"/>
    <p:sldId id="268" r:id="rId15"/>
    <p:sldId id="280" r:id="rId16"/>
    <p:sldId id="281" r:id="rId17"/>
    <p:sldId id="282" r:id="rId18"/>
    <p:sldId id="283" r:id="rId19"/>
    <p:sldId id="287" r:id="rId20"/>
    <p:sldId id="285" r:id="rId21"/>
    <p:sldId id="286" r:id="rId2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205145-E464-465B-B831-C83F3E24926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A4CE774-BC52-4CC8-84CB-04AE1730001C}">
      <dgm:prSet phldrT="[Text]" custT="1"/>
      <dgm:spPr>
        <a:solidFill>
          <a:srgbClr val="88D0F0"/>
        </a:solidFill>
      </dgm:spPr>
      <dgm:t>
        <a:bodyPr/>
        <a:lstStyle/>
        <a:p>
          <a:pPr algn="r"/>
          <a:r>
            <a:rPr lang="id-ID" sz="2000" b="1" dirty="0">
              <a:solidFill>
                <a:srgbClr val="C00000"/>
              </a:solidFill>
            </a:rPr>
            <a:t>Executive</a:t>
          </a:r>
        </a:p>
      </dgm:t>
    </dgm:pt>
    <dgm:pt modelId="{1AF04138-777E-4597-A9BB-EB90B2A0C041}" type="parTrans" cxnId="{8220C92D-EBB7-492C-8B3D-0D2D5778518E}">
      <dgm:prSet/>
      <dgm:spPr/>
      <dgm:t>
        <a:bodyPr/>
        <a:lstStyle/>
        <a:p>
          <a:endParaRPr lang="id-ID"/>
        </a:p>
      </dgm:t>
    </dgm:pt>
    <dgm:pt modelId="{789A998A-FCD4-4A0C-A8D5-E60B4016D226}" type="sibTrans" cxnId="{8220C92D-EBB7-492C-8B3D-0D2D5778518E}">
      <dgm:prSet/>
      <dgm:spPr/>
      <dgm:t>
        <a:bodyPr/>
        <a:lstStyle/>
        <a:p>
          <a:endParaRPr lang="id-ID"/>
        </a:p>
      </dgm:t>
    </dgm:pt>
    <dgm:pt modelId="{71615A69-4466-4A53-903F-E5D1EF1F87F1}">
      <dgm:prSet phldrT="[Text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algn="r"/>
          <a:r>
            <a:rPr lang="id-ID" b="1" dirty="0"/>
            <a:t>Wisdom</a:t>
          </a:r>
        </a:p>
      </dgm:t>
    </dgm:pt>
    <dgm:pt modelId="{717FE0CA-3A2B-4328-9F3B-8EA0FDE136E8}" type="parTrans" cxnId="{287EABA2-4EA7-43EB-932E-162620D0DC5D}">
      <dgm:prSet/>
      <dgm:spPr/>
      <dgm:t>
        <a:bodyPr/>
        <a:lstStyle/>
        <a:p>
          <a:endParaRPr lang="id-ID"/>
        </a:p>
      </dgm:t>
    </dgm:pt>
    <dgm:pt modelId="{A6D9EEEF-9937-43A2-91E2-D7E6C3A67734}" type="sibTrans" cxnId="{287EABA2-4EA7-43EB-932E-162620D0DC5D}">
      <dgm:prSet/>
      <dgm:spPr/>
      <dgm:t>
        <a:bodyPr/>
        <a:lstStyle/>
        <a:p>
          <a:endParaRPr lang="id-ID"/>
        </a:p>
      </dgm:t>
    </dgm:pt>
    <dgm:pt modelId="{539C171E-6779-4AF2-91D0-3597FD08A9EA}" type="pres">
      <dgm:prSet presAssocID="{53205145-E464-465B-B831-C83F3E2492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094633-17CA-4388-8F12-9C80F1A62113}" type="pres">
      <dgm:prSet presAssocID="{CA4CE774-BC52-4CC8-84CB-04AE1730001C}" presName="composite" presStyleCnt="0"/>
      <dgm:spPr/>
    </dgm:pt>
    <dgm:pt modelId="{D126DD8C-4100-4F23-8D9E-8235BBFF98C5}" type="pres">
      <dgm:prSet presAssocID="{CA4CE774-BC52-4CC8-84CB-04AE1730001C}" presName="parTx" presStyleLbl="alignNode1" presStyleIdx="0" presStyleCnt="1" custLinFactNeighborX="39469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F94D8-E92D-4DD7-A8A5-D06E52F8FC38}" type="pres">
      <dgm:prSet presAssocID="{CA4CE774-BC52-4CC8-84CB-04AE1730001C}" presName="desTx" presStyleLbl="alignAccFollowNode1" presStyleIdx="0" presStyleCnt="1" custLinFactNeighborX="33952" custLinFactNeighborY="4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20C92D-EBB7-492C-8B3D-0D2D5778518E}" srcId="{53205145-E464-465B-B831-C83F3E24926A}" destId="{CA4CE774-BC52-4CC8-84CB-04AE1730001C}" srcOrd="0" destOrd="0" parTransId="{1AF04138-777E-4597-A9BB-EB90B2A0C041}" sibTransId="{789A998A-FCD4-4A0C-A8D5-E60B4016D226}"/>
    <dgm:cxn modelId="{287EABA2-4EA7-43EB-932E-162620D0DC5D}" srcId="{CA4CE774-BC52-4CC8-84CB-04AE1730001C}" destId="{71615A69-4466-4A53-903F-E5D1EF1F87F1}" srcOrd="0" destOrd="0" parTransId="{717FE0CA-3A2B-4328-9F3B-8EA0FDE136E8}" sibTransId="{A6D9EEEF-9937-43A2-91E2-D7E6C3A67734}"/>
    <dgm:cxn modelId="{967FE045-1995-45B4-BFB2-F38FBFFF6439}" type="presOf" srcId="{53205145-E464-465B-B831-C83F3E24926A}" destId="{539C171E-6779-4AF2-91D0-3597FD08A9EA}" srcOrd="0" destOrd="0" presId="urn:microsoft.com/office/officeart/2005/8/layout/hList1"/>
    <dgm:cxn modelId="{11C3CAA2-6609-4400-8F60-2BB3266316EA}" type="presOf" srcId="{71615A69-4466-4A53-903F-E5D1EF1F87F1}" destId="{0E9F94D8-E92D-4DD7-A8A5-D06E52F8FC38}" srcOrd="0" destOrd="0" presId="urn:microsoft.com/office/officeart/2005/8/layout/hList1"/>
    <dgm:cxn modelId="{49332AE6-02C5-488E-9B69-CC065EEAA4CB}" type="presOf" srcId="{CA4CE774-BC52-4CC8-84CB-04AE1730001C}" destId="{D126DD8C-4100-4F23-8D9E-8235BBFF98C5}" srcOrd="0" destOrd="0" presId="urn:microsoft.com/office/officeart/2005/8/layout/hList1"/>
    <dgm:cxn modelId="{400A8AFF-7F14-4627-84ED-A57A7DE1A8AF}" type="presParOf" srcId="{539C171E-6779-4AF2-91D0-3597FD08A9EA}" destId="{CA094633-17CA-4388-8F12-9C80F1A62113}" srcOrd="0" destOrd="0" presId="urn:microsoft.com/office/officeart/2005/8/layout/hList1"/>
    <dgm:cxn modelId="{BBE15437-6DE4-4306-8E1D-FA363BE65D28}" type="presParOf" srcId="{CA094633-17CA-4388-8F12-9C80F1A62113}" destId="{D126DD8C-4100-4F23-8D9E-8235BBFF98C5}" srcOrd="0" destOrd="0" presId="urn:microsoft.com/office/officeart/2005/8/layout/hList1"/>
    <dgm:cxn modelId="{32BC0645-4612-4710-8EB6-7CDD6D0E15B5}" type="presParOf" srcId="{CA094633-17CA-4388-8F12-9C80F1A62113}" destId="{0E9F94D8-E92D-4DD7-A8A5-D06E52F8FC3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205145-E464-465B-B831-C83F3E24926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A4CE774-BC52-4CC8-84CB-04AE1730001C}">
      <dgm:prSet phldrT="[Text]"/>
      <dgm:spPr>
        <a:solidFill>
          <a:srgbClr val="88D0F0"/>
        </a:solidFill>
      </dgm:spPr>
      <dgm:t>
        <a:bodyPr/>
        <a:lstStyle/>
        <a:p>
          <a:pPr algn="r"/>
          <a:r>
            <a:rPr lang="id-ID" b="1" dirty="0">
              <a:solidFill>
                <a:srgbClr val="C00000"/>
              </a:solidFill>
            </a:rPr>
            <a:t>Effective Leader</a:t>
          </a:r>
        </a:p>
      </dgm:t>
    </dgm:pt>
    <dgm:pt modelId="{1AF04138-777E-4597-A9BB-EB90B2A0C041}" type="parTrans" cxnId="{8220C92D-EBB7-492C-8B3D-0D2D5778518E}">
      <dgm:prSet/>
      <dgm:spPr/>
      <dgm:t>
        <a:bodyPr/>
        <a:lstStyle/>
        <a:p>
          <a:endParaRPr lang="id-ID"/>
        </a:p>
      </dgm:t>
    </dgm:pt>
    <dgm:pt modelId="{789A998A-FCD4-4A0C-A8D5-E60B4016D226}" type="sibTrans" cxnId="{8220C92D-EBB7-492C-8B3D-0D2D5778518E}">
      <dgm:prSet/>
      <dgm:spPr/>
      <dgm:t>
        <a:bodyPr/>
        <a:lstStyle/>
        <a:p>
          <a:endParaRPr lang="id-ID"/>
        </a:p>
      </dgm:t>
    </dgm:pt>
    <dgm:pt modelId="{1F25ACCF-E7B9-47A1-B5E3-2B4509AB7B72}">
      <dgm:prSet phldrT="[Text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algn="r"/>
          <a:r>
            <a:rPr lang="id-ID" b="1" dirty="0"/>
            <a:t>High Performance</a:t>
          </a:r>
        </a:p>
      </dgm:t>
    </dgm:pt>
    <dgm:pt modelId="{3E1CA6BF-F2D5-4AB3-BE98-6B3AE0C09BEA}" type="parTrans" cxnId="{B2B9494A-1818-4AA6-B5F6-E21A0EBE415C}">
      <dgm:prSet/>
      <dgm:spPr/>
      <dgm:t>
        <a:bodyPr/>
        <a:lstStyle/>
        <a:p>
          <a:endParaRPr lang="id-ID"/>
        </a:p>
      </dgm:t>
    </dgm:pt>
    <dgm:pt modelId="{406913F3-B3C0-47A9-A2C5-D9D045F4DFEA}" type="sibTrans" cxnId="{B2B9494A-1818-4AA6-B5F6-E21A0EBE415C}">
      <dgm:prSet/>
      <dgm:spPr/>
      <dgm:t>
        <a:bodyPr/>
        <a:lstStyle/>
        <a:p>
          <a:endParaRPr lang="id-ID"/>
        </a:p>
      </dgm:t>
    </dgm:pt>
    <dgm:pt modelId="{539C171E-6779-4AF2-91D0-3597FD08A9EA}" type="pres">
      <dgm:prSet presAssocID="{53205145-E464-465B-B831-C83F3E2492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094633-17CA-4388-8F12-9C80F1A62113}" type="pres">
      <dgm:prSet presAssocID="{CA4CE774-BC52-4CC8-84CB-04AE1730001C}" presName="composite" presStyleCnt="0"/>
      <dgm:spPr/>
    </dgm:pt>
    <dgm:pt modelId="{D126DD8C-4100-4F23-8D9E-8235BBFF98C5}" type="pres">
      <dgm:prSet presAssocID="{CA4CE774-BC52-4CC8-84CB-04AE1730001C}" presName="parTx" presStyleLbl="alignNode1" presStyleIdx="0" presStyleCnt="1" custLinFactNeighborX="39469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F94D8-E92D-4DD7-A8A5-D06E52F8FC38}" type="pres">
      <dgm:prSet presAssocID="{CA4CE774-BC52-4CC8-84CB-04AE1730001C}" presName="desTx" presStyleLbl="alignAccFollowNode1" presStyleIdx="0" presStyleCnt="1" custLinFactNeighborX="33952" custLinFactNeighborY="4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20C92D-EBB7-492C-8B3D-0D2D5778518E}" srcId="{53205145-E464-465B-B831-C83F3E24926A}" destId="{CA4CE774-BC52-4CC8-84CB-04AE1730001C}" srcOrd="0" destOrd="0" parTransId="{1AF04138-777E-4597-A9BB-EB90B2A0C041}" sibTransId="{789A998A-FCD4-4A0C-A8D5-E60B4016D226}"/>
    <dgm:cxn modelId="{81855C32-A708-4DF0-8CFF-71D7D1981FB3}" type="presOf" srcId="{CA4CE774-BC52-4CC8-84CB-04AE1730001C}" destId="{D126DD8C-4100-4F23-8D9E-8235BBFF98C5}" srcOrd="0" destOrd="0" presId="urn:microsoft.com/office/officeart/2005/8/layout/hList1"/>
    <dgm:cxn modelId="{754E85BE-29ED-4496-AFEE-3169BDB8E5EE}" type="presOf" srcId="{53205145-E464-465B-B831-C83F3E24926A}" destId="{539C171E-6779-4AF2-91D0-3597FD08A9EA}" srcOrd="0" destOrd="0" presId="urn:microsoft.com/office/officeart/2005/8/layout/hList1"/>
    <dgm:cxn modelId="{B2B9494A-1818-4AA6-B5F6-E21A0EBE415C}" srcId="{CA4CE774-BC52-4CC8-84CB-04AE1730001C}" destId="{1F25ACCF-E7B9-47A1-B5E3-2B4509AB7B72}" srcOrd="0" destOrd="0" parTransId="{3E1CA6BF-F2D5-4AB3-BE98-6B3AE0C09BEA}" sibTransId="{406913F3-B3C0-47A9-A2C5-D9D045F4DFEA}"/>
    <dgm:cxn modelId="{FEA4E3C4-0FFC-4F34-822F-07E7880B2CF7}" type="presOf" srcId="{1F25ACCF-E7B9-47A1-B5E3-2B4509AB7B72}" destId="{0E9F94D8-E92D-4DD7-A8A5-D06E52F8FC38}" srcOrd="0" destOrd="0" presId="urn:microsoft.com/office/officeart/2005/8/layout/hList1"/>
    <dgm:cxn modelId="{3733ECE8-F2E3-4538-B959-3E181C53EF0F}" type="presParOf" srcId="{539C171E-6779-4AF2-91D0-3597FD08A9EA}" destId="{CA094633-17CA-4388-8F12-9C80F1A62113}" srcOrd="0" destOrd="0" presId="urn:microsoft.com/office/officeart/2005/8/layout/hList1"/>
    <dgm:cxn modelId="{7DD95580-FBFF-485B-B062-EEE3154E35AC}" type="presParOf" srcId="{CA094633-17CA-4388-8F12-9C80F1A62113}" destId="{D126DD8C-4100-4F23-8D9E-8235BBFF98C5}" srcOrd="0" destOrd="0" presId="urn:microsoft.com/office/officeart/2005/8/layout/hList1"/>
    <dgm:cxn modelId="{59F05FD5-4C82-4699-998F-7262025496A8}" type="presParOf" srcId="{CA094633-17CA-4388-8F12-9C80F1A62113}" destId="{0E9F94D8-E92D-4DD7-A8A5-D06E52F8FC3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205145-E464-465B-B831-C83F3E24926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A4CE774-BC52-4CC8-84CB-04AE1730001C}">
      <dgm:prSet phldrT="[Text]"/>
      <dgm:spPr>
        <a:solidFill>
          <a:srgbClr val="88D0F0"/>
        </a:solidFill>
      </dgm:spPr>
      <dgm:t>
        <a:bodyPr/>
        <a:lstStyle/>
        <a:p>
          <a:pPr algn="r"/>
          <a:r>
            <a:rPr lang="id-ID" b="1" dirty="0">
              <a:solidFill>
                <a:srgbClr val="C00000"/>
              </a:solidFill>
            </a:rPr>
            <a:t>Competent Manager</a:t>
          </a:r>
        </a:p>
      </dgm:t>
    </dgm:pt>
    <dgm:pt modelId="{1AF04138-777E-4597-A9BB-EB90B2A0C041}" type="parTrans" cxnId="{8220C92D-EBB7-492C-8B3D-0D2D5778518E}">
      <dgm:prSet/>
      <dgm:spPr/>
      <dgm:t>
        <a:bodyPr/>
        <a:lstStyle/>
        <a:p>
          <a:endParaRPr lang="id-ID"/>
        </a:p>
      </dgm:t>
    </dgm:pt>
    <dgm:pt modelId="{789A998A-FCD4-4A0C-A8D5-E60B4016D226}" type="sibTrans" cxnId="{8220C92D-EBB7-492C-8B3D-0D2D5778518E}">
      <dgm:prSet/>
      <dgm:spPr/>
      <dgm:t>
        <a:bodyPr/>
        <a:lstStyle/>
        <a:p>
          <a:endParaRPr lang="id-ID"/>
        </a:p>
      </dgm:t>
    </dgm:pt>
    <dgm:pt modelId="{97BF2C6D-A01B-4566-B4FB-F73F7949F892}">
      <dgm:prSet phldrT="[Text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algn="r"/>
          <a:r>
            <a:rPr lang="id-ID" b="1" dirty="0"/>
            <a:t>Optimizing organization use</a:t>
          </a:r>
        </a:p>
      </dgm:t>
    </dgm:pt>
    <dgm:pt modelId="{4C0B9D7C-D971-493D-B7C2-94C26C221EAF}" type="parTrans" cxnId="{572E0A02-0453-4AF4-AB84-F5F62334805E}">
      <dgm:prSet/>
      <dgm:spPr/>
      <dgm:t>
        <a:bodyPr/>
        <a:lstStyle/>
        <a:p>
          <a:endParaRPr lang="id-ID"/>
        </a:p>
      </dgm:t>
    </dgm:pt>
    <dgm:pt modelId="{3B188B10-8BD5-4751-A8BA-6B58440814B1}" type="sibTrans" cxnId="{572E0A02-0453-4AF4-AB84-F5F62334805E}">
      <dgm:prSet/>
      <dgm:spPr/>
      <dgm:t>
        <a:bodyPr/>
        <a:lstStyle/>
        <a:p>
          <a:endParaRPr lang="id-ID"/>
        </a:p>
      </dgm:t>
    </dgm:pt>
    <dgm:pt modelId="{539C171E-6779-4AF2-91D0-3597FD08A9EA}" type="pres">
      <dgm:prSet presAssocID="{53205145-E464-465B-B831-C83F3E2492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094633-17CA-4388-8F12-9C80F1A62113}" type="pres">
      <dgm:prSet presAssocID="{CA4CE774-BC52-4CC8-84CB-04AE1730001C}" presName="composite" presStyleCnt="0"/>
      <dgm:spPr/>
    </dgm:pt>
    <dgm:pt modelId="{D126DD8C-4100-4F23-8D9E-8235BBFF98C5}" type="pres">
      <dgm:prSet presAssocID="{CA4CE774-BC52-4CC8-84CB-04AE1730001C}" presName="parTx" presStyleLbl="alignNode1" presStyleIdx="0" presStyleCnt="1" custLinFactNeighborY="-33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F94D8-E92D-4DD7-A8A5-D06E52F8FC38}" type="pres">
      <dgm:prSet presAssocID="{CA4CE774-BC52-4CC8-84CB-04AE1730001C}" presName="desTx" presStyleLbl="alignAccFollowNode1" presStyleIdx="0" presStyleCnt="1" custLinFactNeighborX="33952" custLinFactNeighborY="4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20C92D-EBB7-492C-8B3D-0D2D5778518E}" srcId="{53205145-E464-465B-B831-C83F3E24926A}" destId="{CA4CE774-BC52-4CC8-84CB-04AE1730001C}" srcOrd="0" destOrd="0" parTransId="{1AF04138-777E-4597-A9BB-EB90B2A0C041}" sibTransId="{789A998A-FCD4-4A0C-A8D5-E60B4016D226}"/>
    <dgm:cxn modelId="{4253B686-D8D3-4EDE-BAF9-E4FEC19E3716}" type="presOf" srcId="{CA4CE774-BC52-4CC8-84CB-04AE1730001C}" destId="{D126DD8C-4100-4F23-8D9E-8235BBFF98C5}" srcOrd="0" destOrd="0" presId="urn:microsoft.com/office/officeart/2005/8/layout/hList1"/>
    <dgm:cxn modelId="{305C78A6-E030-4974-B821-967A115A8E21}" type="presOf" srcId="{97BF2C6D-A01B-4566-B4FB-F73F7949F892}" destId="{0E9F94D8-E92D-4DD7-A8A5-D06E52F8FC38}" srcOrd="0" destOrd="0" presId="urn:microsoft.com/office/officeart/2005/8/layout/hList1"/>
    <dgm:cxn modelId="{572E0A02-0453-4AF4-AB84-F5F62334805E}" srcId="{CA4CE774-BC52-4CC8-84CB-04AE1730001C}" destId="{97BF2C6D-A01B-4566-B4FB-F73F7949F892}" srcOrd="0" destOrd="0" parTransId="{4C0B9D7C-D971-493D-B7C2-94C26C221EAF}" sibTransId="{3B188B10-8BD5-4751-A8BA-6B58440814B1}"/>
    <dgm:cxn modelId="{82581EE6-A92D-4200-B068-CFFDD46758FF}" type="presOf" srcId="{53205145-E464-465B-B831-C83F3E24926A}" destId="{539C171E-6779-4AF2-91D0-3597FD08A9EA}" srcOrd="0" destOrd="0" presId="urn:microsoft.com/office/officeart/2005/8/layout/hList1"/>
    <dgm:cxn modelId="{0EE374E0-10A8-4BD4-818D-E985EC3C5E52}" type="presParOf" srcId="{539C171E-6779-4AF2-91D0-3597FD08A9EA}" destId="{CA094633-17CA-4388-8F12-9C80F1A62113}" srcOrd="0" destOrd="0" presId="urn:microsoft.com/office/officeart/2005/8/layout/hList1"/>
    <dgm:cxn modelId="{E658BCB4-E067-4422-943F-C8B9308FD2FC}" type="presParOf" srcId="{CA094633-17CA-4388-8F12-9C80F1A62113}" destId="{D126DD8C-4100-4F23-8D9E-8235BBFF98C5}" srcOrd="0" destOrd="0" presId="urn:microsoft.com/office/officeart/2005/8/layout/hList1"/>
    <dgm:cxn modelId="{BAF39E5F-A077-4F85-BD32-62968217EBCC}" type="presParOf" srcId="{CA094633-17CA-4388-8F12-9C80F1A62113}" destId="{0E9F94D8-E92D-4DD7-A8A5-D06E52F8FC3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205145-E464-465B-B831-C83F3E24926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A4CE774-BC52-4CC8-84CB-04AE1730001C}">
      <dgm:prSet phldrT="[Text]"/>
      <dgm:spPr>
        <a:solidFill>
          <a:srgbClr val="88D0F0"/>
        </a:solidFill>
      </dgm:spPr>
      <dgm:t>
        <a:bodyPr/>
        <a:lstStyle/>
        <a:p>
          <a:pPr algn="r"/>
          <a:r>
            <a:rPr lang="id-ID" b="1" dirty="0">
              <a:solidFill>
                <a:srgbClr val="C00000"/>
              </a:solidFill>
            </a:rPr>
            <a:t>Contributing </a:t>
          </a:r>
          <a:r>
            <a:rPr lang="en-US" b="1" dirty="0" err="1" smtClean="0">
              <a:solidFill>
                <a:srgbClr val="C00000"/>
              </a:solidFill>
            </a:rPr>
            <a:t>Te</a:t>
          </a:r>
          <a:r>
            <a:rPr lang="id-ID" b="1" dirty="0" smtClean="0">
              <a:solidFill>
                <a:srgbClr val="C00000"/>
              </a:solidFill>
            </a:rPr>
            <a:t>am </a:t>
          </a:r>
          <a:r>
            <a:rPr lang="id-ID" b="1" dirty="0">
              <a:solidFill>
                <a:srgbClr val="C00000"/>
              </a:solidFill>
            </a:rPr>
            <a:t>Members</a:t>
          </a:r>
        </a:p>
      </dgm:t>
    </dgm:pt>
    <dgm:pt modelId="{1AF04138-777E-4597-A9BB-EB90B2A0C041}" type="parTrans" cxnId="{8220C92D-EBB7-492C-8B3D-0D2D5778518E}">
      <dgm:prSet/>
      <dgm:spPr/>
      <dgm:t>
        <a:bodyPr/>
        <a:lstStyle/>
        <a:p>
          <a:endParaRPr lang="id-ID"/>
        </a:p>
      </dgm:t>
    </dgm:pt>
    <dgm:pt modelId="{789A998A-FCD4-4A0C-A8D5-E60B4016D226}" type="sibTrans" cxnId="{8220C92D-EBB7-492C-8B3D-0D2D5778518E}">
      <dgm:prSet/>
      <dgm:spPr/>
      <dgm:t>
        <a:bodyPr/>
        <a:lstStyle/>
        <a:p>
          <a:endParaRPr lang="id-ID"/>
        </a:p>
      </dgm:t>
    </dgm:pt>
    <dgm:pt modelId="{6C8293D7-7364-428B-8673-47D56F5C27BC}">
      <dgm:prSet phldrT="[Text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algn="r"/>
          <a:r>
            <a:rPr lang="id-ID" b="1" dirty="0"/>
            <a:t>Team capacity</a:t>
          </a:r>
        </a:p>
      </dgm:t>
    </dgm:pt>
    <dgm:pt modelId="{51BC3623-7A81-4325-AC0D-A0C95408C2D7}" type="parTrans" cxnId="{178E6FF6-8076-499C-8CD4-DFA06962EC8E}">
      <dgm:prSet/>
      <dgm:spPr/>
      <dgm:t>
        <a:bodyPr/>
        <a:lstStyle/>
        <a:p>
          <a:endParaRPr lang="id-ID"/>
        </a:p>
      </dgm:t>
    </dgm:pt>
    <dgm:pt modelId="{9382E00E-2611-4CEE-A8E6-6DF60EDB08FC}" type="sibTrans" cxnId="{178E6FF6-8076-499C-8CD4-DFA06962EC8E}">
      <dgm:prSet/>
      <dgm:spPr/>
      <dgm:t>
        <a:bodyPr/>
        <a:lstStyle/>
        <a:p>
          <a:endParaRPr lang="id-ID"/>
        </a:p>
      </dgm:t>
    </dgm:pt>
    <dgm:pt modelId="{539C171E-6779-4AF2-91D0-3597FD08A9EA}" type="pres">
      <dgm:prSet presAssocID="{53205145-E464-465B-B831-C83F3E2492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094633-17CA-4388-8F12-9C80F1A62113}" type="pres">
      <dgm:prSet presAssocID="{CA4CE774-BC52-4CC8-84CB-04AE1730001C}" presName="composite" presStyleCnt="0"/>
      <dgm:spPr/>
    </dgm:pt>
    <dgm:pt modelId="{D126DD8C-4100-4F23-8D9E-8235BBFF98C5}" type="pres">
      <dgm:prSet presAssocID="{CA4CE774-BC52-4CC8-84CB-04AE1730001C}" presName="parTx" presStyleLbl="alignNode1" presStyleIdx="0" presStyleCnt="1" custLinFactNeighborX="39469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F94D8-E92D-4DD7-A8A5-D06E52F8FC38}" type="pres">
      <dgm:prSet presAssocID="{CA4CE774-BC52-4CC8-84CB-04AE1730001C}" presName="desTx" presStyleLbl="alignAccFollowNode1" presStyleIdx="0" presStyleCnt="1" custLinFactNeighborX="33952" custLinFactNeighborY="4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20C92D-EBB7-492C-8B3D-0D2D5778518E}" srcId="{53205145-E464-465B-B831-C83F3E24926A}" destId="{CA4CE774-BC52-4CC8-84CB-04AE1730001C}" srcOrd="0" destOrd="0" parTransId="{1AF04138-777E-4597-A9BB-EB90B2A0C041}" sibTransId="{789A998A-FCD4-4A0C-A8D5-E60B4016D226}"/>
    <dgm:cxn modelId="{3F2F7D41-C664-4DCC-8541-36E7BA999606}" type="presOf" srcId="{CA4CE774-BC52-4CC8-84CB-04AE1730001C}" destId="{D126DD8C-4100-4F23-8D9E-8235BBFF98C5}" srcOrd="0" destOrd="0" presId="urn:microsoft.com/office/officeart/2005/8/layout/hList1"/>
    <dgm:cxn modelId="{BF4851C4-087C-449B-8AC4-414E537995E6}" type="presOf" srcId="{53205145-E464-465B-B831-C83F3E24926A}" destId="{539C171E-6779-4AF2-91D0-3597FD08A9EA}" srcOrd="0" destOrd="0" presId="urn:microsoft.com/office/officeart/2005/8/layout/hList1"/>
    <dgm:cxn modelId="{178E6FF6-8076-499C-8CD4-DFA06962EC8E}" srcId="{CA4CE774-BC52-4CC8-84CB-04AE1730001C}" destId="{6C8293D7-7364-428B-8673-47D56F5C27BC}" srcOrd="0" destOrd="0" parTransId="{51BC3623-7A81-4325-AC0D-A0C95408C2D7}" sibTransId="{9382E00E-2611-4CEE-A8E6-6DF60EDB08FC}"/>
    <dgm:cxn modelId="{E14AD550-B4AD-4F58-A679-9917AD05D990}" type="presOf" srcId="{6C8293D7-7364-428B-8673-47D56F5C27BC}" destId="{0E9F94D8-E92D-4DD7-A8A5-D06E52F8FC38}" srcOrd="0" destOrd="0" presId="urn:microsoft.com/office/officeart/2005/8/layout/hList1"/>
    <dgm:cxn modelId="{3C84F241-26B3-4713-9175-D758C5903E9D}" type="presParOf" srcId="{539C171E-6779-4AF2-91D0-3597FD08A9EA}" destId="{CA094633-17CA-4388-8F12-9C80F1A62113}" srcOrd="0" destOrd="0" presId="urn:microsoft.com/office/officeart/2005/8/layout/hList1"/>
    <dgm:cxn modelId="{DFB2E099-96AE-4274-AF9A-101B8A7F90C5}" type="presParOf" srcId="{CA094633-17CA-4388-8F12-9C80F1A62113}" destId="{D126DD8C-4100-4F23-8D9E-8235BBFF98C5}" srcOrd="0" destOrd="0" presId="urn:microsoft.com/office/officeart/2005/8/layout/hList1"/>
    <dgm:cxn modelId="{70DB8D24-62A9-45F5-A3BC-BF2AC2FAB68E}" type="presParOf" srcId="{CA094633-17CA-4388-8F12-9C80F1A62113}" destId="{0E9F94D8-E92D-4DD7-A8A5-D06E52F8FC3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205145-E464-465B-B831-C83F3E24926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A4CE774-BC52-4CC8-84CB-04AE1730001C}">
      <dgm:prSet phldrT="[Text]"/>
      <dgm:spPr>
        <a:solidFill>
          <a:srgbClr val="88D0F0"/>
        </a:solidFill>
      </dgm:spPr>
      <dgm:t>
        <a:bodyPr/>
        <a:lstStyle/>
        <a:p>
          <a:pPr algn="r"/>
          <a:r>
            <a:rPr lang="id-ID" b="1" dirty="0">
              <a:solidFill>
                <a:srgbClr val="C00000"/>
              </a:solidFill>
            </a:rPr>
            <a:t>JPT</a:t>
          </a:r>
          <a:r>
            <a:rPr lang="id-ID" b="1" baseline="0" dirty="0">
              <a:solidFill>
                <a:srgbClr val="C00000"/>
              </a:solidFill>
            </a:rPr>
            <a:t> Madya</a:t>
          </a:r>
          <a:endParaRPr lang="id-ID" b="1" dirty="0">
            <a:solidFill>
              <a:srgbClr val="C00000"/>
            </a:solidFill>
          </a:endParaRPr>
        </a:p>
      </dgm:t>
    </dgm:pt>
    <dgm:pt modelId="{1AF04138-777E-4597-A9BB-EB90B2A0C041}" type="parTrans" cxnId="{8220C92D-EBB7-492C-8B3D-0D2D5778518E}">
      <dgm:prSet/>
      <dgm:spPr/>
      <dgm:t>
        <a:bodyPr/>
        <a:lstStyle/>
        <a:p>
          <a:endParaRPr lang="id-ID"/>
        </a:p>
      </dgm:t>
    </dgm:pt>
    <dgm:pt modelId="{789A998A-FCD4-4A0C-A8D5-E60B4016D226}" type="sibTrans" cxnId="{8220C92D-EBB7-492C-8B3D-0D2D5778518E}">
      <dgm:prSet/>
      <dgm:spPr/>
      <dgm:t>
        <a:bodyPr/>
        <a:lstStyle/>
        <a:p>
          <a:endParaRPr lang="id-ID"/>
        </a:p>
      </dgm:t>
    </dgm:pt>
    <dgm:pt modelId="{71615A69-4466-4A53-903F-E5D1EF1F87F1}">
      <dgm:prSet phldrT="[Text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algn="r"/>
          <a:r>
            <a:rPr lang="id-ID" b="1" dirty="0"/>
            <a:t>Sinergi</a:t>
          </a:r>
          <a:r>
            <a:rPr lang="id-ID" b="1" baseline="0" dirty="0"/>
            <a:t> untuk Pembangunan Nasional</a:t>
          </a:r>
          <a:endParaRPr lang="id-ID" b="1" dirty="0"/>
        </a:p>
      </dgm:t>
    </dgm:pt>
    <dgm:pt modelId="{717FE0CA-3A2B-4328-9F3B-8EA0FDE136E8}" type="parTrans" cxnId="{287EABA2-4EA7-43EB-932E-162620D0DC5D}">
      <dgm:prSet/>
      <dgm:spPr/>
      <dgm:t>
        <a:bodyPr/>
        <a:lstStyle/>
        <a:p>
          <a:endParaRPr lang="id-ID"/>
        </a:p>
      </dgm:t>
    </dgm:pt>
    <dgm:pt modelId="{A6D9EEEF-9937-43A2-91E2-D7E6C3A67734}" type="sibTrans" cxnId="{287EABA2-4EA7-43EB-932E-162620D0DC5D}">
      <dgm:prSet/>
      <dgm:spPr/>
      <dgm:t>
        <a:bodyPr/>
        <a:lstStyle/>
        <a:p>
          <a:endParaRPr lang="id-ID"/>
        </a:p>
      </dgm:t>
    </dgm:pt>
    <dgm:pt modelId="{539C171E-6779-4AF2-91D0-3597FD08A9EA}" type="pres">
      <dgm:prSet presAssocID="{53205145-E464-465B-B831-C83F3E2492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094633-17CA-4388-8F12-9C80F1A62113}" type="pres">
      <dgm:prSet presAssocID="{CA4CE774-BC52-4CC8-84CB-04AE1730001C}" presName="composite" presStyleCnt="0"/>
      <dgm:spPr/>
    </dgm:pt>
    <dgm:pt modelId="{D126DD8C-4100-4F23-8D9E-8235BBFF98C5}" type="pres">
      <dgm:prSet presAssocID="{CA4CE774-BC52-4CC8-84CB-04AE1730001C}" presName="parTx" presStyleLbl="alignNode1" presStyleIdx="0" presStyleCnt="1" custLinFactNeighborX="39469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F94D8-E92D-4DD7-A8A5-D06E52F8FC38}" type="pres">
      <dgm:prSet presAssocID="{CA4CE774-BC52-4CC8-84CB-04AE1730001C}" presName="desTx" presStyleLbl="alignAccFollowNode1" presStyleIdx="0" presStyleCnt="1" custLinFactNeighborX="33952" custLinFactNeighborY="4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20C92D-EBB7-492C-8B3D-0D2D5778518E}" srcId="{53205145-E464-465B-B831-C83F3E24926A}" destId="{CA4CE774-BC52-4CC8-84CB-04AE1730001C}" srcOrd="0" destOrd="0" parTransId="{1AF04138-777E-4597-A9BB-EB90B2A0C041}" sibTransId="{789A998A-FCD4-4A0C-A8D5-E60B4016D226}"/>
    <dgm:cxn modelId="{72EB2D63-71DE-4102-9906-A328BCB9C887}" type="presOf" srcId="{71615A69-4466-4A53-903F-E5D1EF1F87F1}" destId="{0E9F94D8-E92D-4DD7-A8A5-D06E52F8FC38}" srcOrd="0" destOrd="0" presId="urn:microsoft.com/office/officeart/2005/8/layout/hList1"/>
    <dgm:cxn modelId="{AC7FAF3C-6CF2-434A-BB65-DF470D0E86C5}" type="presOf" srcId="{53205145-E464-465B-B831-C83F3E24926A}" destId="{539C171E-6779-4AF2-91D0-3597FD08A9EA}" srcOrd="0" destOrd="0" presId="urn:microsoft.com/office/officeart/2005/8/layout/hList1"/>
    <dgm:cxn modelId="{287EABA2-4EA7-43EB-932E-162620D0DC5D}" srcId="{CA4CE774-BC52-4CC8-84CB-04AE1730001C}" destId="{71615A69-4466-4A53-903F-E5D1EF1F87F1}" srcOrd="0" destOrd="0" parTransId="{717FE0CA-3A2B-4328-9F3B-8EA0FDE136E8}" sibTransId="{A6D9EEEF-9937-43A2-91E2-D7E6C3A67734}"/>
    <dgm:cxn modelId="{E3BF5AE2-03AA-4A8E-9542-9D5FA64B6D59}" type="presOf" srcId="{CA4CE774-BC52-4CC8-84CB-04AE1730001C}" destId="{D126DD8C-4100-4F23-8D9E-8235BBFF98C5}" srcOrd="0" destOrd="0" presId="urn:microsoft.com/office/officeart/2005/8/layout/hList1"/>
    <dgm:cxn modelId="{B9B480DC-E4E4-4188-9059-D621F77EC7C1}" type="presParOf" srcId="{539C171E-6779-4AF2-91D0-3597FD08A9EA}" destId="{CA094633-17CA-4388-8F12-9C80F1A62113}" srcOrd="0" destOrd="0" presId="urn:microsoft.com/office/officeart/2005/8/layout/hList1"/>
    <dgm:cxn modelId="{0F75AF33-159E-48A6-BCEA-1CD217C32B71}" type="presParOf" srcId="{CA094633-17CA-4388-8F12-9C80F1A62113}" destId="{D126DD8C-4100-4F23-8D9E-8235BBFF98C5}" srcOrd="0" destOrd="0" presId="urn:microsoft.com/office/officeart/2005/8/layout/hList1"/>
    <dgm:cxn modelId="{2A67F5DA-81DB-4849-A194-B549FF6983E3}" type="presParOf" srcId="{CA094633-17CA-4388-8F12-9C80F1A62113}" destId="{0E9F94D8-E92D-4DD7-A8A5-D06E52F8FC3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205145-E464-465B-B831-C83F3E24926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A4CE774-BC52-4CC8-84CB-04AE1730001C}">
      <dgm:prSet phldrT="[Text]"/>
      <dgm:spPr>
        <a:solidFill>
          <a:srgbClr val="88D0F0"/>
        </a:solidFill>
      </dgm:spPr>
      <dgm:t>
        <a:bodyPr/>
        <a:lstStyle/>
        <a:p>
          <a:pPr algn="r"/>
          <a:r>
            <a:rPr lang="id-ID" b="1" dirty="0">
              <a:solidFill>
                <a:srgbClr val="C00000"/>
              </a:solidFill>
            </a:rPr>
            <a:t>JPT Pratama</a:t>
          </a:r>
        </a:p>
      </dgm:t>
    </dgm:pt>
    <dgm:pt modelId="{1AF04138-777E-4597-A9BB-EB90B2A0C041}" type="parTrans" cxnId="{8220C92D-EBB7-492C-8B3D-0D2D5778518E}">
      <dgm:prSet/>
      <dgm:spPr/>
      <dgm:t>
        <a:bodyPr/>
        <a:lstStyle/>
        <a:p>
          <a:endParaRPr lang="id-ID"/>
        </a:p>
      </dgm:t>
    </dgm:pt>
    <dgm:pt modelId="{789A998A-FCD4-4A0C-A8D5-E60B4016D226}" type="sibTrans" cxnId="{8220C92D-EBB7-492C-8B3D-0D2D5778518E}">
      <dgm:prSet/>
      <dgm:spPr/>
      <dgm:t>
        <a:bodyPr/>
        <a:lstStyle/>
        <a:p>
          <a:endParaRPr lang="id-ID"/>
        </a:p>
      </dgm:t>
    </dgm:pt>
    <dgm:pt modelId="{1F25ACCF-E7B9-47A1-B5E3-2B4509AB7B72}">
      <dgm:prSet phldrT="[Text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algn="r"/>
          <a:r>
            <a:rPr lang="id-ID" b="1" dirty="0"/>
            <a:t>Kapabilitas Unit Selaras dengan Tujuan Organisasi</a:t>
          </a:r>
        </a:p>
      </dgm:t>
    </dgm:pt>
    <dgm:pt modelId="{3E1CA6BF-F2D5-4AB3-BE98-6B3AE0C09BEA}" type="parTrans" cxnId="{B2B9494A-1818-4AA6-B5F6-E21A0EBE415C}">
      <dgm:prSet/>
      <dgm:spPr/>
      <dgm:t>
        <a:bodyPr/>
        <a:lstStyle/>
        <a:p>
          <a:endParaRPr lang="id-ID"/>
        </a:p>
      </dgm:t>
    </dgm:pt>
    <dgm:pt modelId="{406913F3-B3C0-47A9-A2C5-D9D045F4DFEA}" type="sibTrans" cxnId="{B2B9494A-1818-4AA6-B5F6-E21A0EBE415C}">
      <dgm:prSet/>
      <dgm:spPr/>
      <dgm:t>
        <a:bodyPr/>
        <a:lstStyle/>
        <a:p>
          <a:endParaRPr lang="id-ID"/>
        </a:p>
      </dgm:t>
    </dgm:pt>
    <dgm:pt modelId="{539C171E-6779-4AF2-91D0-3597FD08A9EA}" type="pres">
      <dgm:prSet presAssocID="{53205145-E464-465B-B831-C83F3E2492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094633-17CA-4388-8F12-9C80F1A62113}" type="pres">
      <dgm:prSet presAssocID="{CA4CE774-BC52-4CC8-84CB-04AE1730001C}" presName="composite" presStyleCnt="0"/>
      <dgm:spPr/>
    </dgm:pt>
    <dgm:pt modelId="{D126DD8C-4100-4F23-8D9E-8235BBFF98C5}" type="pres">
      <dgm:prSet presAssocID="{CA4CE774-BC52-4CC8-84CB-04AE1730001C}" presName="parTx" presStyleLbl="alignNode1" presStyleIdx="0" presStyleCnt="1" custLinFactNeighborX="39469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F94D8-E92D-4DD7-A8A5-D06E52F8FC38}" type="pres">
      <dgm:prSet presAssocID="{CA4CE774-BC52-4CC8-84CB-04AE1730001C}" presName="desTx" presStyleLbl="alignAccFollowNode1" presStyleIdx="0" presStyleCnt="1" custLinFactNeighborX="33952" custLinFactNeighborY="4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20C92D-EBB7-492C-8B3D-0D2D5778518E}" srcId="{53205145-E464-465B-B831-C83F3E24926A}" destId="{CA4CE774-BC52-4CC8-84CB-04AE1730001C}" srcOrd="0" destOrd="0" parTransId="{1AF04138-777E-4597-A9BB-EB90B2A0C041}" sibTransId="{789A998A-FCD4-4A0C-A8D5-E60B4016D226}"/>
    <dgm:cxn modelId="{7924325A-9DD3-4116-92DD-200286F3B0DA}" type="presOf" srcId="{1F25ACCF-E7B9-47A1-B5E3-2B4509AB7B72}" destId="{0E9F94D8-E92D-4DD7-A8A5-D06E52F8FC38}" srcOrd="0" destOrd="0" presId="urn:microsoft.com/office/officeart/2005/8/layout/hList1"/>
    <dgm:cxn modelId="{597A8C2E-8A1A-44C0-A0E7-2975ED649A6E}" type="presOf" srcId="{CA4CE774-BC52-4CC8-84CB-04AE1730001C}" destId="{D126DD8C-4100-4F23-8D9E-8235BBFF98C5}" srcOrd="0" destOrd="0" presId="urn:microsoft.com/office/officeart/2005/8/layout/hList1"/>
    <dgm:cxn modelId="{B2B9494A-1818-4AA6-B5F6-E21A0EBE415C}" srcId="{CA4CE774-BC52-4CC8-84CB-04AE1730001C}" destId="{1F25ACCF-E7B9-47A1-B5E3-2B4509AB7B72}" srcOrd="0" destOrd="0" parTransId="{3E1CA6BF-F2D5-4AB3-BE98-6B3AE0C09BEA}" sibTransId="{406913F3-B3C0-47A9-A2C5-D9D045F4DFEA}"/>
    <dgm:cxn modelId="{B991BB45-4C82-46E1-933F-8841349416F0}" type="presOf" srcId="{53205145-E464-465B-B831-C83F3E24926A}" destId="{539C171E-6779-4AF2-91D0-3597FD08A9EA}" srcOrd="0" destOrd="0" presId="urn:microsoft.com/office/officeart/2005/8/layout/hList1"/>
    <dgm:cxn modelId="{99A55C63-DCAC-4DA9-B2B3-C31B6BE4EE60}" type="presParOf" srcId="{539C171E-6779-4AF2-91D0-3597FD08A9EA}" destId="{CA094633-17CA-4388-8F12-9C80F1A62113}" srcOrd="0" destOrd="0" presId="urn:microsoft.com/office/officeart/2005/8/layout/hList1"/>
    <dgm:cxn modelId="{2FA74CA2-F796-4E44-83C5-401CDD91B102}" type="presParOf" srcId="{CA094633-17CA-4388-8F12-9C80F1A62113}" destId="{D126DD8C-4100-4F23-8D9E-8235BBFF98C5}" srcOrd="0" destOrd="0" presId="urn:microsoft.com/office/officeart/2005/8/layout/hList1"/>
    <dgm:cxn modelId="{3C3E025A-8CBA-4FA2-8ACB-5052103C7C38}" type="presParOf" srcId="{CA094633-17CA-4388-8F12-9C80F1A62113}" destId="{0E9F94D8-E92D-4DD7-A8A5-D06E52F8FC3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205145-E464-465B-B831-C83F3E24926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A4CE774-BC52-4CC8-84CB-04AE1730001C}">
      <dgm:prSet phldrT="[Text]"/>
      <dgm:spPr>
        <a:solidFill>
          <a:srgbClr val="88D0F0"/>
        </a:solidFill>
      </dgm:spPr>
      <dgm:t>
        <a:bodyPr/>
        <a:lstStyle/>
        <a:p>
          <a:pPr algn="r"/>
          <a:r>
            <a:rPr lang="id-ID" b="1" dirty="0">
              <a:solidFill>
                <a:srgbClr val="C00000"/>
              </a:solidFill>
            </a:rPr>
            <a:t>Administrator</a:t>
          </a:r>
        </a:p>
      </dgm:t>
    </dgm:pt>
    <dgm:pt modelId="{1AF04138-777E-4597-A9BB-EB90B2A0C041}" type="parTrans" cxnId="{8220C92D-EBB7-492C-8B3D-0D2D5778518E}">
      <dgm:prSet/>
      <dgm:spPr/>
      <dgm:t>
        <a:bodyPr/>
        <a:lstStyle/>
        <a:p>
          <a:endParaRPr lang="id-ID"/>
        </a:p>
      </dgm:t>
    </dgm:pt>
    <dgm:pt modelId="{789A998A-FCD4-4A0C-A8D5-E60B4016D226}" type="sibTrans" cxnId="{8220C92D-EBB7-492C-8B3D-0D2D5778518E}">
      <dgm:prSet/>
      <dgm:spPr/>
      <dgm:t>
        <a:bodyPr/>
        <a:lstStyle/>
        <a:p>
          <a:endParaRPr lang="id-ID"/>
        </a:p>
      </dgm:t>
    </dgm:pt>
    <dgm:pt modelId="{97BF2C6D-A01B-4566-B4FB-F73F7949F892}">
      <dgm:prSet phldrT="[Text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algn="r"/>
          <a:r>
            <a:rPr lang="id-ID" b="1" dirty="0"/>
            <a:t>Pengelolaan Kerja Sesuai SOP</a:t>
          </a:r>
        </a:p>
      </dgm:t>
    </dgm:pt>
    <dgm:pt modelId="{4C0B9D7C-D971-493D-B7C2-94C26C221EAF}" type="parTrans" cxnId="{572E0A02-0453-4AF4-AB84-F5F62334805E}">
      <dgm:prSet/>
      <dgm:spPr/>
      <dgm:t>
        <a:bodyPr/>
        <a:lstStyle/>
        <a:p>
          <a:endParaRPr lang="id-ID"/>
        </a:p>
      </dgm:t>
    </dgm:pt>
    <dgm:pt modelId="{3B188B10-8BD5-4751-A8BA-6B58440814B1}" type="sibTrans" cxnId="{572E0A02-0453-4AF4-AB84-F5F62334805E}">
      <dgm:prSet/>
      <dgm:spPr/>
      <dgm:t>
        <a:bodyPr/>
        <a:lstStyle/>
        <a:p>
          <a:endParaRPr lang="id-ID"/>
        </a:p>
      </dgm:t>
    </dgm:pt>
    <dgm:pt modelId="{539C171E-6779-4AF2-91D0-3597FD08A9EA}" type="pres">
      <dgm:prSet presAssocID="{53205145-E464-465B-B831-C83F3E2492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094633-17CA-4388-8F12-9C80F1A62113}" type="pres">
      <dgm:prSet presAssocID="{CA4CE774-BC52-4CC8-84CB-04AE1730001C}" presName="composite" presStyleCnt="0"/>
      <dgm:spPr/>
    </dgm:pt>
    <dgm:pt modelId="{D126DD8C-4100-4F23-8D9E-8235BBFF98C5}" type="pres">
      <dgm:prSet presAssocID="{CA4CE774-BC52-4CC8-84CB-04AE1730001C}" presName="parTx" presStyleLbl="alignNode1" presStyleIdx="0" presStyleCnt="1" custLinFactNeighborX="39469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F94D8-E92D-4DD7-A8A5-D06E52F8FC38}" type="pres">
      <dgm:prSet presAssocID="{CA4CE774-BC52-4CC8-84CB-04AE1730001C}" presName="desTx" presStyleLbl="alignAccFollowNode1" presStyleIdx="0" presStyleCnt="1" custLinFactNeighborX="33952" custLinFactNeighborY="4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20C92D-EBB7-492C-8B3D-0D2D5778518E}" srcId="{53205145-E464-465B-B831-C83F3E24926A}" destId="{CA4CE774-BC52-4CC8-84CB-04AE1730001C}" srcOrd="0" destOrd="0" parTransId="{1AF04138-777E-4597-A9BB-EB90B2A0C041}" sibTransId="{789A998A-FCD4-4A0C-A8D5-E60B4016D226}"/>
    <dgm:cxn modelId="{27E18DA5-F736-4AB2-A724-9E175F93AB1F}" type="presOf" srcId="{53205145-E464-465B-B831-C83F3E24926A}" destId="{539C171E-6779-4AF2-91D0-3597FD08A9EA}" srcOrd="0" destOrd="0" presId="urn:microsoft.com/office/officeart/2005/8/layout/hList1"/>
    <dgm:cxn modelId="{572E0A02-0453-4AF4-AB84-F5F62334805E}" srcId="{CA4CE774-BC52-4CC8-84CB-04AE1730001C}" destId="{97BF2C6D-A01B-4566-B4FB-F73F7949F892}" srcOrd="0" destOrd="0" parTransId="{4C0B9D7C-D971-493D-B7C2-94C26C221EAF}" sibTransId="{3B188B10-8BD5-4751-A8BA-6B58440814B1}"/>
    <dgm:cxn modelId="{9B0840F9-33B6-4284-963C-464B86A6ADB2}" type="presOf" srcId="{CA4CE774-BC52-4CC8-84CB-04AE1730001C}" destId="{D126DD8C-4100-4F23-8D9E-8235BBFF98C5}" srcOrd="0" destOrd="0" presId="urn:microsoft.com/office/officeart/2005/8/layout/hList1"/>
    <dgm:cxn modelId="{3F1D2DD6-8228-4587-B042-4F46FF7F8E4F}" type="presOf" srcId="{97BF2C6D-A01B-4566-B4FB-F73F7949F892}" destId="{0E9F94D8-E92D-4DD7-A8A5-D06E52F8FC38}" srcOrd="0" destOrd="0" presId="urn:microsoft.com/office/officeart/2005/8/layout/hList1"/>
    <dgm:cxn modelId="{17537F73-F19D-4011-A3CE-975D91C1F924}" type="presParOf" srcId="{539C171E-6779-4AF2-91D0-3597FD08A9EA}" destId="{CA094633-17CA-4388-8F12-9C80F1A62113}" srcOrd="0" destOrd="0" presId="urn:microsoft.com/office/officeart/2005/8/layout/hList1"/>
    <dgm:cxn modelId="{2BF3EFD3-BC43-4378-90CF-3ABD689C0D9F}" type="presParOf" srcId="{CA094633-17CA-4388-8F12-9C80F1A62113}" destId="{D126DD8C-4100-4F23-8D9E-8235BBFF98C5}" srcOrd="0" destOrd="0" presId="urn:microsoft.com/office/officeart/2005/8/layout/hList1"/>
    <dgm:cxn modelId="{A4F90C51-D3AC-4C78-849C-AD57338A948E}" type="presParOf" srcId="{CA094633-17CA-4388-8F12-9C80F1A62113}" destId="{0E9F94D8-E92D-4DD7-A8A5-D06E52F8FC3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205145-E464-465B-B831-C83F3E24926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A4CE774-BC52-4CC8-84CB-04AE1730001C}">
      <dgm:prSet phldrT="[Text]"/>
      <dgm:spPr>
        <a:solidFill>
          <a:srgbClr val="88D0F0"/>
        </a:solidFill>
      </dgm:spPr>
      <dgm:t>
        <a:bodyPr/>
        <a:lstStyle/>
        <a:p>
          <a:pPr algn="r"/>
          <a:r>
            <a:rPr lang="id-ID" b="1" dirty="0">
              <a:solidFill>
                <a:srgbClr val="C00000"/>
              </a:solidFill>
            </a:rPr>
            <a:t>Pengawas</a:t>
          </a:r>
        </a:p>
      </dgm:t>
    </dgm:pt>
    <dgm:pt modelId="{1AF04138-777E-4597-A9BB-EB90B2A0C041}" type="parTrans" cxnId="{8220C92D-EBB7-492C-8B3D-0D2D5778518E}">
      <dgm:prSet/>
      <dgm:spPr/>
      <dgm:t>
        <a:bodyPr/>
        <a:lstStyle/>
        <a:p>
          <a:endParaRPr lang="id-ID"/>
        </a:p>
      </dgm:t>
    </dgm:pt>
    <dgm:pt modelId="{789A998A-FCD4-4A0C-A8D5-E60B4016D226}" type="sibTrans" cxnId="{8220C92D-EBB7-492C-8B3D-0D2D5778518E}">
      <dgm:prSet/>
      <dgm:spPr/>
      <dgm:t>
        <a:bodyPr/>
        <a:lstStyle/>
        <a:p>
          <a:endParaRPr lang="id-ID"/>
        </a:p>
      </dgm:t>
    </dgm:pt>
    <dgm:pt modelId="{6C8293D7-7364-428B-8673-47D56F5C27BC}">
      <dgm:prSet phldrT="[Text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algn="r"/>
          <a:r>
            <a:rPr lang="id-ID" b="1" dirty="0"/>
            <a:t>Pengendalian kegiatan sesuai pelaksanaan</a:t>
          </a:r>
        </a:p>
      </dgm:t>
    </dgm:pt>
    <dgm:pt modelId="{51BC3623-7A81-4325-AC0D-A0C95408C2D7}" type="parTrans" cxnId="{178E6FF6-8076-499C-8CD4-DFA06962EC8E}">
      <dgm:prSet/>
      <dgm:spPr/>
      <dgm:t>
        <a:bodyPr/>
        <a:lstStyle/>
        <a:p>
          <a:endParaRPr lang="id-ID"/>
        </a:p>
      </dgm:t>
    </dgm:pt>
    <dgm:pt modelId="{9382E00E-2611-4CEE-A8E6-6DF60EDB08FC}" type="sibTrans" cxnId="{178E6FF6-8076-499C-8CD4-DFA06962EC8E}">
      <dgm:prSet/>
      <dgm:spPr/>
      <dgm:t>
        <a:bodyPr/>
        <a:lstStyle/>
        <a:p>
          <a:endParaRPr lang="id-ID"/>
        </a:p>
      </dgm:t>
    </dgm:pt>
    <dgm:pt modelId="{539C171E-6779-4AF2-91D0-3597FD08A9EA}" type="pres">
      <dgm:prSet presAssocID="{53205145-E464-465B-B831-C83F3E2492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094633-17CA-4388-8F12-9C80F1A62113}" type="pres">
      <dgm:prSet presAssocID="{CA4CE774-BC52-4CC8-84CB-04AE1730001C}" presName="composite" presStyleCnt="0"/>
      <dgm:spPr/>
    </dgm:pt>
    <dgm:pt modelId="{D126DD8C-4100-4F23-8D9E-8235BBFF98C5}" type="pres">
      <dgm:prSet presAssocID="{CA4CE774-BC52-4CC8-84CB-04AE1730001C}" presName="parTx" presStyleLbl="alignNode1" presStyleIdx="0" presStyleCnt="1" custLinFactNeighborX="39469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F94D8-E92D-4DD7-A8A5-D06E52F8FC38}" type="pres">
      <dgm:prSet presAssocID="{CA4CE774-BC52-4CC8-84CB-04AE1730001C}" presName="desTx" presStyleLbl="alignAccFollowNode1" presStyleIdx="0" presStyleCnt="1" custLinFactNeighborX="33952" custLinFactNeighborY="4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20C92D-EBB7-492C-8B3D-0D2D5778518E}" srcId="{53205145-E464-465B-B831-C83F3E24926A}" destId="{CA4CE774-BC52-4CC8-84CB-04AE1730001C}" srcOrd="0" destOrd="0" parTransId="{1AF04138-777E-4597-A9BB-EB90B2A0C041}" sibTransId="{789A998A-FCD4-4A0C-A8D5-E60B4016D226}"/>
    <dgm:cxn modelId="{BFB639B7-70AD-4FC0-A341-5CB8AAE40585}" type="presOf" srcId="{CA4CE774-BC52-4CC8-84CB-04AE1730001C}" destId="{D126DD8C-4100-4F23-8D9E-8235BBFF98C5}" srcOrd="0" destOrd="0" presId="urn:microsoft.com/office/officeart/2005/8/layout/hList1"/>
    <dgm:cxn modelId="{58B19D42-B66D-4F42-8ABC-C1AD46401BA8}" type="presOf" srcId="{6C8293D7-7364-428B-8673-47D56F5C27BC}" destId="{0E9F94D8-E92D-4DD7-A8A5-D06E52F8FC38}" srcOrd="0" destOrd="0" presId="urn:microsoft.com/office/officeart/2005/8/layout/hList1"/>
    <dgm:cxn modelId="{178E6FF6-8076-499C-8CD4-DFA06962EC8E}" srcId="{CA4CE774-BC52-4CC8-84CB-04AE1730001C}" destId="{6C8293D7-7364-428B-8673-47D56F5C27BC}" srcOrd="0" destOrd="0" parTransId="{51BC3623-7A81-4325-AC0D-A0C95408C2D7}" sibTransId="{9382E00E-2611-4CEE-A8E6-6DF60EDB08FC}"/>
    <dgm:cxn modelId="{8FDAE683-9E88-4D6C-B3DD-DCAF786D2380}" type="presOf" srcId="{53205145-E464-465B-B831-C83F3E24926A}" destId="{539C171E-6779-4AF2-91D0-3597FD08A9EA}" srcOrd="0" destOrd="0" presId="urn:microsoft.com/office/officeart/2005/8/layout/hList1"/>
    <dgm:cxn modelId="{FAEB3543-CB47-43EA-B735-5F264CD2CCD8}" type="presParOf" srcId="{539C171E-6779-4AF2-91D0-3597FD08A9EA}" destId="{CA094633-17CA-4388-8F12-9C80F1A62113}" srcOrd="0" destOrd="0" presId="urn:microsoft.com/office/officeart/2005/8/layout/hList1"/>
    <dgm:cxn modelId="{2D716618-2529-4E2C-ABD1-6AE51313B4E6}" type="presParOf" srcId="{CA094633-17CA-4388-8F12-9C80F1A62113}" destId="{D126DD8C-4100-4F23-8D9E-8235BBFF98C5}" srcOrd="0" destOrd="0" presId="urn:microsoft.com/office/officeart/2005/8/layout/hList1"/>
    <dgm:cxn modelId="{A0EB95AE-4B0D-4938-AB7E-A284ACE0C862}" type="presParOf" srcId="{CA094633-17CA-4388-8F12-9C80F1A62113}" destId="{0E9F94D8-E92D-4DD7-A8A5-D06E52F8FC3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AC7B102-A147-42E0-83A1-930F3BE3DFE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A2682E0-1605-46F3-93B5-C627A6A9B4F8}">
      <dgm:prSet phldrT="[Text]" custT="1"/>
      <dgm:spPr/>
      <dgm:t>
        <a:bodyPr/>
        <a:lstStyle/>
        <a:p>
          <a:r>
            <a:rPr lang="id-ID" sz="1600" b="1" u="sng" dirty="0">
              <a:solidFill>
                <a:schemeClr val="tx2">
                  <a:lumMod val="75000"/>
                </a:schemeClr>
              </a:solidFill>
            </a:rPr>
            <a:t>Tahap I</a:t>
          </a:r>
          <a:r>
            <a:rPr lang="id-ID" sz="1600" u="sng" dirty="0"/>
            <a:t> </a:t>
          </a:r>
          <a:r>
            <a:rPr lang="id-ID" sz="1600" dirty="0"/>
            <a:t>Diagnosa</a:t>
          </a:r>
          <a:r>
            <a:rPr lang="id-ID" sz="1600" baseline="0" dirty="0"/>
            <a:t> Kebutuhan Perubahan Organisasi</a:t>
          </a:r>
        </a:p>
      </dgm:t>
    </dgm:pt>
    <dgm:pt modelId="{38544B65-63F4-46C4-9610-4BA49D258F76}" type="parTrans" cxnId="{3DA90F8C-B6BC-41E9-A72A-44BDC2191DC7}">
      <dgm:prSet/>
      <dgm:spPr/>
      <dgm:t>
        <a:bodyPr/>
        <a:lstStyle/>
        <a:p>
          <a:endParaRPr lang="id-ID"/>
        </a:p>
      </dgm:t>
    </dgm:pt>
    <dgm:pt modelId="{8EBD67CC-418F-49D6-A3A6-D143C1095AFD}" type="sibTrans" cxnId="{3DA90F8C-B6BC-41E9-A72A-44BDC2191DC7}">
      <dgm:prSet/>
      <dgm:spPr/>
      <dgm:t>
        <a:bodyPr/>
        <a:lstStyle/>
        <a:p>
          <a:endParaRPr lang="id-ID"/>
        </a:p>
      </dgm:t>
    </dgm:pt>
    <dgm:pt modelId="{54CEA14C-91B4-450F-9259-E5C128A4D3FB}">
      <dgm:prSet phldrT="[Text]"/>
      <dgm:spPr/>
      <dgm:t>
        <a:bodyPr/>
        <a:lstStyle/>
        <a:p>
          <a:r>
            <a:rPr lang="en-US" b="1" u="sng" dirty="0" err="1">
              <a:solidFill>
                <a:schemeClr val="tx1"/>
              </a:solidFill>
            </a:rPr>
            <a:t>Tahap</a:t>
          </a:r>
          <a:r>
            <a:rPr lang="en-US" b="1" u="sng" dirty="0">
              <a:solidFill>
                <a:schemeClr val="tx1"/>
              </a:solidFill>
            </a:rPr>
            <a:t> II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i="1" dirty="0" err="1">
              <a:solidFill>
                <a:schemeClr val="tx1"/>
              </a:solidFill>
            </a:rPr>
            <a:t>Membangun</a:t>
          </a:r>
          <a:r>
            <a:rPr lang="en-US" i="1" dirty="0">
              <a:solidFill>
                <a:schemeClr val="tx1"/>
              </a:solidFill>
            </a:rPr>
            <a:t> </a:t>
          </a:r>
          <a:r>
            <a:rPr lang="en-US" i="1" dirty="0" err="1">
              <a:solidFill>
                <a:schemeClr val="tx1"/>
              </a:solidFill>
            </a:rPr>
            <a:t>Komitmen</a:t>
          </a:r>
          <a:r>
            <a:rPr lang="en-US" i="1" dirty="0">
              <a:solidFill>
                <a:schemeClr val="tx1"/>
              </a:solidFill>
            </a:rPr>
            <a:t> </a:t>
          </a:r>
          <a:r>
            <a:rPr lang="en-US" i="1" dirty="0" err="1">
              <a:solidFill>
                <a:schemeClr val="tx1"/>
              </a:solidFill>
            </a:rPr>
            <a:t>Bersama</a:t>
          </a:r>
          <a:endParaRPr lang="id-ID" dirty="0">
            <a:solidFill>
              <a:schemeClr val="tx1"/>
            </a:solidFill>
          </a:endParaRPr>
        </a:p>
      </dgm:t>
    </dgm:pt>
    <dgm:pt modelId="{F28AA852-6D53-44A3-8452-E21FACF6AE86}" type="parTrans" cxnId="{31022BE8-EE53-4A9F-A8EF-8BAF876C71A7}">
      <dgm:prSet/>
      <dgm:spPr/>
      <dgm:t>
        <a:bodyPr/>
        <a:lstStyle/>
        <a:p>
          <a:endParaRPr lang="id-ID"/>
        </a:p>
      </dgm:t>
    </dgm:pt>
    <dgm:pt modelId="{6F24C784-A16D-4D75-81C1-9EE4AD2C0889}" type="sibTrans" cxnId="{31022BE8-EE53-4A9F-A8EF-8BAF876C71A7}">
      <dgm:prSet/>
      <dgm:spPr/>
      <dgm:t>
        <a:bodyPr/>
        <a:lstStyle/>
        <a:p>
          <a:endParaRPr lang="id-ID"/>
        </a:p>
      </dgm:t>
    </dgm:pt>
    <dgm:pt modelId="{C0DD1053-302E-44A6-85AC-AE7532DEB954}">
      <dgm:prSet phldrT="[Text]"/>
      <dgm:spPr/>
      <dgm:t>
        <a:bodyPr/>
        <a:lstStyle/>
        <a:p>
          <a:r>
            <a:rPr lang="id-ID" b="1" u="sng" dirty="0">
              <a:solidFill>
                <a:schemeClr val="tx1"/>
              </a:solidFill>
            </a:rPr>
            <a:t>Tahap III </a:t>
          </a:r>
          <a:r>
            <a:rPr lang="id-ID" dirty="0">
              <a:solidFill>
                <a:schemeClr val="tx1"/>
              </a:solidFill>
            </a:rPr>
            <a:t>Merancang</a:t>
          </a:r>
          <a:r>
            <a:rPr lang="id-ID" baseline="0" dirty="0">
              <a:solidFill>
                <a:schemeClr val="tx1"/>
              </a:solidFill>
            </a:rPr>
            <a:t> Perubahan dan Membangun Tim</a:t>
          </a:r>
          <a:endParaRPr lang="id-ID" dirty="0">
            <a:solidFill>
              <a:schemeClr val="tx1"/>
            </a:solidFill>
          </a:endParaRPr>
        </a:p>
      </dgm:t>
    </dgm:pt>
    <dgm:pt modelId="{4D30D0D0-AEAB-45B8-B38C-82A4FA6F2514}" type="parTrans" cxnId="{D3B1B197-5F02-43A7-8927-B2DEDD213CFC}">
      <dgm:prSet/>
      <dgm:spPr/>
      <dgm:t>
        <a:bodyPr/>
        <a:lstStyle/>
        <a:p>
          <a:endParaRPr lang="id-ID"/>
        </a:p>
      </dgm:t>
    </dgm:pt>
    <dgm:pt modelId="{8638DA66-838E-4D00-9697-A06E5D225911}" type="sibTrans" cxnId="{D3B1B197-5F02-43A7-8927-B2DEDD213CFC}">
      <dgm:prSet/>
      <dgm:spPr/>
      <dgm:t>
        <a:bodyPr/>
        <a:lstStyle/>
        <a:p>
          <a:endParaRPr lang="id-ID"/>
        </a:p>
      </dgm:t>
    </dgm:pt>
    <dgm:pt modelId="{D07A33B7-0B01-4FB4-B8FC-9CA9687C9C3B}">
      <dgm:prSet phldrT="[Text]"/>
      <dgm:spPr/>
      <dgm:t>
        <a:bodyPr/>
        <a:lstStyle/>
        <a:p>
          <a:r>
            <a:rPr lang="en-US" b="1" u="sng" dirty="0" err="1">
              <a:solidFill>
                <a:schemeClr val="tx1"/>
              </a:solidFill>
            </a:rPr>
            <a:t>Tahap</a:t>
          </a:r>
          <a:r>
            <a:rPr lang="en-US" b="1" u="sng" dirty="0">
              <a:solidFill>
                <a:schemeClr val="tx1"/>
              </a:solidFill>
            </a:rPr>
            <a:t> </a:t>
          </a:r>
          <a:r>
            <a:rPr lang="id-ID" b="1" u="sng" dirty="0">
              <a:solidFill>
                <a:schemeClr val="tx1"/>
              </a:solidFill>
            </a:rPr>
            <a:t>I</a:t>
          </a:r>
          <a:r>
            <a:rPr lang="en-US" b="1" u="sng" dirty="0">
              <a:solidFill>
                <a:schemeClr val="tx1"/>
              </a:solidFill>
            </a:rPr>
            <a:t>V</a:t>
          </a:r>
        </a:p>
        <a:p>
          <a:r>
            <a:rPr lang="id-ID" i="1" dirty="0">
              <a:solidFill>
                <a:schemeClr val="tx1"/>
              </a:solidFill>
            </a:rPr>
            <a:t>Leadership Laboratory</a:t>
          </a:r>
        </a:p>
      </dgm:t>
    </dgm:pt>
    <dgm:pt modelId="{4E43938C-DFB2-4D96-9BB1-97C5F5A4CE2B}" type="parTrans" cxnId="{8B83207D-1802-4FAC-812A-885E50C8F3EF}">
      <dgm:prSet/>
      <dgm:spPr/>
      <dgm:t>
        <a:bodyPr/>
        <a:lstStyle/>
        <a:p>
          <a:endParaRPr lang="id-ID"/>
        </a:p>
      </dgm:t>
    </dgm:pt>
    <dgm:pt modelId="{0C13D0A8-4E2F-4DE5-845B-F9721B884C81}" type="sibTrans" cxnId="{8B83207D-1802-4FAC-812A-885E50C8F3EF}">
      <dgm:prSet/>
      <dgm:spPr/>
      <dgm:t>
        <a:bodyPr/>
        <a:lstStyle/>
        <a:p>
          <a:endParaRPr lang="id-ID"/>
        </a:p>
      </dgm:t>
    </dgm:pt>
    <dgm:pt modelId="{C88E6D8A-26DB-4F63-8C60-0B65BB5975FB}">
      <dgm:prSet phldrT="[Text]"/>
      <dgm:spPr/>
      <dgm:t>
        <a:bodyPr/>
        <a:lstStyle/>
        <a:p>
          <a:endParaRPr lang="id-ID" dirty="0"/>
        </a:p>
      </dgm:t>
    </dgm:pt>
    <dgm:pt modelId="{4FB16952-41EA-40C7-9B11-C872BEAE83B2}" type="parTrans" cxnId="{4FFCF506-DA73-4FAF-BD12-573A9407C735}">
      <dgm:prSet/>
      <dgm:spPr/>
      <dgm:t>
        <a:bodyPr/>
        <a:lstStyle/>
        <a:p>
          <a:endParaRPr lang="id-ID"/>
        </a:p>
      </dgm:t>
    </dgm:pt>
    <dgm:pt modelId="{5A61FD7B-E015-4816-8B0D-FD2726229B3B}" type="sibTrans" cxnId="{4FFCF506-DA73-4FAF-BD12-573A9407C735}">
      <dgm:prSet/>
      <dgm:spPr/>
      <dgm:t>
        <a:bodyPr/>
        <a:lstStyle/>
        <a:p>
          <a:endParaRPr lang="id-ID"/>
        </a:p>
      </dgm:t>
    </dgm:pt>
    <dgm:pt modelId="{9F693389-2FEF-479D-A8A9-E5868F239766}" type="pres">
      <dgm:prSet presAssocID="{8AC7B102-A147-42E0-83A1-930F3BE3DFEF}" presName="arrowDiagram" presStyleCnt="0">
        <dgm:presLayoutVars>
          <dgm:chMax val="5"/>
          <dgm:dir/>
          <dgm:resizeHandles val="exact"/>
        </dgm:presLayoutVars>
      </dgm:prSet>
      <dgm:spPr/>
    </dgm:pt>
    <dgm:pt modelId="{0041259F-D66E-4A02-BA66-39F717BEEF8A}" type="pres">
      <dgm:prSet presAssocID="{8AC7B102-A147-42E0-83A1-930F3BE3DFEF}" presName="arrow" presStyleLbl="bgShp" presStyleIdx="0" presStyleCnt="1" custLinFactNeighborX="137" custLinFactNeighborY="-1631"/>
      <dgm:spPr>
        <a:solidFill>
          <a:srgbClr val="FFC000"/>
        </a:solidFill>
      </dgm:spPr>
    </dgm:pt>
    <dgm:pt modelId="{E009F441-5366-4744-8B47-382518D4C38F}" type="pres">
      <dgm:prSet presAssocID="{8AC7B102-A147-42E0-83A1-930F3BE3DFEF}" presName="arrowDiagram5" presStyleCnt="0"/>
      <dgm:spPr/>
    </dgm:pt>
    <dgm:pt modelId="{5E635289-C139-4051-9B20-FF39786A4AB6}" type="pres">
      <dgm:prSet presAssocID="{9A2682E0-1605-46F3-93B5-C627A6A9B4F8}" presName="bullet5a" presStyleLbl="node1" presStyleIdx="0" presStyleCnt="5"/>
      <dgm:spPr/>
    </dgm:pt>
    <dgm:pt modelId="{36CE7BC9-8BB2-4693-AC8D-90E8929D31F4}" type="pres">
      <dgm:prSet presAssocID="{9A2682E0-1605-46F3-93B5-C627A6A9B4F8}" presName="textBox5a" presStyleLbl="revTx" presStyleIdx="0" presStyleCnt="5" custScaleX="146834" custLinFactNeighborX="22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7DBEE-54EE-4AFD-9370-373ABA85AE22}" type="pres">
      <dgm:prSet presAssocID="{54CEA14C-91B4-450F-9259-E5C128A4D3FB}" presName="bullet5b" presStyleLbl="node1" presStyleIdx="1" presStyleCnt="5" custFlipVert="1" custScaleX="100000" custScaleY="131723" custLinFactNeighborX="-65838" custLinFactNeighborY="55480"/>
      <dgm:spPr>
        <a:solidFill>
          <a:srgbClr val="00B050"/>
        </a:solidFill>
      </dgm:spPr>
    </dgm:pt>
    <dgm:pt modelId="{985D95A1-EE32-434A-98AF-83CE28DC521F}" type="pres">
      <dgm:prSet presAssocID="{54CEA14C-91B4-450F-9259-E5C128A4D3FB}" presName="textBox5b" presStyleLbl="revTx" presStyleIdx="1" presStyleCnt="5" custScaleX="100075" custScaleY="867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42BEBC-8B7F-4920-AA74-9346C4DBD331}" type="pres">
      <dgm:prSet presAssocID="{C0DD1053-302E-44A6-85AC-AE7532DEB954}" presName="bullet5c" presStyleLbl="node1" presStyleIdx="2" presStyleCnt="5"/>
      <dgm:spPr/>
    </dgm:pt>
    <dgm:pt modelId="{D2A985C2-5BD8-4736-A23D-35F2C2C2C66B}" type="pres">
      <dgm:prSet presAssocID="{C0DD1053-302E-44A6-85AC-AE7532DEB954}" presName="textBox5c" presStyleLbl="revTx" presStyleIdx="2" presStyleCnt="5" custLinFactNeighborX="367" custLinFactNeighborY="-2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1FDD4A-5E8D-4B19-8E97-41165E976FE5}" type="pres">
      <dgm:prSet presAssocID="{D07A33B7-0B01-4FB4-B8FC-9CA9687C9C3B}" presName="bullet5d" presStyleLbl="node1" presStyleIdx="3" presStyleCnt="5"/>
      <dgm:spPr>
        <a:solidFill>
          <a:srgbClr val="00B050"/>
        </a:solidFill>
      </dgm:spPr>
    </dgm:pt>
    <dgm:pt modelId="{60CC5795-1240-4BA6-A167-7ABC572E6F0E}" type="pres">
      <dgm:prSet presAssocID="{D07A33B7-0B01-4FB4-B8FC-9CA9687C9C3B}" presName="textBox5d" presStyleLbl="revTx" presStyleIdx="3" presStyleCnt="5" custLinFactNeighborX="-9527" custLinFactNeighborY="158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5C501-6EF6-4B2E-9D8B-0718FC00420D}" type="pres">
      <dgm:prSet presAssocID="{C88E6D8A-26DB-4F63-8C60-0B65BB5975FB}" presName="bullet5e" presStyleLbl="node1" presStyleIdx="4" presStyleCnt="5" custLinFactNeighborX="15282" custLinFactNeighborY="-25938"/>
      <dgm:spPr/>
    </dgm:pt>
    <dgm:pt modelId="{FFD1DB3A-04DF-42D7-9E94-F73EB2449117}" type="pres">
      <dgm:prSet presAssocID="{C88E6D8A-26DB-4F63-8C60-0B65BB5975FB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FEC1C7-B1BD-452C-A82C-74A3CC445D62}" type="presOf" srcId="{8AC7B102-A147-42E0-83A1-930F3BE3DFEF}" destId="{9F693389-2FEF-479D-A8A9-E5868F239766}" srcOrd="0" destOrd="0" presId="urn:microsoft.com/office/officeart/2005/8/layout/arrow2"/>
    <dgm:cxn modelId="{F45D1A88-E240-4EA4-AFBA-550FF496CE2D}" type="presOf" srcId="{54CEA14C-91B4-450F-9259-E5C128A4D3FB}" destId="{985D95A1-EE32-434A-98AF-83CE28DC521F}" srcOrd="0" destOrd="0" presId="urn:microsoft.com/office/officeart/2005/8/layout/arrow2"/>
    <dgm:cxn modelId="{90A91088-D078-4805-AB1F-13960CD84F07}" type="presOf" srcId="{9A2682E0-1605-46F3-93B5-C627A6A9B4F8}" destId="{36CE7BC9-8BB2-4693-AC8D-90E8929D31F4}" srcOrd="0" destOrd="0" presId="urn:microsoft.com/office/officeart/2005/8/layout/arrow2"/>
    <dgm:cxn modelId="{31022BE8-EE53-4A9F-A8EF-8BAF876C71A7}" srcId="{8AC7B102-A147-42E0-83A1-930F3BE3DFEF}" destId="{54CEA14C-91B4-450F-9259-E5C128A4D3FB}" srcOrd="1" destOrd="0" parTransId="{F28AA852-6D53-44A3-8452-E21FACF6AE86}" sibTransId="{6F24C784-A16D-4D75-81C1-9EE4AD2C0889}"/>
    <dgm:cxn modelId="{4FFCF506-DA73-4FAF-BD12-573A9407C735}" srcId="{8AC7B102-A147-42E0-83A1-930F3BE3DFEF}" destId="{C88E6D8A-26DB-4F63-8C60-0B65BB5975FB}" srcOrd="4" destOrd="0" parTransId="{4FB16952-41EA-40C7-9B11-C872BEAE83B2}" sibTransId="{5A61FD7B-E015-4816-8B0D-FD2726229B3B}"/>
    <dgm:cxn modelId="{D3B1B197-5F02-43A7-8927-B2DEDD213CFC}" srcId="{8AC7B102-A147-42E0-83A1-930F3BE3DFEF}" destId="{C0DD1053-302E-44A6-85AC-AE7532DEB954}" srcOrd="2" destOrd="0" parTransId="{4D30D0D0-AEAB-45B8-B38C-82A4FA6F2514}" sibTransId="{8638DA66-838E-4D00-9697-A06E5D225911}"/>
    <dgm:cxn modelId="{8B83207D-1802-4FAC-812A-885E50C8F3EF}" srcId="{8AC7B102-A147-42E0-83A1-930F3BE3DFEF}" destId="{D07A33B7-0B01-4FB4-B8FC-9CA9687C9C3B}" srcOrd="3" destOrd="0" parTransId="{4E43938C-DFB2-4D96-9BB1-97C5F5A4CE2B}" sibTransId="{0C13D0A8-4E2F-4DE5-845B-F9721B884C81}"/>
    <dgm:cxn modelId="{BE0B7517-C605-4F22-A8DE-15C71B7475C8}" type="presOf" srcId="{C88E6D8A-26DB-4F63-8C60-0B65BB5975FB}" destId="{FFD1DB3A-04DF-42D7-9E94-F73EB2449117}" srcOrd="0" destOrd="0" presId="urn:microsoft.com/office/officeart/2005/8/layout/arrow2"/>
    <dgm:cxn modelId="{5167BA54-1A4B-40B1-B286-76F93098896F}" type="presOf" srcId="{C0DD1053-302E-44A6-85AC-AE7532DEB954}" destId="{D2A985C2-5BD8-4736-A23D-35F2C2C2C66B}" srcOrd="0" destOrd="0" presId="urn:microsoft.com/office/officeart/2005/8/layout/arrow2"/>
    <dgm:cxn modelId="{2E88CEBB-5760-4BF5-B4FD-14E2145335E8}" type="presOf" srcId="{D07A33B7-0B01-4FB4-B8FC-9CA9687C9C3B}" destId="{60CC5795-1240-4BA6-A167-7ABC572E6F0E}" srcOrd="0" destOrd="0" presId="urn:microsoft.com/office/officeart/2005/8/layout/arrow2"/>
    <dgm:cxn modelId="{3DA90F8C-B6BC-41E9-A72A-44BDC2191DC7}" srcId="{8AC7B102-A147-42E0-83A1-930F3BE3DFEF}" destId="{9A2682E0-1605-46F3-93B5-C627A6A9B4F8}" srcOrd="0" destOrd="0" parTransId="{38544B65-63F4-46C4-9610-4BA49D258F76}" sibTransId="{8EBD67CC-418F-49D6-A3A6-D143C1095AFD}"/>
    <dgm:cxn modelId="{724083EC-0A57-48E6-A0F2-7F7EBA498761}" type="presParOf" srcId="{9F693389-2FEF-479D-A8A9-E5868F239766}" destId="{0041259F-D66E-4A02-BA66-39F717BEEF8A}" srcOrd="0" destOrd="0" presId="urn:microsoft.com/office/officeart/2005/8/layout/arrow2"/>
    <dgm:cxn modelId="{8C297896-72D1-4429-8456-1D2E0C5517E3}" type="presParOf" srcId="{9F693389-2FEF-479D-A8A9-E5868F239766}" destId="{E009F441-5366-4744-8B47-382518D4C38F}" srcOrd="1" destOrd="0" presId="urn:microsoft.com/office/officeart/2005/8/layout/arrow2"/>
    <dgm:cxn modelId="{BC54963D-AF1F-4389-BFE8-7F046BFCAE41}" type="presParOf" srcId="{E009F441-5366-4744-8B47-382518D4C38F}" destId="{5E635289-C139-4051-9B20-FF39786A4AB6}" srcOrd="0" destOrd="0" presId="urn:microsoft.com/office/officeart/2005/8/layout/arrow2"/>
    <dgm:cxn modelId="{C7C7E06B-125D-421E-92D5-952769447C40}" type="presParOf" srcId="{E009F441-5366-4744-8B47-382518D4C38F}" destId="{36CE7BC9-8BB2-4693-AC8D-90E8929D31F4}" srcOrd="1" destOrd="0" presId="urn:microsoft.com/office/officeart/2005/8/layout/arrow2"/>
    <dgm:cxn modelId="{0D3F2BD6-6AC6-4DFD-996F-190E22684E45}" type="presParOf" srcId="{E009F441-5366-4744-8B47-382518D4C38F}" destId="{BF07DBEE-54EE-4AFD-9370-373ABA85AE22}" srcOrd="2" destOrd="0" presId="urn:microsoft.com/office/officeart/2005/8/layout/arrow2"/>
    <dgm:cxn modelId="{298BD557-E0AF-4905-B321-84E86304A815}" type="presParOf" srcId="{E009F441-5366-4744-8B47-382518D4C38F}" destId="{985D95A1-EE32-434A-98AF-83CE28DC521F}" srcOrd="3" destOrd="0" presId="urn:microsoft.com/office/officeart/2005/8/layout/arrow2"/>
    <dgm:cxn modelId="{D060AD7F-9792-4BF6-B106-D1603183228F}" type="presParOf" srcId="{E009F441-5366-4744-8B47-382518D4C38F}" destId="{FE42BEBC-8B7F-4920-AA74-9346C4DBD331}" srcOrd="4" destOrd="0" presId="urn:microsoft.com/office/officeart/2005/8/layout/arrow2"/>
    <dgm:cxn modelId="{66A13DBF-0886-4312-AA47-F03BC47625D7}" type="presParOf" srcId="{E009F441-5366-4744-8B47-382518D4C38F}" destId="{D2A985C2-5BD8-4736-A23D-35F2C2C2C66B}" srcOrd="5" destOrd="0" presId="urn:microsoft.com/office/officeart/2005/8/layout/arrow2"/>
    <dgm:cxn modelId="{10DC127D-A54B-4E1E-98CE-323F25264113}" type="presParOf" srcId="{E009F441-5366-4744-8B47-382518D4C38F}" destId="{FC1FDD4A-5E8D-4B19-8E97-41165E976FE5}" srcOrd="6" destOrd="0" presId="urn:microsoft.com/office/officeart/2005/8/layout/arrow2"/>
    <dgm:cxn modelId="{AF5005B8-F7E1-413A-AF68-5C42BE298D8D}" type="presParOf" srcId="{E009F441-5366-4744-8B47-382518D4C38F}" destId="{60CC5795-1240-4BA6-A167-7ABC572E6F0E}" srcOrd="7" destOrd="0" presId="urn:microsoft.com/office/officeart/2005/8/layout/arrow2"/>
    <dgm:cxn modelId="{3A038CC8-3027-4D80-A877-39B63C2F38A9}" type="presParOf" srcId="{E009F441-5366-4744-8B47-382518D4C38F}" destId="{2825C501-6EF6-4B2E-9D8B-0718FC00420D}" srcOrd="8" destOrd="0" presId="urn:microsoft.com/office/officeart/2005/8/layout/arrow2"/>
    <dgm:cxn modelId="{C2B46619-2F1F-4303-8FBC-A5EABEC73511}" type="presParOf" srcId="{E009F441-5366-4744-8B47-382518D4C38F}" destId="{FFD1DB3A-04DF-42D7-9E94-F73EB2449117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6DD8C-4100-4F23-8D9E-8235BBFF98C5}">
      <dsp:nvSpPr>
        <dsp:cNvPr id="0" name=""/>
        <dsp:cNvSpPr/>
      </dsp:nvSpPr>
      <dsp:spPr>
        <a:xfrm>
          <a:off x="0" y="2132"/>
          <a:ext cx="2288485" cy="489600"/>
        </a:xfrm>
        <a:prstGeom prst="rect">
          <a:avLst/>
        </a:prstGeom>
        <a:solidFill>
          <a:srgbClr val="88D0F0"/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>
              <a:solidFill>
                <a:srgbClr val="C00000"/>
              </a:solidFill>
            </a:rPr>
            <a:t>Executive</a:t>
          </a:r>
        </a:p>
      </dsp:txBody>
      <dsp:txXfrm>
        <a:off x="0" y="2132"/>
        <a:ext cx="2288485" cy="489600"/>
      </dsp:txXfrm>
    </dsp:sp>
    <dsp:sp modelId="{0E9F94D8-E92D-4DD7-A8A5-D06E52F8FC38}">
      <dsp:nvSpPr>
        <dsp:cNvPr id="0" name=""/>
        <dsp:cNvSpPr/>
      </dsp:nvSpPr>
      <dsp:spPr>
        <a:xfrm>
          <a:off x="0" y="493866"/>
          <a:ext cx="2288485" cy="746639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700" b="1" kern="1200" dirty="0"/>
            <a:t>Wisdom</a:t>
          </a:r>
        </a:p>
      </dsp:txBody>
      <dsp:txXfrm>
        <a:off x="0" y="493866"/>
        <a:ext cx="2288485" cy="7466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6DD8C-4100-4F23-8D9E-8235BBFF98C5}">
      <dsp:nvSpPr>
        <dsp:cNvPr id="0" name=""/>
        <dsp:cNvSpPr/>
      </dsp:nvSpPr>
      <dsp:spPr>
        <a:xfrm>
          <a:off x="0" y="5410"/>
          <a:ext cx="2288485" cy="374400"/>
        </a:xfrm>
        <a:prstGeom prst="rect">
          <a:avLst/>
        </a:prstGeom>
        <a:solidFill>
          <a:srgbClr val="88D0F0"/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1" kern="1200" dirty="0">
              <a:solidFill>
                <a:srgbClr val="C00000"/>
              </a:solidFill>
            </a:rPr>
            <a:t>Effective Leader</a:t>
          </a:r>
        </a:p>
      </dsp:txBody>
      <dsp:txXfrm>
        <a:off x="0" y="5410"/>
        <a:ext cx="2288485" cy="374400"/>
      </dsp:txXfrm>
    </dsp:sp>
    <dsp:sp modelId="{0E9F94D8-E92D-4DD7-A8A5-D06E52F8FC38}">
      <dsp:nvSpPr>
        <dsp:cNvPr id="0" name=""/>
        <dsp:cNvSpPr/>
      </dsp:nvSpPr>
      <dsp:spPr>
        <a:xfrm>
          <a:off x="0" y="385221"/>
          <a:ext cx="2288485" cy="57096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b="1" kern="1200" dirty="0"/>
            <a:t>High Performance</a:t>
          </a:r>
        </a:p>
      </dsp:txBody>
      <dsp:txXfrm>
        <a:off x="0" y="385221"/>
        <a:ext cx="2288485" cy="5709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6DD8C-4100-4F23-8D9E-8235BBFF98C5}">
      <dsp:nvSpPr>
        <dsp:cNvPr id="0" name=""/>
        <dsp:cNvSpPr/>
      </dsp:nvSpPr>
      <dsp:spPr>
        <a:xfrm>
          <a:off x="0" y="0"/>
          <a:ext cx="2288485" cy="403200"/>
        </a:xfrm>
        <a:prstGeom prst="rect">
          <a:avLst/>
        </a:prstGeom>
        <a:solidFill>
          <a:srgbClr val="88D0F0"/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>
              <a:solidFill>
                <a:srgbClr val="C00000"/>
              </a:solidFill>
            </a:rPr>
            <a:t>Competent Manager</a:t>
          </a:r>
        </a:p>
      </dsp:txBody>
      <dsp:txXfrm>
        <a:off x="0" y="0"/>
        <a:ext cx="2288485" cy="403200"/>
      </dsp:txXfrm>
    </dsp:sp>
    <dsp:sp modelId="{0E9F94D8-E92D-4DD7-A8A5-D06E52F8FC38}">
      <dsp:nvSpPr>
        <dsp:cNvPr id="0" name=""/>
        <dsp:cNvSpPr/>
      </dsp:nvSpPr>
      <dsp:spPr>
        <a:xfrm>
          <a:off x="0" y="413089"/>
          <a:ext cx="2288485" cy="614879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b="1" kern="1200" dirty="0"/>
            <a:t>Optimizing organization use</a:t>
          </a:r>
        </a:p>
      </dsp:txBody>
      <dsp:txXfrm>
        <a:off x="0" y="413089"/>
        <a:ext cx="2288485" cy="6148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6DD8C-4100-4F23-8D9E-8235BBFF98C5}">
      <dsp:nvSpPr>
        <dsp:cNvPr id="0" name=""/>
        <dsp:cNvSpPr/>
      </dsp:nvSpPr>
      <dsp:spPr>
        <a:xfrm>
          <a:off x="0" y="3787"/>
          <a:ext cx="2304615" cy="516653"/>
        </a:xfrm>
        <a:prstGeom prst="rect">
          <a:avLst/>
        </a:prstGeom>
        <a:solidFill>
          <a:srgbClr val="88D0F0"/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>
              <a:solidFill>
                <a:srgbClr val="C00000"/>
              </a:solidFill>
            </a:rPr>
            <a:t>Contributing </a:t>
          </a:r>
          <a:r>
            <a:rPr lang="en-US" sz="1400" b="1" kern="1200" dirty="0" err="1" smtClean="0">
              <a:solidFill>
                <a:srgbClr val="C00000"/>
              </a:solidFill>
            </a:rPr>
            <a:t>Te</a:t>
          </a:r>
          <a:r>
            <a:rPr lang="id-ID" sz="1400" b="1" kern="1200" dirty="0" smtClean="0">
              <a:solidFill>
                <a:srgbClr val="C00000"/>
              </a:solidFill>
            </a:rPr>
            <a:t>am </a:t>
          </a:r>
          <a:r>
            <a:rPr lang="id-ID" sz="1400" b="1" kern="1200" dirty="0">
              <a:solidFill>
                <a:srgbClr val="C00000"/>
              </a:solidFill>
            </a:rPr>
            <a:t>Members</a:t>
          </a:r>
        </a:p>
      </dsp:txBody>
      <dsp:txXfrm>
        <a:off x="0" y="3787"/>
        <a:ext cx="2304615" cy="516653"/>
      </dsp:txXfrm>
    </dsp:sp>
    <dsp:sp modelId="{0E9F94D8-E92D-4DD7-A8A5-D06E52F8FC38}">
      <dsp:nvSpPr>
        <dsp:cNvPr id="0" name=""/>
        <dsp:cNvSpPr/>
      </dsp:nvSpPr>
      <dsp:spPr>
        <a:xfrm>
          <a:off x="0" y="524229"/>
          <a:ext cx="2304615" cy="614879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b="1" kern="1200" dirty="0"/>
            <a:t>Team capacity</a:t>
          </a:r>
        </a:p>
      </dsp:txBody>
      <dsp:txXfrm>
        <a:off x="0" y="524229"/>
        <a:ext cx="2304615" cy="6148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6DD8C-4100-4F23-8D9E-8235BBFF98C5}">
      <dsp:nvSpPr>
        <dsp:cNvPr id="0" name=""/>
        <dsp:cNvSpPr/>
      </dsp:nvSpPr>
      <dsp:spPr>
        <a:xfrm>
          <a:off x="0" y="96838"/>
          <a:ext cx="2288485" cy="432000"/>
        </a:xfrm>
        <a:prstGeom prst="rect">
          <a:avLst/>
        </a:prstGeom>
        <a:solidFill>
          <a:srgbClr val="88D0F0"/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>
              <a:solidFill>
                <a:srgbClr val="C00000"/>
              </a:solidFill>
            </a:rPr>
            <a:t>JPT</a:t>
          </a:r>
          <a:r>
            <a:rPr lang="id-ID" sz="1500" b="1" kern="1200" baseline="0" dirty="0">
              <a:solidFill>
                <a:srgbClr val="C00000"/>
              </a:solidFill>
            </a:rPr>
            <a:t> Madya</a:t>
          </a:r>
          <a:endParaRPr lang="id-ID" sz="1500" b="1" kern="1200" dirty="0">
            <a:solidFill>
              <a:srgbClr val="C00000"/>
            </a:solidFill>
          </a:endParaRPr>
        </a:p>
      </dsp:txBody>
      <dsp:txXfrm>
        <a:off x="0" y="96838"/>
        <a:ext cx="2288485" cy="432000"/>
      </dsp:txXfrm>
    </dsp:sp>
    <dsp:sp modelId="{0E9F94D8-E92D-4DD7-A8A5-D06E52F8FC38}">
      <dsp:nvSpPr>
        <dsp:cNvPr id="0" name=""/>
        <dsp:cNvSpPr/>
      </dsp:nvSpPr>
      <dsp:spPr>
        <a:xfrm>
          <a:off x="0" y="557621"/>
          <a:ext cx="2288485" cy="6588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b="1" kern="1200" dirty="0"/>
            <a:t>Sinergi</a:t>
          </a:r>
          <a:r>
            <a:rPr lang="id-ID" sz="1500" b="1" kern="1200" baseline="0" dirty="0"/>
            <a:t> untuk Pembangunan Nasional</a:t>
          </a:r>
          <a:endParaRPr lang="id-ID" sz="1500" b="1" kern="1200" dirty="0"/>
        </a:p>
      </dsp:txBody>
      <dsp:txXfrm>
        <a:off x="0" y="557621"/>
        <a:ext cx="2288485" cy="6588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6DD8C-4100-4F23-8D9E-8235BBFF98C5}">
      <dsp:nvSpPr>
        <dsp:cNvPr id="0" name=""/>
        <dsp:cNvSpPr/>
      </dsp:nvSpPr>
      <dsp:spPr>
        <a:xfrm>
          <a:off x="0" y="5410"/>
          <a:ext cx="2288485" cy="374400"/>
        </a:xfrm>
        <a:prstGeom prst="rect">
          <a:avLst/>
        </a:prstGeom>
        <a:solidFill>
          <a:srgbClr val="88D0F0"/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1" kern="1200" dirty="0">
              <a:solidFill>
                <a:srgbClr val="C00000"/>
              </a:solidFill>
            </a:rPr>
            <a:t>JPT Pratama</a:t>
          </a:r>
        </a:p>
      </dsp:txBody>
      <dsp:txXfrm>
        <a:off x="0" y="5410"/>
        <a:ext cx="2288485" cy="374400"/>
      </dsp:txXfrm>
    </dsp:sp>
    <dsp:sp modelId="{0E9F94D8-E92D-4DD7-A8A5-D06E52F8FC38}">
      <dsp:nvSpPr>
        <dsp:cNvPr id="0" name=""/>
        <dsp:cNvSpPr/>
      </dsp:nvSpPr>
      <dsp:spPr>
        <a:xfrm>
          <a:off x="0" y="385221"/>
          <a:ext cx="2288485" cy="57096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b="1" kern="1200" dirty="0"/>
            <a:t>Kapabilitas Unit Selaras dengan Tujuan Organisasi</a:t>
          </a:r>
        </a:p>
      </dsp:txBody>
      <dsp:txXfrm>
        <a:off x="0" y="385221"/>
        <a:ext cx="2288485" cy="5709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6DD8C-4100-4F23-8D9E-8235BBFF98C5}">
      <dsp:nvSpPr>
        <dsp:cNvPr id="0" name=""/>
        <dsp:cNvSpPr/>
      </dsp:nvSpPr>
      <dsp:spPr>
        <a:xfrm>
          <a:off x="0" y="22757"/>
          <a:ext cx="2288485" cy="374400"/>
        </a:xfrm>
        <a:prstGeom prst="rect">
          <a:avLst/>
        </a:prstGeom>
        <a:solidFill>
          <a:srgbClr val="88D0F0"/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1" kern="1200" dirty="0">
              <a:solidFill>
                <a:srgbClr val="C00000"/>
              </a:solidFill>
            </a:rPr>
            <a:t>Administrator</a:t>
          </a:r>
        </a:p>
      </dsp:txBody>
      <dsp:txXfrm>
        <a:off x="0" y="22757"/>
        <a:ext cx="2288485" cy="374400"/>
      </dsp:txXfrm>
    </dsp:sp>
    <dsp:sp modelId="{0E9F94D8-E92D-4DD7-A8A5-D06E52F8FC38}">
      <dsp:nvSpPr>
        <dsp:cNvPr id="0" name=""/>
        <dsp:cNvSpPr/>
      </dsp:nvSpPr>
      <dsp:spPr>
        <a:xfrm>
          <a:off x="0" y="419915"/>
          <a:ext cx="2288485" cy="57096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b="1" kern="1200" dirty="0"/>
            <a:t>Pengelolaan Kerja Sesuai SOP</a:t>
          </a:r>
        </a:p>
      </dsp:txBody>
      <dsp:txXfrm>
        <a:off x="0" y="419915"/>
        <a:ext cx="2288485" cy="5709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6DD8C-4100-4F23-8D9E-8235BBFF98C5}">
      <dsp:nvSpPr>
        <dsp:cNvPr id="0" name=""/>
        <dsp:cNvSpPr/>
      </dsp:nvSpPr>
      <dsp:spPr>
        <a:xfrm>
          <a:off x="0" y="20435"/>
          <a:ext cx="2288485" cy="432000"/>
        </a:xfrm>
        <a:prstGeom prst="rect">
          <a:avLst/>
        </a:prstGeom>
        <a:solidFill>
          <a:srgbClr val="88D0F0"/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>
              <a:solidFill>
                <a:srgbClr val="C00000"/>
              </a:solidFill>
            </a:rPr>
            <a:t>Pengawas</a:t>
          </a:r>
        </a:p>
      </dsp:txBody>
      <dsp:txXfrm>
        <a:off x="0" y="20435"/>
        <a:ext cx="2288485" cy="432000"/>
      </dsp:txXfrm>
    </dsp:sp>
    <dsp:sp modelId="{0E9F94D8-E92D-4DD7-A8A5-D06E52F8FC38}">
      <dsp:nvSpPr>
        <dsp:cNvPr id="0" name=""/>
        <dsp:cNvSpPr/>
      </dsp:nvSpPr>
      <dsp:spPr>
        <a:xfrm>
          <a:off x="0" y="472870"/>
          <a:ext cx="2288485" cy="6588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b="1" kern="1200" dirty="0"/>
            <a:t>Pengendalian kegiatan sesuai pelaksanaan</a:t>
          </a:r>
        </a:p>
      </dsp:txBody>
      <dsp:txXfrm>
        <a:off x="0" y="472870"/>
        <a:ext cx="2288485" cy="6588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1259F-D66E-4A02-BA66-39F717BEEF8A}">
      <dsp:nvSpPr>
        <dsp:cNvPr id="0" name=""/>
        <dsp:cNvSpPr/>
      </dsp:nvSpPr>
      <dsp:spPr>
        <a:xfrm>
          <a:off x="39343" y="0"/>
          <a:ext cx="7396480" cy="4622799"/>
        </a:xfrm>
        <a:prstGeom prst="swooshArrow">
          <a:avLst>
            <a:gd name="adj1" fmla="val 25000"/>
            <a:gd name="adj2" fmla="val 25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35289-C139-4051-9B20-FF39786A4AB6}">
      <dsp:nvSpPr>
        <dsp:cNvPr id="0" name=""/>
        <dsp:cNvSpPr/>
      </dsp:nvSpPr>
      <dsp:spPr>
        <a:xfrm>
          <a:off x="757763" y="3437514"/>
          <a:ext cx="170119" cy="1701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E7BC9-8BB2-4693-AC8D-90E8929D31F4}">
      <dsp:nvSpPr>
        <dsp:cNvPr id="0" name=""/>
        <dsp:cNvSpPr/>
      </dsp:nvSpPr>
      <dsp:spPr>
        <a:xfrm>
          <a:off x="836263" y="3522573"/>
          <a:ext cx="1422731" cy="1100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14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u="sng" kern="1200" dirty="0">
              <a:solidFill>
                <a:schemeClr val="tx2">
                  <a:lumMod val="75000"/>
                </a:schemeClr>
              </a:solidFill>
            </a:rPr>
            <a:t>Tahap I</a:t>
          </a:r>
          <a:r>
            <a:rPr lang="id-ID" sz="1600" u="sng" kern="1200" dirty="0"/>
            <a:t> </a:t>
          </a:r>
          <a:r>
            <a:rPr lang="id-ID" sz="1600" kern="1200" dirty="0"/>
            <a:t>Diagnosa</a:t>
          </a:r>
          <a:r>
            <a:rPr lang="id-ID" sz="1600" kern="1200" baseline="0" dirty="0"/>
            <a:t> Kebutuhan Perubahan Organisasi</a:t>
          </a:r>
        </a:p>
      </dsp:txBody>
      <dsp:txXfrm>
        <a:off x="836263" y="3522573"/>
        <a:ext cx="1422731" cy="1100226"/>
      </dsp:txXfrm>
    </dsp:sp>
    <dsp:sp modelId="{BF07DBEE-54EE-4AFD-9370-373ABA85AE22}">
      <dsp:nvSpPr>
        <dsp:cNvPr id="0" name=""/>
        <dsp:cNvSpPr/>
      </dsp:nvSpPr>
      <dsp:spPr>
        <a:xfrm flipV="1">
          <a:off x="1503316" y="2658203"/>
          <a:ext cx="266273" cy="350743"/>
        </a:xfrm>
        <a:prstGeom prst="ellipse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D95A1-EE32-434A-98AF-83CE28DC521F}">
      <dsp:nvSpPr>
        <dsp:cNvPr id="0" name=""/>
        <dsp:cNvSpPr/>
      </dsp:nvSpPr>
      <dsp:spPr>
        <a:xfrm>
          <a:off x="1811301" y="2814644"/>
          <a:ext cx="1228736" cy="1679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09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err="1">
              <a:solidFill>
                <a:schemeClr val="tx1"/>
              </a:solidFill>
            </a:rPr>
            <a:t>Tahap</a:t>
          </a:r>
          <a:r>
            <a:rPr lang="en-US" sz="1600" b="1" u="sng" kern="1200" dirty="0">
              <a:solidFill>
                <a:schemeClr val="tx1"/>
              </a:solidFill>
            </a:rPr>
            <a:t> II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i="1" kern="1200" dirty="0" err="1">
              <a:solidFill>
                <a:schemeClr val="tx1"/>
              </a:solidFill>
            </a:rPr>
            <a:t>Membangun</a:t>
          </a:r>
          <a:r>
            <a:rPr lang="en-US" sz="1600" i="1" kern="1200" dirty="0">
              <a:solidFill>
                <a:schemeClr val="tx1"/>
              </a:solidFill>
            </a:rPr>
            <a:t> </a:t>
          </a:r>
          <a:r>
            <a:rPr lang="en-US" sz="1600" i="1" kern="1200" dirty="0" err="1">
              <a:solidFill>
                <a:schemeClr val="tx1"/>
              </a:solidFill>
            </a:rPr>
            <a:t>Komitmen</a:t>
          </a:r>
          <a:r>
            <a:rPr lang="en-US" sz="1600" i="1" kern="1200" dirty="0">
              <a:solidFill>
                <a:schemeClr val="tx1"/>
              </a:solidFill>
            </a:rPr>
            <a:t> </a:t>
          </a:r>
          <a:r>
            <a:rPr lang="en-US" sz="1600" i="1" kern="1200" dirty="0" err="1">
              <a:solidFill>
                <a:schemeClr val="tx1"/>
              </a:solidFill>
            </a:rPr>
            <a:t>Bersama</a:t>
          </a:r>
          <a:endParaRPr lang="id-ID" sz="1600" kern="1200" dirty="0">
            <a:solidFill>
              <a:schemeClr val="tx1"/>
            </a:solidFill>
          </a:endParaRPr>
        </a:p>
      </dsp:txBody>
      <dsp:txXfrm>
        <a:off x="1811301" y="2814644"/>
        <a:ext cx="1228736" cy="1679357"/>
      </dsp:txXfrm>
    </dsp:sp>
    <dsp:sp modelId="{FE42BEBC-8B7F-4920-AA74-9346C4DBD331}">
      <dsp:nvSpPr>
        <dsp:cNvPr id="0" name=""/>
        <dsp:cNvSpPr/>
      </dsp:nvSpPr>
      <dsp:spPr>
        <a:xfrm>
          <a:off x="2862061" y="1847270"/>
          <a:ext cx="355031" cy="3550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A985C2-5BD8-4736-A23D-35F2C2C2C66B}">
      <dsp:nvSpPr>
        <dsp:cNvPr id="0" name=""/>
        <dsp:cNvSpPr/>
      </dsp:nvSpPr>
      <dsp:spPr>
        <a:xfrm>
          <a:off x="3044816" y="1957393"/>
          <a:ext cx="1427520" cy="2598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12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u="sng" kern="1200" dirty="0">
              <a:solidFill>
                <a:schemeClr val="tx1"/>
              </a:solidFill>
            </a:rPr>
            <a:t>Tahap III </a:t>
          </a:r>
          <a:r>
            <a:rPr lang="id-ID" sz="1600" kern="1200" dirty="0">
              <a:solidFill>
                <a:schemeClr val="tx1"/>
              </a:solidFill>
            </a:rPr>
            <a:t>Merancang</a:t>
          </a:r>
          <a:r>
            <a:rPr lang="id-ID" sz="1600" kern="1200" baseline="0" dirty="0">
              <a:solidFill>
                <a:schemeClr val="tx1"/>
              </a:solidFill>
            </a:rPr>
            <a:t> Perubahan dan Membangun Tim</a:t>
          </a:r>
          <a:endParaRPr lang="id-ID" sz="1600" kern="1200" dirty="0">
            <a:solidFill>
              <a:schemeClr val="tx1"/>
            </a:solidFill>
          </a:endParaRPr>
        </a:p>
      </dsp:txBody>
      <dsp:txXfrm>
        <a:off x="3044816" y="1957393"/>
        <a:ext cx="1427520" cy="2598013"/>
      </dsp:txXfrm>
    </dsp:sp>
    <dsp:sp modelId="{FC1FDD4A-5E8D-4B19-8E97-41165E976FE5}">
      <dsp:nvSpPr>
        <dsp:cNvPr id="0" name=""/>
        <dsp:cNvSpPr/>
      </dsp:nvSpPr>
      <dsp:spPr>
        <a:xfrm>
          <a:off x="4237807" y="1296233"/>
          <a:ext cx="458581" cy="458581"/>
        </a:xfrm>
        <a:prstGeom prst="ellipse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CC5795-1240-4BA6-A167-7ABC572E6F0E}">
      <dsp:nvSpPr>
        <dsp:cNvPr id="0" name=""/>
        <dsp:cNvSpPr/>
      </dsp:nvSpPr>
      <dsp:spPr>
        <a:xfrm>
          <a:off x="4326165" y="1525523"/>
          <a:ext cx="1479296" cy="3097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99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err="1">
              <a:solidFill>
                <a:schemeClr val="tx1"/>
              </a:solidFill>
            </a:rPr>
            <a:t>Tahap</a:t>
          </a:r>
          <a:r>
            <a:rPr lang="en-US" sz="1600" b="1" u="sng" kern="1200" dirty="0">
              <a:solidFill>
                <a:schemeClr val="tx1"/>
              </a:solidFill>
            </a:rPr>
            <a:t> </a:t>
          </a:r>
          <a:r>
            <a:rPr lang="id-ID" sz="1600" b="1" u="sng" kern="1200" dirty="0">
              <a:solidFill>
                <a:schemeClr val="tx1"/>
              </a:solidFill>
            </a:rPr>
            <a:t>I</a:t>
          </a:r>
          <a:r>
            <a:rPr lang="en-US" sz="1600" b="1" u="sng" kern="1200" dirty="0">
              <a:solidFill>
                <a:schemeClr val="tx1"/>
              </a:solidFill>
            </a:rPr>
            <a:t>V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i="1" kern="1200" dirty="0">
              <a:solidFill>
                <a:schemeClr val="tx1"/>
              </a:solidFill>
            </a:rPr>
            <a:t>Leadership Laboratory</a:t>
          </a:r>
        </a:p>
      </dsp:txBody>
      <dsp:txXfrm>
        <a:off x="4326165" y="1525523"/>
        <a:ext cx="1479296" cy="3097276"/>
      </dsp:txXfrm>
    </dsp:sp>
    <dsp:sp modelId="{2825C501-6EF6-4B2E-9D8B-0718FC00420D}">
      <dsp:nvSpPr>
        <dsp:cNvPr id="0" name=""/>
        <dsp:cNvSpPr/>
      </dsp:nvSpPr>
      <dsp:spPr>
        <a:xfrm>
          <a:off x="5743529" y="776696"/>
          <a:ext cx="584321" cy="5843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1DB3A-04DF-42D7-9E94-F73EB2449117}">
      <dsp:nvSpPr>
        <dsp:cNvPr id="0" name=""/>
        <dsp:cNvSpPr/>
      </dsp:nvSpPr>
      <dsp:spPr>
        <a:xfrm>
          <a:off x="5946394" y="1220419"/>
          <a:ext cx="1479296" cy="3402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62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/>
        </a:p>
      </dsp:txBody>
      <dsp:txXfrm>
        <a:off x="5946394" y="1220419"/>
        <a:ext cx="1479296" cy="3402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26CCB-2626-44CC-AAAD-6DE3E5918C14}" type="datetimeFigureOut">
              <a:rPr lang="id-ID" smtClean="0"/>
              <a:t>11/02/2019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B2E97-83E7-4C48-90C3-765D566B3EC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6452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2D0C1-AFF9-48D4-9792-E121B05661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42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/>
          <a:lstStyle/>
          <a:p>
            <a:fld id="{B68D2766-C49B-4C1A-9FEE-6F146754B0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07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2D0C1-AFF9-48D4-9792-E121B05661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99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2D0C1-AFF9-48D4-9792-E121B05661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39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B019-65F3-420E-81B0-65CAD4F4303B}" type="datetimeFigureOut">
              <a:rPr lang="id-ID" smtClean="0"/>
              <a:t>11/02/2019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9FAC-D4C3-494A-9F90-68B6DF1834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668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B019-65F3-420E-81B0-65CAD4F4303B}" type="datetimeFigureOut">
              <a:rPr lang="id-ID" smtClean="0"/>
              <a:t>11/02/2019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9FAC-D4C3-494A-9F90-68B6DF1834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5329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B019-65F3-420E-81B0-65CAD4F4303B}" type="datetimeFigureOut">
              <a:rPr lang="id-ID" smtClean="0"/>
              <a:t>11/02/2019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9FAC-D4C3-494A-9F90-68B6DF1834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0137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B019-65F3-420E-81B0-65CAD4F4303B}" type="datetimeFigureOut">
              <a:rPr lang="id-ID" smtClean="0"/>
              <a:t>11/02/2019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9FAC-D4C3-494A-9F90-68B6DF1834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6711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B019-65F3-420E-81B0-65CAD4F4303B}" type="datetimeFigureOut">
              <a:rPr lang="id-ID" smtClean="0"/>
              <a:t>11/02/2019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9FAC-D4C3-494A-9F90-68B6DF1834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022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B019-65F3-420E-81B0-65CAD4F4303B}" type="datetimeFigureOut">
              <a:rPr lang="id-ID" smtClean="0"/>
              <a:t>11/02/2019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9FAC-D4C3-494A-9F90-68B6DF1834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3425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B019-65F3-420E-81B0-65CAD4F4303B}" type="datetimeFigureOut">
              <a:rPr lang="id-ID" smtClean="0"/>
              <a:t>11/02/2019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9FAC-D4C3-494A-9F90-68B6DF1834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6621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B019-65F3-420E-81B0-65CAD4F4303B}" type="datetimeFigureOut">
              <a:rPr lang="id-ID" smtClean="0"/>
              <a:t>11/02/2019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9FAC-D4C3-494A-9F90-68B6DF1834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9128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B019-65F3-420E-81B0-65CAD4F4303B}" type="datetimeFigureOut">
              <a:rPr lang="id-ID" smtClean="0"/>
              <a:t>11/02/2019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9FAC-D4C3-494A-9F90-68B6DF1834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6768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339"/>
            <a:ext cx="104648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53848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52842-8E55-4EE3-B6A7-378849FCA472}" type="datetimeFigureOut">
              <a:rPr lang="en-US"/>
              <a:pPr>
                <a:defRPr/>
              </a:pPr>
              <a:t>2/11/2019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3B0A3-22AB-4355-BE3D-C931EB09C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7093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B019-65F3-420E-81B0-65CAD4F4303B}" type="datetimeFigureOut">
              <a:rPr lang="id-ID" smtClean="0"/>
              <a:t>11/02/2019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2FF9FAC-D4C3-494A-9F90-68B6DF1834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8047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B019-65F3-420E-81B0-65CAD4F4303B}" type="datetimeFigureOut">
              <a:rPr lang="id-ID" smtClean="0"/>
              <a:t>11/02/2019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9FAC-D4C3-494A-9F90-68B6DF1834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150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B019-65F3-420E-81B0-65CAD4F4303B}" type="datetimeFigureOut">
              <a:rPr lang="id-ID" smtClean="0"/>
              <a:t>11/02/2019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9FAC-D4C3-494A-9F90-68B6DF1834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8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B019-65F3-420E-81B0-65CAD4F4303B}" type="datetimeFigureOut">
              <a:rPr lang="id-ID" smtClean="0"/>
              <a:t>11/02/2019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9FAC-D4C3-494A-9F90-68B6DF1834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254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B019-65F3-420E-81B0-65CAD4F4303B}" type="datetimeFigureOut">
              <a:rPr lang="id-ID" smtClean="0"/>
              <a:t>11/02/2019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9FAC-D4C3-494A-9F90-68B6DF1834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485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B019-65F3-420E-81B0-65CAD4F4303B}" type="datetimeFigureOut">
              <a:rPr lang="id-ID" smtClean="0"/>
              <a:t>11/02/2019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9FAC-D4C3-494A-9F90-68B6DF1834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61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B019-65F3-420E-81B0-65CAD4F4303B}" type="datetimeFigureOut">
              <a:rPr lang="id-ID" smtClean="0"/>
              <a:t>11/02/2019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9FAC-D4C3-494A-9F90-68B6DF1834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009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B019-65F3-420E-81B0-65CAD4F4303B}" type="datetimeFigureOut">
              <a:rPr lang="id-ID" smtClean="0"/>
              <a:t>11/02/2019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9FAC-D4C3-494A-9F90-68B6DF1834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974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D4B019-65F3-420E-81B0-65CAD4F4303B}" type="datetimeFigureOut">
              <a:rPr lang="id-ID" smtClean="0"/>
              <a:t>11/02/2019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FF9FAC-D4C3-494A-9F90-68B6DF1834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330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8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0.sv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9" Type="http://schemas.openxmlformats.org/officeDocument/2006/relationships/diagramLayout" Target="../diagrams/layout8.xml"/><Relationship Id="rId21" Type="http://schemas.openxmlformats.org/officeDocument/2006/relationships/diagramColors" Target="../diagrams/colors4.xml"/><Relationship Id="rId34" Type="http://schemas.openxmlformats.org/officeDocument/2006/relationships/diagramLayout" Target="../diagrams/layout7.xml"/><Relationship Id="rId42" Type="http://schemas.microsoft.com/office/2007/relationships/diagramDrawing" Target="../diagrams/drawing8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29" Type="http://schemas.openxmlformats.org/officeDocument/2006/relationships/diagramLayout" Target="../diagrams/layout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37" Type="http://schemas.microsoft.com/office/2007/relationships/diagramDrawing" Target="../diagrams/drawing7.xml"/><Relationship Id="rId40" Type="http://schemas.openxmlformats.org/officeDocument/2006/relationships/diagramQuickStyle" Target="../diagrams/quickStyle8.xml"/><Relationship Id="rId45" Type="http://schemas.openxmlformats.org/officeDocument/2006/relationships/image" Target="../media/image31.png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36" Type="http://schemas.openxmlformats.org/officeDocument/2006/relationships/diagramColors" Target="../diagrams/colors7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4" Type="http://schemas.openxmlformats.org/officeDocument/2006/relationships/image" Target="../media/image30.pn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Relationship Id="rId35" Type="http://schemas.openxmlformats.org/officeDocument/2006/relationships/diagramQuickStyle" Target="../diagrams/quickStyle7.xml"/><Relationship Id="rId43" Type="http://schemas.openxmlformats.org/officeDocument/2006/relationships/image" Target="../media/image29.png"/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33" Type="http://schemas.openxmlformats.org/officeDocument/2006/relationships/diagramData" Target="../diagrams/data7.xml"/><Relationship Id="rId38" Type="http://schemas.openxmlformats.org/officeDocument/2006/relationships/diagramData" Target="../diagrams/data8.xml"/><Relationship Id="rId46" Type="http://schemas.openxmlformats.org/officeDocument/2006/relationships/image" Target="../media/image32.png"/><Relationship Id="rId20" Type="http://schemas.openxmlformats.org/officeDocument/2006/relationships/diagramQuickStyle" Target="../diagrams/quickStyle4.xml"/><Relationship Id="rId41" Type="http://schemas.openxmlformats.org/officeDocument/2006/relationships/diagramColors" Target="../diagrams/colors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STOK GAMBAR\ISU PERKOTAAN cover depan copy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 flipH="1">
            <a:off x="0" y="8702"/>
            <a:ext cx="7301802" cy="6886105"/>
          </a:xfrm>
          <a:prstGeom prst="rect">
            <a:avLst/>
          </a:prstGeom>
          <a:noFill/>
        </p:spPr>
      </p:pic>
      <p:sp>
        <p:nvSpPr>
          <p:cNvPr id="12" name="object 2"/>
          <p:cNvSpPr txBox="1"/>
          <p:nvPr/>
        </p:nvSpPr>
        <p:spPr>
          <a:xfrm>
            <a:off x="227577" y="3713395"/>
            <a:ext cx="6904027" cy="2120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993" b="1" dirty="0" err="1">
                <a:solidFill>
                  <a:srgbClr val="FF0000"/>
                </a:solidFill>
                <a:latin typeface="Century Gothic" pitchFamily="34" charset="0"/>
                <a:cs typeface="Times New Roman"/>
              </a:rPr>
              <a:t>Oleh</a:t>
            </a:r>
            <a:r>
              <a:rPr lang="en-US" sz="1993" b="1" dirty="0">
                <a:solidFill>
                  <a:srgbClr val="FF0000"/>
                </a:solidFill>
                <a:latin typeface="Century Gothic" pitchFamily="34" charset="0"/>
                <a:cs typeface="Times New Roman"/>
              </a:rPr>
              <a:t>: </a:t>
            </a:r>
          </a:p>
          <a:p>
            <a:pPr algn="ctr"/>
            <a:r>
              <a:rPr lang="en-US" sz="1993" b="1" dirty="0" smtClean="0">
                <a:solidFill>
                  <a:srgbClr val="FF0000"/>
                </a:solidFill>
                <a:latin typeface="Century Gothic" pitchFamily="34" charset="0"/>
                <a:cs typeface="Times New Roman"/>
              </a:rPr>
              <a:t>Dr</a:t>
            </a:r>
            <a:r>
              <a:rPr lang="en-US" sz="1993" b="1" dirty="0">
                <a:solidFill>
                  <a:srgbClr val="FF0000"/>
                </a:solidFill>
                <a:latin typeface="Century Gothic" pitchFamily="34" charset="0"/>
                <a:cs typeface="Times New Roman"/>
              </a:rPr>
              <a:t>. </a:t>
            </a:r>
            <a:r>
              <a:rPr lang="en-US" sz="1993" b="1" dirty="0" err="1">
                <a:solidFill>
                  <a:srgbClr val="FF0000"/>
                </a:solidFill>
                <a:latin typeface="Century Gothic" pitchFamily="34" charset="0"/>
                <a:cs typeface="Times New Roman"/>
              </a:rPr>
              <a:t>Adi</a:t>
            </a:r>
            <a:r>
              <a:rPr lang="en-US" sz="1993" b="1" dirty="0">
                <a:solidFill>
                  <a:srgbClr val="FF0000"/>
                </a:solidFill>
                <a:latin typeface="Century Gothic" pitchFamily="34" charset="0"/>
                <a:cs typeface="Times New Roman"/>
              </a:rPr>
              <a:t> </a:t>
            </a:r>
            <a:r>
              <a:rPr lang="en-US" sz="1993" b="1" dirty="0" err="1">
                <a:solidFill>
                  <a:srgbClr val="FF0000"/>
                </a:solidFill>
                <a:latin typeface="Century Gothic" pitchFamily="34" charset="0"/>
                <a:cs typeface="Times New Roman"/>
              </a:rPr>
              <a:t>Suryanto</a:t>
            </a:r>
            <a:r>
              <a:rPr lang="en-US" sz="1993" b="1" dirty="0">
                <a:solidFill>
                  <a:srgbClr val="FF0000"/>
                </a:solidFill>
                <a:latin typeface="Century Gothic" pitchFamily="34" charset="0"/>
                <a:cs typeface="Times New Roman"/>
              </a:rPr>
              <a:t>, </a:t>
            </a:r>
            <a:r>
              <a:rPr lang="en-US" sz="1993" b="1" dirty="0" err="1" smtClean="0">
                <a:solidFill>
                  <a:srgbClr val="FF0000"/>
                </a:solidFill>
                <a:latin typeface="Century Gothic" pitchFamily="34" charset="0"/>
                <a:cs typeface="Times New Roman"/>
              </a:rPr>
              <a:t>M.Si</a:t>
            </a:r>
            <a:endParaRPr lang="en-US" sz="1993" b="1" dirty="0">
              <a:solidFill>
                <a:srgbClr val="FF0000"/>
              </a:solidFill>
              <a:latin typeface="Century Gothic" pitchFamily="34" charset="0"/>
              <a:cs typeface="Times New Roman"/>
            </a:endParaRPr>
          </a:p>
          <a:p>
            <a:pPr algn="ctr"/>
            <a:endParaRPr lang="en-US" sz="1178" b="1" dirty="0">
              <a:solidFill>
                <a:srgbClr val="FF0000"/>
              </a:solidFill>
              <a:latin typeface="Century Gothic" pitchFamily="34" charset="0"/>
              <a:cs typeface="Times New Roman"/>
            </a:endParaRPr>
          </a:p>
          <a:p>
            <a:pPr algn="ctr"/>
            <a:r>
              <a:rPr lang="en-US" sz="1993" b="1" dirty="0" err="1">
                <a:solidFill>
                  <a:srgbClr val="002060"/>
                </a:solidFill>
                <a:latin typeface="Century Gothic" pitchFamily="34" charset="0"/>
                <a:cs typeface="Times New Roman"/>
              </a:rPr>
              <a:t>disampaikan</a:t>
            </a:r>
            <a:r>
              <a:rPr lang="en-US" sz="1993" b="1" dirty="0">
                <a:solidFill>
                  <a:srgbClr val="002060"/>
                </a:solidFill>
                <a:latin typeface="Century Gothic" pitchFamily="34" charset="0"/>
                <a:cs typeface="Times New Roman"/>
              </a:rPr>
              <a:t> </a:t>
            </a:r>
            <a:r>
              <a:rPr lang="en-US" sz="1993" b="1" dirty="0" err="1">
                <a:solidFill>
                  <a:srgbClr val="002060"/>
                </a:solidFill>
                <a:latin typeface="Century Gothic" pitchFamily="34" charset="0"/>
                <a:cs typeface="Times New Roman"/>
              </a:rPr>
              <a:t>pada</a:t>
            </a:r>
            <a:r>
              <a:rPr lang="en-US" sz="1993" b="1" dirty="0">
                <a:solidFill>
                  <a:srgbClr val="002060"/>
                </a:solidFill>
                <a:latin typeface="Century Gothic" pitchFamily="34" charset="0"/>
                <a:cs typeface="Times New Roman"/>
              </a:rPr>
              <a:t> </a:t>
            </a:r>
            <a:r>
              <a:rPr lang="id-ID" sz="1993" b="1" dirty="0" smtClean="0">
                <a:solidFill>
                  <a:srgbClr val="002060"/>
                </a:solidFill>
                <a:latin typeface="Century Gothic" pitchFamily="34" charset="0"/>
                <a:cs typeface="Times New Roman"/>
              </a:rPr>
              <a:t>Mini Workshop Pengajar Pendidikan dan Pelatihan Kepemimpinan Tk. </a:t>
            </a:r>
            <a:r>
              <a:rPr lang="id-ID" sz="1993" b="1" dirty="0" smtClean="0">
                <a:solidFill>
                  <a:srgbClr val="002060"/>
                </a:solidFill>
                <a:latin typeface="Century Gothic" pitchFamily="34" charset="0"/>
                <a:cs typeface="Times New Roman"/>
              </a:rPr>
              <a:t>II</a:t>
            </a:r>
          </a:p>
          <a:p>
            <a:pPr algn="ctr"/>
            <a:r>
              <a:rPr lang="id-ID" sz="1993" b="1" dirty="0" smtClean="0">
                <a:solidFill>
                  <a:srgbClr val="002060"/>
                </a:solidFill>
                <a:latin typeface="Century Gothic" pitchFamily="34" charset="0"/>
                <a:cs typeface="Times New Roman"/>
              </a:rPr>
              <a:t>Kementerian Dalam Negeri</a:t>
            </a:r>
            <a:endParaRPr sz="1993" b="1" dirty="0">
              <a:solidFill>
                <a:srgbClr val="002060"/>
              </a:solidFill>
              <a:latin typeface="Century Gothic" pitchFamily="34" charset="0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65201" y="1580719"/>
            <a:ext cx="3271356" cy="398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506" algn="ctr">
              <a:lnSpc>
                <a:spcPts val="1400"/>
              </a:lnSpc>
              <a:spcBef>
                <a:spcPts val="70"/>
              </a:spcBef>
            </a:pPr>
            <a:r>
              <a:rPr lang="en-US" sz="1268" dirty="0">
                <a:latin typeface="Arial Black" panose="020B0A04020102020204" pitchFamily="34" charset="0"/>
                <a:cs typeface="Times New Roman"/>
              </a:rPr>
              <a:t>LEMBAGA ADMINISTRASI NEGARA</a:t>
            </a:r>
          </a:p>
          <a:p>
            <a:pPr marL="11506" algn="ctr">
              <a:lnSpc>
                <a:spcPts val="1400"/>
              </a:lnSpc>
              <a:spcBef>
                <a:spcPts val="70"/>
              </a:spcBef>
            </a:pPr>
            <a:r>
              <a:rPr lang="en-US" sz="1268" dirty="0">
                <a:latin typeface="Arial Black" panose="020B0A04020102020204" pitchFamily="34" charset="0"/>
                <a:cs typeface="Times New Roman"/>
              </a:rPr>
              <a:t>REPUBLIK INDONESIA</a:t>
            </a:r>
            <a:endParaRPr sz="1268" dirty="0"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55440" y="5783766"/>
            <a:ext cx="4048300" cy="4142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5825"/>
              </a:lnSpc>
              <a:spcBef>
                <a:spcPts val="2560"/>
              </a:spcBef>
            </a:pPr>
            <a:r>
              <a:rPr lang="en-US" sz="2174" b="1" i="1" dirty="0" smtClean="0">
                <a:solidFill>
                  <a:srgbClr val="002060"/>
                </a:solidFill>
                <a:latin typeface="Century Gothic" pitchFamily="34" charset="0"/>
                <a:cs typeface="Times New Roman"/>
              </a:rPr>
              <a:t>1</a:t>
            </a:r>
            <a:r>
              <a:rPr lang="id-ID" sz="2174" b="1" i="1" dirty="0" smtClean="0">
                <a:solidFill>
                  <a:srgbClr val="002060"/>
                </a:solidFill>
                <a:latin typeface="Century Gothic" pitchFamily="34" charset="0"/>
                <a:cs typeface="Times New Roman"/>
              </a:rPr>
              <a:t>2 Februari 2019</a:t>
            </a:r>
            <a:endParaRPr sz="2174" i="1" dirty="0">
              <a:solidFill>
                <a:srgbClr val="002060"/>
              </a:solidFill>
              <a:latin typeface="Century Gothic" pitchFamily="34" charset="0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58" y="2314485"/>
            <a:ext cx="7257704" cy="11476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506" algn="ctr">
              <a:lnSpc>
                <a:spcPct val="120000"/>
              </a:lnSpc>
            </a:pPr>
            <a:r>
              <a:rPr lang="id-ID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  <a:cs typeface="Times New Roman"/>
              </a:rPr>
              <a:t>KEBIJAKAN PENGEMBANGAN KEPEMIMPINAN ASN </a:t>
            </a:r>
            <a:r>
              <a:rPr lang="id-ID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  <a:cs typeface="Times New Roman"/>
              </a:rPr>
              <a:t>MENUJU “</a:t>
            </a:r>
            <a:r>
              <a:rPr lang="id-ID" sz="30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  <a:cs typeface="Times New Roman"/>
              </a:rPr>
              <a:t>WORLD </a:t>
            </a:r>
            <a:r>
              <a:rPr lang="id-ID" sz="30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  <a:cs typeface="Times New Roman"/>
              </a:rPr>
              <a:t>CLASS BUREAUCRARY”</a:t>
            </a:r>
            <a:endParaRPr sz="30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mpact" panose="020B0806030902050204" pitchFamily="34" charset="0"/>
              <a:cs typeface="Times New Roman"/>
            </a:endParaRPr>
          </a:p>
        </p:txBody>
      </p:sp>
      <p:pic>
        <p:nvPicPr>
          <p:cNvPr id="6146" name="Picture 2" descr="D:\STOK GAMBAR\ISU PERKOTAAN cover depan cop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69685" y="0"/>
            <a:ext cx="4921996" cy="6886105"/>
          </a:xfrm>
          <a:prstGeom prst="rect">
            <a:avLst/>
          </a:prstGeom>
          <a:noFill/>
        </p:spPr>
      </p:pic>
      <p:pic>
        <p:nvPicPr>
          <p:cNvPr id="23" name="Picture 10" descr="I:\LAN 1.png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2910287" y="153083"/>
            <a:ext cx="1582993" cy="131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C:\Users\s400\Favorites\Desktop\IPIP LAN template 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4729" y="6278556"/>
            <a:ext cx="4609707" cy="486425"/>
          </a:xfrm>
          <a:prstGeom prst="rect">
            <a:avLst/>
          </a:prstGeom>
          <a:solidFill>
            <a:schemeClr val="bg1">
              <a:alpha val="53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34828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F8976-E9E2-C842-93B5-4B6BA5AE5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792" y="1210175"/>
            <a:ext cx="10311649" cy="5422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Peraturan</a:t>
            </a:r>
            <a:r>
              <a:rPr lang="en-US" dirty="0"/>
              <a:t> LAN no 10 </a:t>
            </a:r>
            <a:r>
              <a:rPr lang="en-US" dirty="0" err="1"/>
              <a:t>tahun</a:t>
            </a:r>
            <a:r>
              <a:rPr lang="en-US" dirty="0"/>
              <a:t> 2018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PNS</a:t>
            </a:r>
          </a:p>
          <a:p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, </a:t>
            </a:r>
            <a:r>
              <a:rPr lang="en-US" dirty="0" err="1"/>
              <a:t>pelaksanan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PNS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instansi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</a:p>
          <a:p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koordinasi</a:t>
            </a:r>
            <a:r>
              <a:rPr lang="en-US" dirty="0"/>
              <a:t> </a:t>
            </a:r>
            <a:r>
              <a:rPr lang="en-US" dirty="0" err="1"/>
              <a:t>perencaaan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PNS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</a:p>
          <a:p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pemenuhan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PNS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dirty="0" err="1"/>
              <a:t>klasikal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non </a:t>
            </a:r>
            <a:r>
              <a:rPr lang="en-US" dirty="0" err="1" smtClean="0"/>
              <a:t>klasikal</a:t>
            </a:r>
            <a:endParaRPr lang="id-ID" dirty="0" smtClean="0"/>
          </a:p>
          <a:p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Corporate University ASN </a:t>
            </a:r>
            <a:r>
              <a:rPr lang="en-US" dirty="0" err="1"/>
              <a:t>sebagai</a:t>
            </a:r>
            <a:r>
              <a:rPr lang="en-US" dirty="0"/>
              <a:t> learning solution.</a:t>
            </a:r>
          </a:p>
          <a:p>
            <a:r>
              <a:rPr lang="en-US" dirty="0"/>
              <a:t>CORPU ASN :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yang </a:t>
            </a:r>
            <a:r>
              <a:rPr lang="en-US" dirty="0" err="1"/>
              <a:t>memadukan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klasikal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non </a:t>
            </a:r>
            <a:r>
              <a:rPr lang="en-US" dirty="0" err="1"/>
              <a:t>klasikal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en-US" dirty="0"/>
              <a:t> PNS </a:t>
            </a:r>
            <a:r>
              <a:rPr lang="en-US" dirty="0" err="1"/>
              <a:t>bertalenta</a:t>
            </a:r>
            <a:r>
              <a:rPr lang="en-US" dirty="0"/>
              <a:t> yang </a:t>
            </a:r>
            <a:r>
              <a:rPr lang="en-US" dirty="0" err="1"/>
              <a:t>mendukung</a:t>
            </a:r>
            <a:r>
              <a:rPr lang="en-US" dirty="0"/>
              <a:t> proses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pencapaian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FC8150-66A5-3840-A404-AD8C9BBB4B4F}"/>
              </a:ext>
            </a:extLst>
          </p:cNvPr>
          <p:cNvSpPr txBox="1"/>
          <p:nvPr/>
        </p:nvSpPr>
        <p:spPr>
          <a:xfrm>
            <a:off x="1549792" y="98628"/>
            <a:ext cx="10154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PENGEMBANGAN KEBIJAKAN KOMPETENSI TERINTEGRASI DAN CORPORATE UNIVERSITY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5E5690E-A303-9249-A8AC-5B09C13E2835}"/>
              </a:ext>
            </a:extLst>
          </p:cNvPr>
          <p:cNvSpPr/>
          <p:nvPr/>
        </p:nvSpPr>
        <p:spPr>
          <a:xfrm>
            <a:off x="674608" y="270271"/>
            <a:ext cx="602585" cy="610820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26451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riangle 3"/>
          <p:cNvSpPr/>
          <p:nvPr/>
        </p:nvSpPr>
        <p:spPr>
          <a:xfrm>
            <a:off x="1981200" y="222196"/>
            <a:ext cx="8085130" cy="1054591"/>
          </a:xfrm>
          <a:prstGeom prst="triangle">
            <a:avLst>
              <a:gd name="adj" fmla="val 5017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VISI MISI DAN STRATEGI 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INSTANSI</a:t>
            </a:r>
          </a:p>
        </p:txBody>
      </p:sp>
      <p:sp>
        <p:nvSpPr>
          <p:cNvPr id="5" name="Rectangle 4"/>
          <p:cNvSpPr/>
          <p:nvPr/>
        </p:nvSpPr>
        <p:spPr>
          <a:xfrm>
            <a:off x="1667555" y="1637199"/>
            <a:ext cx="1976930" cy="34109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TARGET AUDIENCE</a:t>
            </a:r>
          </a:p>
          <a:p>
            <a:pPr algn="ctr"/>
            <a:endParaRPr lang="en-US" dirty="0">
              <a:solidFill>
                <a:prstClr val="whit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 err="1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Jpt</a:t>
            </a:r>
            <a:r>
              <a:rPr lang="en-US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 (</a:t>
            </a:r>
            <a:r>
              <a:rPr lang="en-US" dirty="0" err="1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Madya</a:t>
            </a:r>
            <a:r>
              <a:rPr lang="en-US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 Dan </a:t>
            </a:r>
            <a:r>
              <a:rPr lang="en-US" dirty="0" err="1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Pratama</a:t>
            </a:r>
            <a:r>
              <a:rPr lang="en-US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 err="1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Administratsi</a:t>
            </a:r>
            <a:r>
              <a:rPr lang="en-US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 (</a:t>
            </a:r>
            <a:r>
              <a:rPr lang="en-US" dirty="0" err="1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Admintrator</a:t>
            </a:r>
            <a:r>
              <a:rPr lang="en-US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, </a:t>
            </a:r>
            <a:r>
              <a:rPr lang="en-US" dirty="0" err="1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Pengawas</a:t>
            </a:r>
            <a:r>
              <a:rPr lang="en-US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, </a:t>
            </a:r>
            <a:r>
              <a:rPr lang="en-US" dirty="0" err="1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pelaksana</a:t>
            </a:r>
            <a:r>
              <a:rPr lang="en-US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Jab </a:t>
            </a:r>
            <a:r>
              <a:rPr lang="en-US" dirty="0" err="1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Fungsional</a:t>
            </a:r>
            <a:endParaRPr lang="en-US" dirty="0">
              <a:solidFill>
                <a:prstClr val="whit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ctr"/>
            <a:endParaRPr lang="en-US" dirty="0">
              <a:solidFill>
                <a:prstClr val="white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189" y="1632769"/>
            <a:ext cx="2201871" cy="34730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ctr"/>
            <a:endParaRPr lang="en-US" dirty="0">
              <a:solidFill>
                <a:prstClr val="whit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ctr"/>
            <a:r>
              <a:rPr lang="en-US" b="1" dirty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CONTENT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i="1" dirty="0" err="1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Pengembangan</a:t>
            </a:r>
            <a:r>
              <a:rPr lang="en-US" i="1" dirty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Kompetensi</a:t>
            </a:r>
            <a:r>
              <a:rPr lang="en-US" i="1" dirty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Manajerial</a:t>
            </a:r>
            <a:r>
              <a:rPr lang="en-US" i="1" dirty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dan</a:t>
            </a:r>
            <a:r>
              <a:rPr lang="en-US" i="1" dirty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Sosial</a:t>
            </a:r>
            <a:r>
              <a:rPr lang="en-US" i="1" dirty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Kultural</a:t>
            </a:r>
            <a:endParaRPr lang="en-US" i="1" dirty="0">
              <a:solidFill>
                <a:srgbClr val="FFFF0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endParaRPr lang="en-US" dirty="0">
              <a:solidFill>
                <a:prstClr val="whit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 err="1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Pengembangan</a:t>
            </a:r>
            <a:r>
              <a:rPr lang="en-US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Kompetensi</a:t>
            </a:r>
            <a:r>
              <a:rPr lang="en-US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Teknis</a:t>
            </a:r>
            <a:r>
              <a:rPr lang="en-US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</a:p>
          <a:p>
            <a:pPr algn="ctr"/>
            <a:endParaRPr lang="en-US" dirty="0">
              <a:solidFill>
                <a:prstClr val="whit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ctr"/>
            <a:endParaRPr lang="en-US" dirty="0">
              <a:solidFill>
                <a:prstClr val="white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14337" y="1632767"/>
            <a:ext cx="2201871" cy="362869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ctr"/>
            <a:endParaRPr lang="en-US" sz="1600" dirty="0">
              <a:solidFill>
                <a:prstClr val="whit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ctr"/>
            <a:endParaRPr lang="en-US" sz="1600" dirty="0">
              <a:solidFill>
                <a:prstClr val="whit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ctr"/>
            <a:r>
              <a:rPr lang="en-US" sz="1600" b="1" dirty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GOVERNANCE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 Chief of Learning Officers </a:t>
            </a:r>
            <a:r>
              <a:rPr lang="en-US" sz="1400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(</a:t>
            </a:r>
            <a:r>
              <a:rPr lang="en-US" sz="1400" dirty="0" err="1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Sekjen</a:t>
            </a:r>
            <a:r>
              <a:rPr lang="en-US" sz="1400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/</a:t>
            </a:r>
            <a:r>
              <a:rPr lang="en-US" sz="1400" dirty="0" err="1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Sekda</a:t>
            </a:r>
            <a:r>
              <a:rPr lang="en-US" sz="1400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/</a:t>
            </a:r>
            <a:r>
              <a:rPr lang="en-US" sz="1400" dirty="0" err="1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Sestama</a:t>
            </a:r>
            <a:r>
              <a:rPr lang="en-US" sz="1400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 dirty="0" err="1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Dekan</a:t>
            </a:r>
            <a:r>
              <a:rPr lang="en-US" sz="1600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 (</a:t>
            </a:r>
            <a:r>
              <a:rPr lang="en-US" sz="1600" dirty="0" err="1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Jpt</a:t>
            </a:r>
            <a:r>
              <a:rPr lang="en-US" sz="1600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Madya</a:t>
            </a:r>
            <a:r>
              <a:rPr lang="en-US" sz="1600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Lini</a:t>
            </a:r>
            <a:r>
              <a:rPr lang="en-US" sz="1600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Mentor/Coach (</a:t>
            </a:r>
            <a:r>
              <a:rPr lang="en-US" sz="1600" dirty="0" err="1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Pj</a:t>
            </a:r>
            <a:r>
              <a:rPr lang="en-US" sz="1600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Struktural</a:t>
            </a:r>
            <a:r>
              <a:rPr lang="en-US" sz="1600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, </a:t>
            </a:r>
            <a:r>
              <a:rPr lang="en-US" sz="1600" dirty="0" err="1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Fungsional</a:t>
            </a:r>
            <a:r>
              <a:rPr lang="en-US" sz="1600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dan</a:t>
            </a:r>
            <a:r>
              <a:rPr lang="en-US" sz="1600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Pakar</a:t>
            </a:r>
            <a:r>
              <a:rPr lang="en-US" sz="1600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Int</a:t>
            </a:r>
            <a:r>
              <a:rPr lang="en-US" sz="1600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 &amp;</a:t>
            </a:r>
            <a:r>
              <a:rPr lang="en-US" sz="1600" dirty="0" err="1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Eks</a:t>
            </a:r>
            <a:r>
              <a:rPr lang="en-US" sz="1600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 dirty="0" err="1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Pengajar</a:t>
            </a:r>
            <a:r>
              <a:rPr lang="en-US" sz="1600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, (</a:t>
            </a:r>
            <a:r>
              <a:rPr lang="en-US" sz="1600" dirty="0" err="1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Pj</a:t>
            </a:r>
            <a:r>
              <a:rPr lang="en-US" sz="1600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  </a:t>
            </a:r>
            <a:r>
              <a:rPr lang="en-US" sz="1600" dirty="0" err="1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Struktural</a:t>
            </a:r>
            <a:r>
              <a:rPr lang="en-US" sz="1600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, </a:t>
            </a:r>
            <a:r>
              <a:rPr lang="en-US" sz="1600" dirty="0" err="1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Fungsional</a:t>
            </a:r>
            <a:r>
              <a:rPr lang="en-US" sz="1600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dan</a:t>
            </a:r>
            <a:r>
              <a:rPr lang="en-US" sz="1600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Pakar</a:t>
            </a:r>
            <a:r>
              <a:rPr lang="en-US" sz="1600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Int</a:t>
            </a:r>
            <a:r>
              <a:rPr lang="en-US" sz="1600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 &amp;</a:t>
            </a:r>
            <a:r>
              <a:rPr lang="en-US" sz="1600" dirty="0" err="1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Eks</a:t>
            </a:r>
            <a:endParaRPr lang="en-US" sz="1600" dirty="0">
              <a:solidFill>
                <a:prstClr val="whit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ctr"/>
            <a:r>
              <a:rPr lang="en-US" sz="1600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</a:p>
          <a:p>
            <a:pPr algn="ctr"/>
            <a:endParaRPr lang="en-US" sz="1600" dirty="0">
              <a:solidFill>
                <a:prstClr val="whit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ctr"/>
            <a:endParaRPr lang="en-US" sz="1600" dirty="0">
              <a:solidFill>
                <a:prstClr val="white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3763" y="1632768"/>
            <a:ext cx="2201871" cy="362869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ctr"/>
            <a:endParaRPr lang="en-US" dirty="0">
              <a:solidFill>
                <a:prstClr val="whit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ctr"/>
            <a:endParaRPr lang="en-US" dirty="0">
              <a:solidFill>
                <a:prstClr val="whit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ctr"/>
            <a:endParaRPr lang="en-US" dirty="0">
              <a:solidFill>
                <a:prstClr val="whit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ctr"/>
            <a:r>
              <a:rPr lang="en-US" b="1" dirty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DELIVERY METHODS</a:t>
            </a:r>
          </a:p>
          <a:p>
            <a:pPr algn="ctr"/>
            <a:endParaRPr lang="en-US" dirty="0">
              <a:solidFill>
                <a:prstClr val="whit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In Class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E Learning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OJT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Secondment</a:t>
            </a:r>
            <a:endParaRPr lang="en-US" dirty="0">
              <a:solidFill>
                <a:prstClr val="whit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Project Based Learning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Exec Assignment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Magang</a:t>
            </a:r>
            <a:endParaRPr lang="en-US" dirty="0">
              <a:solidFill>
                <a:prstClr val="whit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err="1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Etc</a:t>
            </a:r>
            <a:endParaRPr lang="en-US" dirty="0">
              <a:solidFill>
                <a:prstClr val="whit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ctr"/>
            <a:endParaRPr lang="en-US" dirty="0">
              <a:solidFill>
                <a:prstClr val="whit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ctr"/>
            <a:endParaRPr lang="en-US" dirty="0">
              <a:solidFill>
                <a:prstClr val="whit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ctr"/>
            <a:endParaRPr lang="en-US" dirty="0">
              <a:solidFill>
                <a:prstClr val="whit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ctr"/>
            <a:endParaRPr lang="en-US" dirty="0">
              <a:solidFill>
                <a:prstClr val="white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67555" y="5494561"/>
            <a:ext cx="4428446" cy="12911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  <a:p>
            <a:pPr algn="ctr"/>
            <a:endParaRPr lang="en-US" dirty="0">
              <a:solidFill>
                <a:prstClr val="white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prstClr val="white"/>
                </a:solidFill>
              </a:rPr>
              <a:t>CAREER AND COMPETENCY DEVELOPMENT PLAN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prstClr val="white"/>
                </a:solidFill>
              </a:rPr>
              <a:t>TALENT MANAGEMENT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prstClr val="white"/>
                </a:solidFill>
              </a:rPr>
              <a:t>PERFORMANCE MANAGEMENT</a:t>
            </a:r>
          </a:p>
          <a:p>
            <a:pPr algn="ctr"/>
            <a:endParaRPr lang="en-US" dirty="0">
              <a:solidFill>
                <a:prstClr val="white"/>
              </a:solidFill>
            </a:endParaRP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0796" y="5118669"/>
            <a:ext cx="8848652" cy="30540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LEARNING INFRASTRUCTURE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70796" y="1317446"/>
            <a:ext cx="8848652" cy="30540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LEARNING SYSTEM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48705" y="5494561"/>
            <a:ext cx="4267502" cy="12911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prstClr val="white"/>
                </a:solidFill>
              </a:rPr>
              <a:t>INFORMATION TECHNOLOGY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prstClr val="white"/>
                </a:solidFill>
              </a:rPr>
              <a:t>KNOWLEDGE MANAGEMENT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prstClr val="white"/>
                </a:solidFill>
              </a:rPr>
              <a:t>LEARNING COMMUNITY NETWORK</a:t>
            </a:r>
          </a:p>
          <a:p>
            <a:pPr algn="ctr"/>
            <a:endParaRPr lang="en-US" dirty="0">
              <a:solidFill>
                <a:prstClr val="white"/>
              </a:solidFill>
            </a:endParaRP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6828" y="63019"/>
            <a:ext cx="3044950" cy="1232688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DESIGN HOLDING CORPU ASN</a:t>
            </a:r>
          </a:p>
          <a:p>
            <a:pPr algn="ctr"/>
            <a:r>
              <a:rPr lang="en-US" sz="2000" b="1" dirty="0">
                <a:solidFill>
                  <a:prstClr val="white"/>
                </a:solidFill>
              </a:rPr>
              <a:t>LEVEL INSTANSIONAL</a:t>
            </a:r>
          </a:p>
        </p:txBody>
      </p:sp>
    </p:spTree>
    <p:extLst>
      <p:ext uri="{BB962C8B-B14F-4D97-AF65-F5344CB8AC3E}">
        <p14:creationId xmlns:p14="http://schemas.microsoft.com/office/powerpoint/2010/main" val="3362977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2684610" y="1671002"/>
            <a:ext cx="4103971" cy="618081"/>
          </a:xfrm>
          <a:prstGeom prst="ribbon2">
            <a:avLst>
              <a:gd name="adj1" fmla="val 16667"/>
              <a:gd name="adj2" fmla="val 62414"/>
            </a:avLst>
          </a:prstGeom>
          <a:solidFill>
            <a:srgbClr val="8295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F6F7FF"/>
                </a:solidFill>
              </a:rPr>
              <a:t>MODEL SAAT INI</a:t>
            </a: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6" name="Up Ribbon 5"/>
          <p:cNvSpPr/>
          <p:nvPr/>
        </p:nvSpPr>
        <p:spPr>
          <a:xfrm>
            <a:off x="7832306" y="1754905"/>
            <a:ext cx="2553581" cy="618081"/>
          </a:xfrm>
          <a:prstGeom prst="ribbon2">
            <a:avLst>
              <a:gd name="adj1" fmla="val 16667"/>
              <a:gd name="adj2" fmla="val 62414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F6F7FF"/>
                </a:solidFill>
              </a:rPr>
              <a:t>MODEL TERINTEGRASI</a:t>
            </a:r>
          </a:p>
        </p:txBody>
      </p:sp>
      <p:sp>
        <p:nvSpPr>
          <p:cNvPr id="8" name="Oval 7"/>
          <p:cNvSpPr/>
          <p:nvPr/>
        </p:nvSpPr>
        <p:spPr>
          <a:xfrm>
            <a:off x="2046214" y="3261801"/>
            <a:ext cx="1509857" cy="1236163"/>
          </a:xfrm>
          <a:prstGeom prst="ellipse">
            <a:avLst/>
          </a:prstGeom>
          <a:solidFill>
            <a:srgbClr val="99F94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000000"/>
                </a:solidFill>
                <a:latin typeface="Arial Narrow"/>
                <a:cs typeface="Arial Narrow"/>
              </a:rPr>
              <a:t>PERGURUAN TINGGI KEDINASAN</a:t>
            </a:r>
          </a:p>
        </p:txBody>
      </p:sp>
      <p:sp>
        <p:nvSpPr>
          <p:cNvPr id="9" name="Oval 8"/>
          <p:cNvSpPr/>
          <p:nvPr/>
        </p:nvSpPr>
        <p:spPr>
          <a:xfrm>
            <a:off x="3964235" y="3224114"/>
            <a:ext cx="1509857" cy="1236163"/>
          </a:xfrm>
          <a:prstGeom prst="ellipse">
            <a:avLst/>
          </a:prstGeom>
          <a:solidFill>
            <a:srgbClr val="44FDE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prstClr val="black"/>
                </a:solidFill>
                <a:latin typeface="Arial Narrow"/>
                <a:cs typeface="Arial Narrow"/>
              </a:rPr>
              <a:t>PERGURUAN TINGGI KEDINASAN</a:t>
            </a:r>
          </a:p>
        </p:txBody>
      </p:sp>
      <p:sp>
        <p:nvSpPr>
          <p:cNvPr id="11" name="Oval 10"/>
          <p:cNvSpPr/>
          <p:nvPr/>
        </p:nvSpPr>
        <p:spPr>
          <a:xfrm>
            <a:off x="2160514" y="4267760"/>
            <a:ext cx="1142225" cy="1010405"/>
          </a:xfrm>
          <a:prstGeom prst="ellipse">
            <a:avLst/>
          </a:prstGeom>
          <a:solidFill>
            <a:srgbClr val="86D31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F6F7FF"/>
                </a:solidFill>
                <a:latin typeface="Arial Narrow"/>
                <a:cs typeface="Arial Narrow"/>
              </a:rPr>
              <a:t>LEMDIK</a:t>
            </a:r>
          </a:p>
        </p:txBody>
      </p:sp>
      <p:sp>
        <p:nvSpPr>
          <p:cNvPr id="12" name="Oval 11"/>
          <p:cNvSpPr/>
          <p:nvPr/>
        </p:nvSpPr>
        <p:spPr>
          <a:xfrm>
            <a:off x="3997469" y="4209807"/>
            <a:ext cx="1271123" cy="1169682"/>
          </a:xfrm>
          <a:prstGeom prst="ellipse">
            <a:avLst/>
          </a:prstGeom>
          <a:solidFill>
            <a:srgbClr val="1C9B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F6F7FF"/>
                </a:solidFill>
                <a:latin typeface="Arial Narrow"/>
                <a:cs typeface="Arial Narrow"/>
              </a:rPr>
              <a:t>LEMDIK</a:t>
            </a:r>
          </a:p>
        </p:txBody>
      </p:sp>
      <p:sp>
        <p:nvSpPr>
          <p:cNvPr id="13" name="Oval 12"/>
          <p:cNvSpPr/>
          <p:nvPr/>
        </p:nvSpPr>
        <p:spPr>
          <a:xfrm>
            <a:off x="5639055" y="3328282"/>
            <a:ext cx="1291390" cy="117981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F6F7FF"/>
                </a:solidFill>
                <a:latin typeface="Arial Narrow"/>
                <a:cs typeface="Arial Narrow"/>
              </a:rPr>
              <a:t>LEMDIK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7345910" y="2309348"/>
            <a:ext cx="749861" cy="1236162"/>
          </a:xfrm>
          <a:prstGeom prst="rightArrow">
            <a:avLst/>
          </a:prstGeom>
          <a:solidFill>
            <a:srgbClr val="FF6600"/>
          </a:solidFill>
          <a:ln w="38100" cmpd="sng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799269" y="2836238"/>
            <a:ext cx="10133" cy="252298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92856" y="2836237"/>
            <a:ext cx="10133" cy="254325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183777" y="2734912"/>
            <a:ext cx="20267" cy="262431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204045" y="5126178"/>
            <a:ext cx="1540255" cy="122603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000000"/>
                </a:solidFill>
                <a:latin typeface="Arial Black"/>
                <a:cs typeface="Arial Black"/>
              </a:rPr>
              <a:t>PERGURUAN TINGGI KEDINASAN</a:t>
            </a:r>
          </a:p>
          <a:p>
            <a:pPr algn="ctr"/>
            <a:r>
              <a:rPr lang="en-US" sz="1350" b="1" dirty="0">
                <a:solidFill>
                  <a:srgbClr val="000000"/>
                </a:solidFill>
                <a:latin typeface="Arial Narrow"/>
                <a:cs typeface="Arial Narrow"/>
              </a:rPr>
              <a:t>(</a:t>
            </a:r>
            <a:r>
              <a:rPr lang="en-US" sz="1350" b="1" dirty="0" err="1">
                <a:solidFill>
                  <a:srgbClr val="000000"/>
                </a:solidFill>
                <a:latin typeface="Arial Narrow"/>
                <a:cs typeface="Arial Narrow"/>
              </a:rPr>
              <a:t>Kementerian</a:t>
            </a:r>
            <a:r>
              <a:rPr lang="en-US" sz="1350" b="1" dirty="0">
                <a:solidFill>
                  <a:srgbClr val="000000"/>
                </a:solidFill>
                <a:latin typeface="Arial Narrow"/>
                <a:cs typeface="Arial Narrow"/>
              </a:rPr>
              <a:t>/LPNK)</a:t>
            </a:r>
          </a:p>
        </p:txBody>
      </p:sp>
      <p:sp>
        <p:nvSpPr>
          <p:cNvPr id="22" name="Oval 21"/>
          <p:cNvSpPr/>
          <p:nvPr/>
        </p:nvSpPr>
        <p:spPr>
          <a:xfrm>
            <a:off x="9071398" y="5108755"/>
            <a:ext cx="1540255" cy="1226030"/>
          </a:xfrm>
          <a:prstGeom prst="ellipse">
            <a:avLst/>
          </a:prstGeom>
          <a:solidFill>
            <a:srgbClr val="99F94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000000"/>
                </a:solidFill>
                <a:latin typeface="Arial Black"/>
                <a:cs typeface="Arial Black"/>
              </a:rPr>
              <a:t>LEMDIK</a:t>
            </a:r>
          </a:p>
          <a:p>
            <a:pPr algn="ctr"/>
            <a:r>
              <a:rPr lang="en-US" sz="1350" b="1" dirty="0" err="1">
                <a:solidFill>
                  <a:srgbClr val="000000"/>
                </a:solidFill>
                <a:latin typeface="Arial Narrow"/>
                <a:cs typeface="Arial Narrow"/>
              </a:rPr>
              <a:t>Kementerian</a:t>
            </a:r>
            <a:r>
              <a:rPr lang="en-US" sz="1350" b="1" dirty="0">
                <a:solidFill>
                  <a:srgbClr val="000000"/>
                </a:solidFill>
                <a:latin typeface="Arial Narrow"/>
                <a:cs typeface="Arial Narrow"/>
              </a:rPr>
              <a:t>/LPNK/</a:t>
            </a:r>
            <a:r>
              <a:rPr lang="en-US" sz="1350" b="1" dirty="0" err="1">
                <a:solidFill>
                  <a:srgbClr val="000000"/>
                </a:solidFill>
                <a:latin typeface="Arial Narrow"/>
                <a:cs typeface="Arial Narrow"/>
              </a:rPr>
              <a:t>Pemda</a:t>
            </a:r>
            <a:endParaRPr lang="en-US" sz="135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190769" y="3713315"/>
            <a:ext cx="1540255" cy="1226030"/>
          </a:xfrm>
          <a:prstGeom prst="ellipse">
            <a:avLst/>
          </a:prstGeom>
          <a:solidFill>
            <a:schemeClr val="accent3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 err="1">
                <a:solidFill>
                  <a:srgbClr val="F3F0EE"/>
                </a:solidFill>
                <a:latin typeface="Arial Black"/>
                <a:cs typeface="Arial Black"/>
              </a:rPr>
              <a:t>Sekolah</a:t>
            </a:r>
            <a:r>
              <a:rPr lang="en-US" sz="1350" b="1" dirty="0">
                <a:solidFill>
                  <a:srgbClr val="F3F0EE"/>
                </a:solidFill>
                <a:latin typeface="Arial Black"/>
                <a:cs typeface="Arial Black"/>
              </a:rPr>
              <a:t> Kader ASN </a:t>
            </a:r>
            <a:r>
              <a:rPr lang="en-US" sz="1350" b="1" dirty="0" err="1">
                <a:solidFill>
                  <a:srgbClr val="F3F0EE"/>
                </a:solidFill>
                <a:latin typeface="Arial Black"/>
                <a:cs typeface="Arial Black"/>
              </a:rPr>
              <a:t>Nasional</a:t>
            </a:r>
            <a:endParaRPr lang="en-US" sz="1350" b="1" dirty="0">
              <a:solidFill>
                <a:srgbClr val="F3F0EE"/>
              </a:solidFill>
              <a:latin typeface="Arial Narrow"/>
              <a:cs typeface="Arial Narrow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04349" y="2514841"/>
            <a:ext cx="1705221" cy="50266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4BACC6">
                    <a:lumMod val="20000"/>
                    <a:lumOff val="80000"/>
                  </a:srgbClr>
                </a:solidFill>
                <a:latin typeface="Arial Black"/>
                <a:cs typeface="Arial Black"/>
              </a:rPr>
              <a:t>KEMENTERIAN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055434" y="2484443"/>
            <a:ext cx="1347723" cy="42556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4BACC6">
                    <a:lumMod val="20000"/>
                    <a:lumOff val="80000"/>
                  </a:srgbClr>
                </a:solidFill>
                <a:latin typeface="Arial Black"/>
                <a:cs typeface="Arial Black"/>
              </a:rPr>
              <a:t>LPNK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757822" y="2514841"/>
            <a:ext cx="1347723" cy="42556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4BACC6">
                    <a:lumMod val="20000"/>
                    <a:lumOff val="80000"/>
                  </a:srgbClr>
                </a:solidFill>
                <a:latin typeface="Arial Black"/>
                <a:cs typeface="Arial Black"/>
              </a:rPr>
              <a:t>PEMDA</a:t>
            </a:r>
          </a:p>
        </p:txBody>
      </p:sp>
      <p:sp>
        <p:nvSpPr>
          <p:cNvPr id="42" name="Right Arrow 41"/>
          <p:cNvSpPr/>
          <p:nvPr/>
        </p:nvSpPr>
        <p:spPr>
          <a:xfrm rot="18802863">
            <a:off x="8222831" y="4773718"/>
            <a:ext cx="290486" cy="466149"/>
          </a:xfrm>
          <a:prstGeom prst="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3" name="Right Arrow 42"/>
          <p:cNvSpPr/>
          <p:nvPr/>
        </p:nvSpPr>
        <p:spPr>
          <a:xfrm rot="14373847">
            <a:off x="9350457" y="4766428"/>
            <a:ext cx="290486" cy="466149"/>
          </a:xfrm>
          <a:prstGeom prst="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cxnSp>
        <p:nvCxnSpPr>
          <p:cNvPr id="45" name="Straight Connector 44"/>
          <p:cNvCxnSpPr>
            <a:stCxn id="37" idx="0"/>
            <a:endCxn id="23" idx="0"/>
          </p:cNvCxnSpPr>
          <p:nvPr/>
        </p:nvCxnSpPr>
        <p:spPr>
          <a:xfrm flipH="1">
            <a:off x="8960897" y="2694383"/>
            <a:ext cx="41801" cy="1018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328836" y="2694383"/>
            <a:ext cx="1347723" cy="42556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4BACC6">
                    <a:lumMod val="20000"/>
                    <a:lumOff val="80000"/>
                  </a:srgbClr>
                </a:solidFill>
                <a:latin typeface="Arial Black"/>
                <a:cs typeface="Arial Black"/>
              </a:rPr>
              <a:t>LAN</a:t>
            </a:r>
          </a:p>
        </p:txBody>
      </p:sp>
      <p:sp>
        <p:nvSpPr>
          <p:cNvPr id="55" name="Freeform 54"/>
          <p:cNvSpPr/>
          <p:nvPr/>
        </p:nvSpPr>
        <p:spPr>
          <a:xfrm>
            <a:off x="7801905" y="3130080"/>
            <a:ext cx="1145058" cy="1965701"/>
          </a:xfrm>
          <a:custGeom>
            <a:avLst/>
            <a:gdLst>
              <a:gd name="connsiteX0" fmla="*/ 1526744 w 1526744"/>
              <a:gd name="connsiteY0" fmla="*/ 0 h 2620935"/>
              <a:gd name="connsiteX1" fmla="*/ 0 w 1526744"/>
              <a:gd name="connsiteY1" fmla="*/ 932188 h 2620935"/>
              <a:gd name="connsiteX2" fmla="*/ 27022 w 1526744"/>
              <a:gd name="connsiteY2" fmla="*/ 2620935 h 2620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6744" h="2620935">
                <a:moveTo>
                  <a:pt x="1526744" y="0"/>
                </a:moveTo>
                <a:lnTo>
                  <a:pt x="0" y="932188"/>
                </a:lnTo>
                <a:lnTo>
                  <a:pt x="27022" y="2620935"/>
                </a:lnTo>
              </a:path>
            </a:pathLst>
          </a:custGeom>
          <a:ln>
            <a:solidFill>
              <a:srgbClr val="FFFF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56" name="Freeform 55"/>
          <p:cNvSpPr/>
          <p:nvPr/>
        </p:nvSpPr>
        <p:spPr>
          <a:xfrm flipH="1">
            <a:off x="9020730" y="3132922"/>
            <a:ext cx="1145058" cy="1965701"/>
          </a:xfrm>
          <a:custGeom>
            <a:avLst/>
            <a:gdLst>
              <a:gd name="connsiteX0" fmla="*/ 1526744 w 1526744"/>
              <a:gd name="connsiteY0" fmla="*/ 0 h 2620935"/>
              <a:gd name="connsiteX1" fmla="*/ 0 w 1526744"/>
              <a:gd name="connsiteY1" fmla="*/ 932188 h 2620935"/>
              <a:gd name="connsiteX2" fmla="*/ 27022 w 1526744"/>
              <a:gd name="connsiteY2" fmla="*/ 2620935 h 2620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6744" h="2620935">
                <a:moveTo>
                  <a:pt x="1526744" y="0"/>
                </a:moveTo>
                <a:lnTo>
                  <a:pt x="0" y="932188"/>
                </a:lnTo>
                <a:lnTo>
                  <a:pt x="27022" y="2620935"/>
                </a:lnTo>
              </a:path>
            </a:pathLst>
          </a:custGeom>
          <a:ln>
            <a:solidFill>
              <a:srgbClr val="FFFF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16AE814-DA59-F54E-A60B-D7CDEFDBC27B}"/>
              </a:ext>
            </a:extLst>
          </p:cNvPr>
          <p:cNvSpPr/>
          <p:nvPr/>
        </p:nvSpPr>
        <p:spPr>
          <a:xfrm>
            <a:off x="869657" y="356991"/>
            <a:ext cx="602585" cy="610820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BF720C-F39E-7D4B-8AB6-BB4C37ACF0BF}"/>
              </a:ext>
            </a:extLst>
          </p:cNvPr>
          <p:cNvSpPr txBox="1"/>
          <p:nvPr/>
        </p:nvSpPr>
        <p:spPr>
          <a:xfrm>
            <a:off x="1684141" y="214511"/>
            <a:ext cx="9893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PENGEMBANGAN PROGRAM SEKOLAH KADER </a:t>
            </a:r>
            <a:endParaRPr lang="id-ID" sz="2400" b="1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SEBAGAI SARANA PERCEPATAN REFORMASI BIROKRASI</a:t>
            </a:r>
          </a:p>
          <a:p>
            <a:endParaRPr lang="en-US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402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pendul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7" y="3897720"/>
            <a:ext cx="2412865" cy="2166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7" name="Group 96"/>
          <p:cNvGrpSpPr/>
          <p:nvPr/>
        </p:nvGrpSpPr>
        <p:grpSpPr>
          <a:xfrm>
            <a:off x="4807456" y="2745133"/>
            <a:ext cx="5106491" cy="3319125"/>
            <a:chOff x="4156797" y="2128918"/>
            <a:chExt cx="4616609" cy="3319125"/>
          </a:xfrm>
        </p:grpSpPr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7677616" y="2128918"/>
              <a:ext cx="364907" cy="1244671"/>
            </a:xfrm>
            <a:custGeom>
              <a:avLst/>
              <a:gdLst>
                <a:gd name="connsiteX0" fmla="*/ 0 w 364907"/>
                <a:gd name="connsiteY0" fmla="*/ 0 h 1244671"/>
                <a:gd name="connsiteX1" fmla="*/ 364907 w 364907"/>
                <a:gd name="connsiteY1" fmla="*/ 411238 h 1244671"/>
                <a:gd name="connsiteX2" fmla="*/ 364907 w 364907"/>
                <a:gd name="connsiteY2" fmla="*/ 826128 h 1244671"/>
                <a:gd name="connsiteX3" fmla="*/ 364907 w 364907"/>
                <a:gd name="connsiteY3" fmla="*/ 829781 h 1244671"/>
                <a:gd name="connsiteX4" fmla="*/ 364907 w 364907"/>
                <a:gd name="connsiteY4" fmla="*/ 1244671 h 1244671"/>
                <a:gd name="connsiteX5" fmla="*/ 0 w 364907"/>
                <a:gd name="connsiteY5" fmla="*/ 832390 h 1244671"/>
                <a:gd name="connsiteX6" fmla="*/ 0 w 364907"/>
                <a:gd name="connsiteY6" fmla="*/ 417500 h 1244671"/>
                <a:gd name="connsiteX7" fmla="*/ 0 w 364907"/>
                <a:gd name="connsiteY7" fmla="*/ 414890 h 1244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907" h="1244671">
                  <a:moveTo>
                    <a:pt x="0" y="0"/>
                  </a:moveTo>
                  <a:lnTo>
                    <a:pt x="364907" y="411238"/>
                  </a:lnTo>
                  <a:lnTo>
                    <a:pt x="364907" y="826128"/>
                  </a:lnTo>
                  <a:lnTo>
                    <a:pt x="364907" y="829781"/>
                  </a:lnTo>
                  <a:lnTo>
                    <a:pt x="364907" y="1244671"/>
                  </a:lnTo>
                  <a:lnTo>
                    <a:pt x="0" y="832390"/>
                  </a:lnTo>
                  <a:lnTo>
                    <a:pt x="0" y="417500"/>
                  </a:lnTo>
                  <a:lnTo>
                    <a:pt x="0" y="414890"/>
                  </a:lnTo>
                  <a:close/>
                </a:path>
              </a:pathLst>
            </a:custGeom>
            <a:solidFill>
              <a:srgbClr val="17172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050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6946882" y="2958699"/>
              <a:ext cx="364907" cy="1241017"/>
            </a:xfrm>
            <a:custGeom>
              <a:avLst/>
              <a:gdLst>
                <a:gd name="connsiteX0" fmla="*/ 0 w 364907"/>
                <a:gd name="connsiteY0" fmla="*/ 0 h 1241017"/>
                <a:gd name="connsiteX1" fmla="*/ 364907 w 364907"/>
                <a:gd name="connsiteY1" fmla="*/ 411238 h 1241017"/>
                <a:gd name="connsiteX2" fmla="*/ 364907 w 364907"/>
                <a:gd name="connsiteY2" fmla="*/ 822474 h 1241017"/>
                <a:gd name="connsiteX3" fmla="*/ 364907 w 364907"/>
                <a:gd name="connsiteY3" fmla="*/ 829781 h 1241017"/>
                <a:gd name="connsiteX4" fmla="*/ 364907 w 364907"/>
                <a:gd name="connsiteY4" fmla="*/ 1241017 h 1241017"/>
                <a:gd name="connsiteX5" fmla="*/ 0 w 364907"/>
                <a:gd name="connsiteY5" fmla="*/ 828736 h 1241017"/>
                <a:gd name="connsiteX6" fmla="*/ 0 w 364907"/>
                <a:gd name="connsiteY6" fmla="*/ 417500 h 1241017"/>
                <a:gd name="connsiteX7" fmla="*/ 0 w 364907"/>
                <a:gd name="connsiteY7" fmla="*/ 411236 h 124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907" h="1241017">
                  <a:moveTo>
                    <a:pt x="0" y="0"/>
                  </a:moveTo>
                  <a:lnTo>
                    <a:pt x="364907" y="411238"/>
                  </a:lnTo>
                  <a:lnTo>
                    <a:pt x="364907" y="822474"/>
                  </a:lnTo>
                  <a:lnTo>
                    <a:pt x="364907" y="829781"/>
                  </a:lnTo>
                  <a:lnTo>
                    <a:pt x="364907" y="1241017"/>
                  </a:lnTo>
                  <a:lnTo>
                    <a:pt x="0" y="828736"/>
                  </a:lnTo>
                  <a:lnTo>
                    <a:pt x="0" y="417500"/>
                  </a:lnTo>
                  <a:lnTo>
                    <a:pt x="0" y="411236"/>
                  </a:lnTo>
                  <a:close/>
                </a:path>
              </a:pathLst>
            </a:custGeom>
            <a:solidFill>
              <a:srgbClr val="444F0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050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6216150" y="3788480"/>
              <a:ext cx="364907" cy="1241017"/>
            </a:xfrm>
            <a:custGeom>
              <a:avLst/>
              <a:gdLst>
                <a:gd name="connsiteX0" fmla="*/ 0 w 364907"/>
                <a:gd name="connsiteY0" fmla="*/ 0 h 1241017"/>
                <a:gd name="connsiteX1" fmla="*/ 364907 w 364907"/>
                <a:gd name="connsiteY1" fmla="*/ 411238 h 1241017"/>
                <a:gd name="connsiteX2" fmla="*/ 364907 w 364907"/>
                <a:gd name="connsiteY2" fmla="*/ 822474 h 1241017"/>
                <a:gd name="connsiteX3" fmla="*/ 364907 w 364907"/>
                <a:gd name="connsiteY3" fmla="*/ 829781 h 1241017"/>
                <a:gd name="connsiteX4" fmla="*/ 364907 w 364907"/>
                <a:gd name="connsiteY4" fmla="*/ 1241017 h 1241017"/>
                <a:gd name="connsiteX5" fmla="*/ 0 w 364907"/>
                <a:gd name="connsiteY5" fmla="*/ 828736 h 1241017"/>
                <a:gd name="connsiteX6" fmla="*/ 0 w 364907"/>
                <a:gd name="connsiteY6" fmla="*/ 417500 h 1241017"/>
                <a:gd name="connsiteX7" fmla="*/ 0 w 364907"/>
                <a:gd name="connsiteY7" fmla="*/ 411236 h 124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907" h="1241017">
                  <a:moveTo>
                    <a:pt x="0" y="0"/>
                  </a:moveTo>
                  <a:lnTo>
                    <a:pt x="364907" y="411238"/>
                  </a:lnTo>
                  <a:lnTo>
                    <a:pt x="364907" y="822474"/>
                  </a:lnTo>
                  <a:lnTo>
                    <a:pt x="364907" y="829781"/>
                  </a:lnTo>
                  <a:lnTo>
                    <a:pt x="364907" y="1241017"/>
                  </a:lnTo>
                  <a:lnTo>
                    <a:pt x="0" y="828736"/>
                  </a:lnTo>
                  <a:lnTo>
                    <a:pt x="0" y="417500"/>
                  </a:lnTo>
                  <a:lnTo>
                    <a:pt x="0" y="411236"/>
                  </a:lnTo>
                  <a:close/>
                </a:path>
              </a:pathLst>
            </a:custGeom>
            <a:solidFill>
              <a:srgbClr val="0A4366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050"/>
            </a:p>
          </p:txBody>
        </p:sp>
        <p:sp>
          <p:nvSpPr>
            <p:cNvPr id="104" name="Rectangle 5"/>
            <p:cNvSpPr>
              <a:spLocks noChangeArrowheads="1"/>
            </p:cNvSpPr>
            <p:nvPr/>
          </p:nvSpPr>
          <p:spPr bwMode="auto">
            <a:xfrm>
              <a:off x="8042523" y="2540155"/>
              <a:ext cx="730883" cy="2907887"/>
            </a:xfrm>
            <a:prstGeom prst="rect">
              <a:avLst/>
            </a:prstGeom>
            <a:solidFill>
              <a:srgbClr val="393950"/>
            </a:solidFill>
            <a:ln>
              <a:noFill/>
            </a:ln>
            <a:extLst/>
          </p:spPr>
          <p:txBody>
            <a:bodyPr vert="horz" wrap="square" lIns="68580" tIns="34290" rIns="68580" bIns="0" numCol="1" anchor="b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500" b="1" dirty="0">
                <a:solidFill>
                  <a:srgbClr val="B0B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" name="Rectangle 5"/>
            <p:cNvSpPr>
              <a:spLocks noChangeArrowheads="1"/>
            </p:cNvSpPr>
            <p:nvPr/>
          </p:nvSpPr>
          <p:spPr bwMode="auto">
            <a:xfrm>
              <a:off x="7311789" y="3369935"/>
              <a:ext cx="730883" cy="2078107"/>
            </a:xfrm>
            <a:prstGeom prst="rect">
              <a:avLst/>
            </a:prstGeom>
            <a:solidFill>
              <a:srgbClr val="A9C500"/>
            </a:solidFill>
            <a:ln>
              <a:noFill/>
            </a:ln>
            <a:extLst/>
          </p:spPr>
          <p:txBody>
            <a:bodyPr vert="horz" wrap="square" lIns="68580" tIns="34290" rIns="68580" bIns="0" numCol="1" anchor="b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3600" b="1" dirty="0">
                <a:solidFill>
                  <a:srgbClr val="DDE8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" name="Freeform 7"/>
            <p:cNvSpPr>
              <a:spLocks/>
            </p:cNvSpPr>
            <p:nvPr/>
          </p:nvSpPr>
          <p:spPr bwMode="auto">
            <a:xfrm>
              <a:off x="6946882" y="2958699"/>
              <a:ext cx="1095790" cy="411237"/>
            </a:xfrm>
            <a:custGeom>
              <a:avLst/>
              <a:gdLst>
                <a:gd name="T0" fmla="*/ 682 w 1024"/>
                <a:gd name="T1" fmla="*/ 0 h 394"/>
                <a:gd name="T2" fmla="*/ 0 w 1024"/>
                <a:gd name="T3" fmla="*/ 0 h 394"/>
                <a:gd name="T4" fmla="*/ 341 w 1024"/>
                <a:gd name="T5" fmla="*/ 394 h 394"/>
                <a:gd name="T6" fmla="*/ 1024 w 1024"/>
                <a:gd name="T7" fmla="*/ 394 h 394"/>
                <a:gd name="T8" fmla="*/ 682 w 1024"/>
                <a:gd name="T9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4" h="394">
                  <a:moveTo>
                    <a:pt x="682" y="0"/>
                  </a:moveTo>
                  <a:lnTo>
                    <a:pt x="0" y="0"/>
                  </a:lnTo>
                  <a:lnTo>
                    <a:pt x="341" y="394"/>
                  </a:lnTo>
                  <a:lnTo>
                    <a:pt x="1024" y="394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DDE899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08" name="Freeform 8"/>
            <p:cNvSpPr>
              <a:spLocks/>
            </p:cNvSpPr>
            <p:nvPr/>
          </p:nvSpPr>
          <p:spPr bwMode="auto">
            <a:xfrm>
              <a:off x="6946882" y="3155968"/>
              <a:ext cx="364907" cy="483256"/>
            </a:xfrm>
            <a:custGeom>
              <a:avLst/>
              <a:gdLst>
                <a:gd name="T0" fmla="*/ 341 w 341"/>
                <a:gd name="T1" fmla="*/ 395 h 463"/>
                <a:gd name="T2" fmla="*/ 0 w 341"/>
                <a:gd name="T3" fmla="*/ 0 h 463"/>
                <a:gd name="T4" fmla="*/ 0 w 341"/>
                <a:gd name="T5" fmla="*/ 70 h 463"/>
                <a:gd name="T6" fmla="*/ 341 w 341"/>
                <a:gd name="T7" fmla="*/ 463 h 463"/>
                <a:gd name="T8" fmla="*/ 341 w 341"/>
                <a:gd name="T9" fmla="*/ 395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63">
                  <a:moveTo>
                    <a:pt x="341" y="395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341" y="463"/>
                  </a:lnTo>
                  <a:lnTo>
                    <a:pt x="341" y="39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09" name="Freeform 24"/>
            <p:cNvSpPr>
              <a:spLocks/>
            </p:cNvSpPr>
            <p:nvPr/>
          </p:nvSpPr>
          <p:spPr bwMode="auto">
            <a:xfrm>
              <a:off x="7311789" y="3495186"/>
              <a:ext cx="496530" cy="218144"/>
            </a:xfrm>
            <a:custGeom>
              <a:avLst/>
              <a:gdLst>
                <a:gd name="T0" fmla="*/ 0 w 464"/>
                <a:gd name="T1" fmla="*/ 70 h 209"/>
                <a:gd name="T2" fmla="*/ 331 w 464"/>
                <a:gd name="T3" fmla="*/ 70 h 209"/>
                <a:gd name="T4" fmla="*/ 331 w 464"/>
                <a:gd name="T5" fmla="*/ 0 h 209"/>
                <a:gd name="T6" fmla="*/ 464 w 464"/>
                <a:gd name="T7" fmla="*/ 105 h 209"/>
                <a:gd name="T8" fmla="*/ 331 w 464"/>
                <a:gd name="T9" fmla="*/ 209 h 209"/>
                <a:gd name="T10" fmla="*/ 331 w 464"/>
                <a:gd name="T11" fmla="*/ 138 h 209"/>
                <a:gd name="T12" fmla="*/ 0 w 464"/>
                <a:gd name="T13" fmla="*/ 138 h 209"/>
                <a:gd name="T14" fmla="*/ 0 w 464"/>
                <a:gd name="T15" fmla="*/ 7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4" h="209">
                  <a:moveTo>
                    <a:pt x="0" y="70"/>
                  </a:moveTo>
                  <a:lnTo>
                    <a:pt x="331" y="70"/>
                  </a:lnTo>
                  <a:lnTo>
                    <a:pt x="331" y="0"/>
                  </a:lnTo>
                  <a:lnTo>
                    <a:pt x="464" y="105"/>
                  </a:lnTo>
                  <a:lnTo>
                    <a:pt x="331" y="209"/>
                  </a:lnTo>
                  <a:lnTo>
                    <a:pt x="331" y="138"/>
                  </a:lnTo>
                  <a:lnTo>
                    <a:pt x="0" y="138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10" name="Rectangle 5"/>
            <p:cNvSpPr>
              <a:spLocks noChangeArrowheads="1"/>
            </p:cNvSpPr>
            <p:nvPr/>
          </p:nvSpPr>
          <p:spPr bwMode="auto">
            <a:xfrm>
              <a:off x="6581057" y="4199717"/>
              <a:ext cx="730883" cy="1248326"/>
            </a:xfrm>
            <a:prstGeom prst="rect">
              <a:avLst/>
            </a:prstGeom>
            <a:solidFill>
              <a:srgbClr val="1AA8FE"/>
            </a:solidFill>
            <a:ln>
              <a:noFill/>
            </a:ln>
            <a:extLst/>
          </p:spPr>
          <p:txBody>
            <a:bodyPr vert="horz" wrap="square" lIns="68580" tIns="34290" rIns="68580" bIns="0" numCol="1" anchor="b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700" b="1" dirty="0">
                <a:solidFill>
                  <a:srgbClr val="A3D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" name="Freeform 7"/>
            <p:cNvSpPr>
              <a:spLocks/>
            </p:cNvSpPr>
            <p:nvPr/>
          </p:nvSpPr>
          <p:spPr bwMode="auto">
            <a:xfrm>
              <a:off x="6216150" y="3788479"/>
              <a:ext cx="1095790" cy="411237"/>
            </a:xfrm>
            <a:custGeom>
              <a:avLst/>
              <a:gdLst>
                <a:gd name="T0" fmla="*/ 682 w 1024"/>
                <a:gd name="T1" fmla="*/ 0 h 394"/>
                <a:gd name="T2" fmla="*/ 0 w 1024"/>
                <a:gd name="T3" fmla="*/ 0 h 394"/>
                <a:gd name="T4" fmla="*/ 341 w 1024"/>
                <a:gd name="T5" fmla="*/ 394 h 394"/>
                <a:gd name="T6" fmla="*/ 1024 w 1024"/>
                <a:gd name="T7" fmla="*/ 394 h 394"/>
                <a:gd name="T8" fmla="*/ 682 w 1024"/>
                <a:gd name="T9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4" h="394">
                  <a:moveTo>
                    <a:pt x="682" y="0"/>
                  </a:moveTo>
                  <a:lnTo>
                    <a:pt x="0" y="0"/>
                  </a:lnTo>
                  <a:lnTo>
                    <a:pt x="341" y="394"/>
                  </a:lnTo>
                  <a:lnTo>
                    <a:pt x="1024" y="394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A3DCFF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17" name="Freeform 24"/>
            <p:cNvSpPr>
              <a:spLocks/>
            </p:cNvSpPr>
            <p:nvPr/>
          </p:nvSpPr>
          <p:spPr bwMode="auto">
            <a:xfrm>
              <a:off x="6581057" y="4324967"/>
              <a:ext cx="496530" cy="218144"/>
            </a:xfrm>
            <a:custGeom>
              <a:avLst/>
              <a:gdLst>
                <a:gd name="T0" fmla="*/ 0 w 464"/>
                <a:gd name="T1" fmla="*/ 70 h 209"/>
                <a:gd name="T2" fmla="*/ 331 w 464"/>
                <a:gd name="T3" fmla="*/ 70 h 209"/>
                <a:gd name="T4" fmla="*/ 331 w 464"/>
                <a:gd name="T5" fmla="*/ 0 h 209"/>
                <a:gd name="T6" fmla="*/ 464 w 464"/>
                <a:gd name="T7" fmla="*/ 105 h 209"/>
                <a:gd name="T8" fmla="*/ 331 w 464"/>
                <a:gd name="T9" fmla="*/ 209 h 209"/>
                <a:gd name="T10" fmla="*/ 331 w 464"/>
                <a:gd name="T11" fmla="*/ 138 h 209"/>
                <a:gd name="T12" fmla="*/ 0 w 464"/>
                <a:gd name="T13" fmla="*/ 138 h 209"/>
                <a:gd name="T14" fmla="*/ 0 w 464"/>
                <a:gd name="T15" fmla="*/ 7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4" h="209">
                  <a:moveTo>
                    <a:pt x="0" y="70"/>
                  </a:moveTo>
                  <a:lnTo>
                    <a:pt x="331" y="70"/>
                  </a:lnTo>
                  <a:lnTo>
                    <a:pt x="331" y="0"/>
                  </a:lnTo>
                  <a:lnTo>
                    <a:pt x="464" y="105"/>
                  </a:lnTo>
                  <a:lnTo>
                    <a:pt x="331" y="209"/>
                  </a:lnTo>
                  <a:lnTo>
                    <a:pt x="331" y="138"/>
                  </a:lnTo>
                  <a:lnTo>
                    <a:pt x="0" y="138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18" name="Freeform 7"/>
            <p:cNvSpPr>
              <a:spLocks/>
            </p:cNvSpPr>
            <p:nvPr/>
          </p:nvSpPr>
          <p:spPr bwMode="auto">
            <a:xfrm>
              <a:off x="7677616" y="2128918"/>
              <a:ext cx="1095790" cy="411237"/>
            </a:xfrm>
            <a:custGeom>
              <a:avLst/>
              <a:gdLst>
                <a:gd name="T0" fmla="*/ 682 w 1024"/>
                <a:gd name="T1" fmla="*/ 0 h 394"/>
                <a:gd name="T2" fmla="*/ 0 w 1024"/>
                <a:gd name="T3" fmla="*/ 0 h 394"/>
                <a:gd name="T4" fmla="*/ 341 w 1024"/>
                <a:gd name="T5" fmla="*/ 394 h 394"/>
                <a:gd name="T6" fmla="*/ 1024 w 1024"/>
                <a:gd name="T7" fmla="*/ 394 h 394"/>
                <a:gd name="T8" fmla="*/ 682 w 1024"/>
                <a:gd name="T9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4" h="394">
                  <a:moveTo>
                    <a:pt x="682" y="0"/>
                  </a:moveTo>
                  <a:lnTo>
                    <a:pt x="0" y="0"/>
                  </a:lnTo>
                  <a:lnTo>
                    <a:pt x="341" y="394"/>
                  </a:lnTo>
                  <a:lnTo>
                    <a:pt x="1024" y="394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B0B0B9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19" name="Freeform 8"/>
            <p:cNvSpPr>
              <a:spLocks/>
            </p:cNvSpPr>
            <p:nvPr/>
          </p:nvSpPr>
          <p:spPr bwMode="auto">
            <a:xfrm>
              <a:off x="7677616" y="2326187"/>
              <a:ext cx="364907" cy="483256"/>
            </a:xfrm>
            <a:custGeom>
              <a:avLst/>
              <a:gdLst>
                <a:gd name="T0" fmla="*/ 341 w 341"/>
                <a:gd name="T1" fmla="*/ 395 h 463"/>
                <a:gd name="T2" fmla="*/ 0 w 341"/>
                <a:gd name="T3" fmla="*/ 0 h 463"/>
                <a:gd name="T4" fmla="*/ 0 w 341"/>
                <a:gd name="T5" fmla="*/ 70 h 463"/>
                <a:gd name="T6" fmla="*/ 341 w 341"/>
                <a:gd name="T7" fmla="*/ 463 h 463"/>
                <a:gd name="T8" fmla="*/ 341 w 341"/>
                <a:gd name="T9" fmla="*/ 395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63">
                  <a:moveTo>
                    <a:pt x="341" y="395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341" y="463"/>
                  </a:lnTo>
                  <a:lnTo>
                    <a:pt x="341" y="39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20" name="Freeform 24"/>
            <p:cNvSpPr>
              <a:spLocks/>
            </p:cNvSpPr>
            <p:nvPr/>
          </p:nvSpPr>
          <p:spPr bwMode="auto">
            <a:xfrm>
              <a:off x="8042523" y="2665405"/>
              <a:ext cx="496530" cy="218144"/>
            </a:xfrm>
            <a:custGeom>
              <a:avLst/>
              <a:gdLst>
                <a:gd name="T0" fmla="*/ 0 w 464"/>
                <a:gd name="T1" fmla="*/ 70 h 209"/>
                <a:gd name="T2" fmla="*/ 331 w 464"/>
                <a:gd name="T3" fmla="*/ 70 h 209"/>
                <a:gd name="T4" fmla="*/ 331 w 464"/>
                <a:gd name="T5" fmla="*/ 0 h 209"/>
                <a:gd name="T6" fmla="*/ 464 w 464"/>
                <a:gd name="T7" fmla="*/ 105 h 209"/>
                <a:gd name="T8" fmla="*/ 331 w 464"/>
                <a:gd name="T9" fmla="*/ 209 h 209"/>
                <a:gd name="T10" fmla="*/ 331 w 464"/>
                <a:gd name="T11" fmla="*/ 138 h 209"/>
                <a:gd name="T12" fmla="*/ 0 w 464"/>
                <a:gd name="T13" fmla="*/ 138 h 209"/>
                <a:gd name="T14" fmla="*/ 0 w 464"/>
                <a:gd name="T15" fmla="*/ 7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4" h="209">
                  <a:moveTo>
                    <a:pt x="0" y="70"/>
                  </a:moveTo>
                  <a:lnTo>
                    <a:pt x="331" y="70"/>
                  </a:lnTo>
                  <a:lnTo>
                    <a:pt x="331" y="0"/>
                  </a:lnTo>
                  <a:lnTo>
                    <a:pt x="464" y="105"/>
                  </a:lnTo>
                  <a:lnTo>
                    <a:pt x="331" y="209"/>
                  </a:lnTo>
                  <a:lnTo>
                    <a:pt x="331" y="138"/>
                  </a:lnTo>
                  <a:lnTo>
                    <a:pt x="0" y="138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7958971" y="2246862"/>
              <a:ext cx="557119" cy="178099"/>
            </a:xfrm>
            <a:custGeom>
              <a:avLst/>
              <a:gdLst>
                <a:gd name="connsiteX0" fmla="*/ 436169 w 863022"/>
                <a:gd name="connsiteY0" fmla="*/ 0 h 252652"/>
                <a:gd name="connsiteX1" fmla="*/ 650024 w 863022"/>
                <a:gd name="connsiteY1" fmla="*/ 9927 h 252652"/>
                <a:gd name="connsiteX2" fmla="*/ 698233 w 863022"/>
                <a:gd name="connsiteY2" fmla="*/ 17401 h 252652"/>
                <a:gd name="connsiteX3" fmla="*/ 863022 w 863022"/>
                <a:gd name="connsiteY3" fmla="*/ 202569 h 252652"/>
                <a:gd name="connsiteX4" fmla="*/ 824661 w 863022"/>
                <a:gd name="connsiteY4" fmla="*/ 215652 h 252652"/>
                <a:gd name="connsiteX5" fmla="*/ 436169 w 863022"/>
                <a:gd name="connsiteY5" fmla="*/ 252652 h 252652"/>
                <a:gd name="connsiteX6" fmla="*/ 222314 w 863022"/>
                <a:gd name="connsiteY6" fmla="*/ 242725 h 252652"/>
                <a:gd name="connsiteX7" fmla="*/ 159476 w 863022"/>
                <a:gd name="connsiteY7" fmla="*/ 232983 h 252652"/>
                <a:gd name="connsiteX8" fmla="*/ 0 w 863022"/>
                <a:gd name="connsiteY8" fmla="*/ 53260 h 252652"/>
                <a:gd name="connsiteX9" fmla="*/ 47678 w 863022"/>
                <a:gd name="connsiteY9" fmla="*/ 37000 h 252652"/>
                <a:gd name="connsiteX10" fmla="*/ 436169 w 863022"/>
                <a:gd name="connsiteY10" fmla="*/ 0 h 252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3022" h="252652">
                  <a:moveTo>
                    <a:pt x="436169" y="0"/>
                  </a:moveTo>
                  <a:cubicBezTo>
                    <a:pt x="512027" y="0"/>
                    <a:pt x="584294" y="3535"/>
                    <a:pt x="650024" y="9927"/>
                  </a:cubicBezTo>
                  <a:lnTo>
                    <a:pt x="698233" y="17401"/>
                  </a:lnTo>
                  <a:lnTo>
                    <a:pt x="863022" y="202569"/>
                  </a:lnTo>
                  <a:lnTo>
                    <a:pt x="824661" y="215652"/>
                  </a:lnTo>
                  <a:cubicBezTo>
                    <a:pt x="725237" y="238513"/>
                    <a:pt x="587885" y="252652"/>
                    <a:pt x="436169" y="252652"/>
                  </a:cubicBezTo>
                  <a:cubicBezTo>
                    <a:pt x="360311" y="252652"/>
                    <a:pt x="288044" y="249117"/>
                    <a:pt x="222314" y="242725"/>
                  </a:cubicBezTo>
                  <a:lnTo>
                    <a:pt x="159476" y="232983"/>
                  </a:lnTo>
                  <a:lnTo>
                    <a:pt x="0" y="53260"/>
                  </a:lnTo>
                  <a:lnTo>
                    <a:pt x="47678" y="37000"/>
                  </a:lnTo>
                  <a:cubicBezTo>
                    <a:pt x="147101" y="14140"/>
                    <a:pt x="284454" y="0"/>
                    <a:pt x="436169" y="0"/>
                  </a:cubicBezTo>
                  <a:close/>
                </a:path>
              </a:pathLst>
            </a:custGeom>
            <a:solidFill>
              <a:srgbClr val="393950">
                <a:alpha val="30000"/>
              </a:srgbClr>
            </a:solidFill>
            <a:ln>
              <a:noFill/>
            </a:ln>
            <a:extLst/>
          </p:spPr>
          <p:txBody>
            <a:bodyPr vert="horz" wrap="square" lIns="68580" tIns="34290" rIns="68580" bIns="0" numCol="1" anchor="b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100" b="1"/>
            </a:p>
          </p:txBody>
        </p:sp>
        <p:sp>
          <p:nvSpPr>
            <p:cNvPr id="122" name="Freeform 8"/>
            <p:cNvSpPr>
              <a:spLocks/>
            </p:cNvSpPr>
            <p:nvPr/>
          </p:nvSpPr>
          <p:spPr bwMode="auto">
            <a:xfrm>
              <a:off x="6216150" y="3985749"/>
              <a:ext cx="364907" cy="483256"/>
            </a:xfrm>
            <a:custGeom>
              <a:avLst/>
              <a:gdLst>
                <a:gd name="T0" fmla="*/ 341 w 341"/>
                <a:gd name="T1" fmla="*/ 395 h 463"/>
                <a:gd name="T2" fmla="*/ 0 w 341"/>
                <a:gd name="T3" fmla="*/ 0 h 463"/>
                <a:gd name="T4" fmla="*/ 0 w 341"/>
                <a:gd name="T5" fmla="*/ 70 h 463"/>
                <a:gd name="T6" fmla="*/ 341 w 341"/>
                <a:gd name="T7" fmla="*/ 463 h 463"/>
                <a:gd name="T8" fmla="*/ 341 w 341"/>
                <a:gd name="T9" fmla="*/ 395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63">
                  <a:moveTo>
                    <a:pt x="341" y="395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341" y="463"/>
                  </a:lnTo>
                  <a:lnTo>
                    <a:pt x="341" y="39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4156797" y="4618261"/>
              <a:ext cx="2424260" cy="829782"/>
              <a:chOff x="4156797" y="4618261"/>
              <a:chExt cx="2424260" cy="829782"/>
            </a:xfrm>
          </p:grpSpPr>
          <p:sp>
            <p:nvSpPr>
              <p:cNvPr id="124" name="Freeform 7"/>
              <p:cNvSpPr>
                <a:spLocks/>
              </p:cNvSpPr>
              <p:nvPr/>
            </p:nvSpPr>
            <p:spPr bwMode="auto">
              <a:xfrm>
                <a:off x="4756872" y="5036805"/>
                <a:ext cx="1095790" cy="411237"/>
              </a:xfrm>
              <a:custGeom>
                <a:avLst/>
                <a:gdLst>
                  <a:gd name="T0" fmla="*/ 682 w 1024"/>
                  <a:gd name="T1" fmla="*/ 0 h 394"/>
                  <a:gd name="T2" fmla="*/ 0 w 1024"/>
                  <a:gd name="T3" fmla="*/ 0 h 394"/>
                  <a:gd name="T4" fmla="*/ 341 w 1024"/>
                  <a:gd name="T5" fmla="*/ 394 h 394"/>
                  <a:gd name="T6" fmla="*/ 1024 w 1024"/>
                  <a:gd name="T7" fmla="*/ 394 h 394"/>
                  <a:gd name="T8" fmla="*/ 682 w 1024"/>
                  <a:gd name="T9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4" h="394">
                    <a:moveTo>
                      <a:pt x="682" y="0"/>
                    </a:moveTo>
                    <a:lnTo>
                      <a:pt x="0" y="0"/>
                    </a:lnTo>
                    <a:lnTo>
                      <a:pt x="341" y="394"/>
                    </a:lnTo>
                    <a:lnTo>
                      <a:pt x="1024" y="394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rgbClr val="E69999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125" name="Freeform 7"/>
              <p:cNvSpPr>
                <a:spLocks/>
              </p:cNvSpPr>
              <p:nvPr/>
            </p:nvSpPr>
            <p:spPr bwMode="auto">
              <a:xfrm>
                <a:off x="4156797" y="5036805"/>
                <a:ext cx="1095790" cy="411237"/>
              </a:xfrm>
              <a:custGeom>
                <a:avLst/>
                <a:gdLst>
                  <a:gd name="T0" fmla="*/ 682 w 1024"/>
                  <a:gd name="T1" fmla="*/ 0 h 394"/>
                  <a:gd name="T2" fmla="*/ 0 w 1024"/>
                  <a:gd name="T3" fmla="*/ 0 h 394"/>
                  <a:gd name="T4" fmla="*/ 341 w 1024"/>
                  <a:gd name="T5" fmla="*/ 394 h 394"/>
                  <a:gd name="T6" fmla="*/ 1024 w 1024"/>
                  <a:gd name="T7" fmla="*/ 394 h 394"/>
                  <a:gd name="T8" fmla="*/ 682 w 1024"/>
                  <a:gd name="T9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4" h="394">
                    <a:moveTo>
                      <a:pt x="682" y="0"/>
                    </a:moveTo>
                    <a:lnTo>
                      <a:pt x="0" y="0"/>
                    </a:lnTo>
                    <a:lnTo>
                      <a:pt x="341" y="394"/>
                    </a:lnTo>
                    <a:lnTo>
                      <a:pt x="1024" y="394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rgbClr val="E69999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grpSp>
            <p:nvGrpSpPr>
              <p:cNvPr id="126" name="Group 125"/>
              <p:cNvGrpSpPr/>
              <p:nvPr/>
            </p:nvGrpSpPr>
            <p:grpSpPr>
              <a:xfrm>
                <a:off x="5485267" y="4618261"/>
                <a:ext cx="1095790" cy="829782"/>
                <a:chOff x="3293222" y="4618261"/>
                <a:chExt cx="1095790" cy="829782"/>
              </a:xfrm>
            </p:grpSpPr>
            <p:sp>
              <p:nvSpPr>
                <p:cNvPr id="128" name="Rectangle 5"/>
                <p:cNvSpPr>
                  <a:spLocks noChangeArrowheads="1"/>
                </p:cNvSpPr>
                <p:nvPr/>
              </p:nvSpPr>
              <p:spPr bwMode="auto">
                <a:xfrm>
                  <a:off x="3658129" y="5029499"/>
                  <a:ext cx="730883" cy="418544"/>
                </a:xfrm>
                <a:prstGeom prst="rect">
                  <a:avLst/>
                </a:prstGeom>
                <a:solidFill>
                  <a:srgbClr val="F3591F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0" numCol="1" anchor="b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b="1" dirty="0">
                    <a:solidFill>
                      <a:srgbClr val="FABDA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9" name="Freeform 6"/>
                <p:cNvSpPr>
                  <a:spLocks/>
                </p:cNvSpPr>
                <p:nvPr/>
              </p:nvSpPr>
              <p:spPr bwMode="auto">
                <a:xfrm>
                  <a:off x="3293222" y="4618261"/>
                  <a:ext cx="364907" cy="829781"/>
                </a:xfrm>
                <a:custGeom>
                  <a:avLst/>
                  <a:gdLst>
                    <a:gd name="T0" fmla="*/ 341 w 341"/>
                    <a:gd name="T1" fmla="*/ 394 h 795"/>
                    <a:gd name="T2" fmla="*/ 0 w 341"/>
                    <a:gd name="T3" fmla="*/ 0 h 795"/>
                    <a:gd name="T4" fmla="*/ 0 w 341"/>
                    <a:gd name="T5" fmla="*/ 400 h 795"/>
                    <a:gd name="T6" fmla="*/ 341 w 341"/>
                    <a:gd name="T7" fmla="*/ 795 h 795"/>
                    <a:gd name="T8" fmla="*/ 341 w 341"/>
                    <a:gd name="T9" fmla="*/ 394 h 7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1" h="795">
                      <a:moveTo>
                        <a:pt x="341" y="394"/>
                      </a:moveTo>
                      <a:lnTo>
                        <a:pt x="0" y="0"/>
                      </a:lnTo>
                      <a:lnTo>
                        <a:pt x="0" y="400"/>
                      </a:lnTo>
                      <a:lnTo>
                        <a:pt x="341" y="795"/>
                      </a:lnTo>
                      <a:lnTo>
                        <a:pt x="341" y="394"/>
                      </a:lnTo>
                      <a:close/>
                    </a:path>
                  </a:pathLst>
                </a:custGeom>
                <a:solidFill>
                  <a:srgbClr val="61240C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/>
                </a:p>
              </p:txBody>
            </p:sp>
            <p:sp>
              <p:nvSpPr>
                <p:cNvPr id="130" name="Freeform 7"/>
                <p:cNvSpPr>
                  <a:spLocks/>
                </p:cNvSpPr>
                <p:nvPr/>
              </p:nvSpPr>
              <p:spPr bwMode="auto">
                <a:xfrm>
                  <a:off x="3293222" y="4618261"/>
                  <a:ext cx="1095790" cy="411237"/>
                </a:xfrm>
                <a:custGeom>
                  <a:avLst/>
                  <a:gdLst>
                    <a:gd name="T0" fmla="*/ 682 w 1024"/>
                    <a:gd name="T1" fmla="*/ 0 h 394"/>
                    <a:gd name="T2" fmla="*/ 0 w 1024"/>
                    <a:gd name="T3" fmla="*/ 0 h 394"/>
                    <a:gd name="T4" fmla="*/ 341 w 1024"/>
                    <a:gd name="T5" fmla="*/ 394 h 394"/>
                    <a:gd name="T6" fmla="*/ 1024 w 1024"/>
                    <a:gd name="T7" fmla="*/ 394 h 394"/>
                    <a:gd name="T8" fmla="*/ 682 w 1024"/>
                    <a:gd name="T9" fmla="*/ 0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4" h="394">
                      <a:moveTo>
                        <a:pt x="682" y="0"/>
                      </a:moveTo>
                      <a:lnTo>
                        <a:pt x="0" y="0"/>
                      </a:lnTo>
                      <a:lnTo>
                        <a:pt x="341" y="394"/>
                      </a:lnTo>
                      <a:lnTo>
                        <a:pt x="1024" y="394"/>
                      </a:lnTo>
                      <a:lnTo>
                        <a:pt x="682" y="0"/>
                      </a:lnTo>
                      <a:close/>
                    </a:path>
                  </a:pathLst>
                </a:custGeom>
                <a:solidFill>
                  <a:srgbClr val="FABDA5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/>
                </a:p>
              </p:txBody>
            </p:sp>
            <p:sp>
              <p:nvSpPr>
                <p:cNvPr id="131" name="Freeform 8"/>
                <p:cNvSpPr>
                  <a:spLocks/>
                </p:cNvSpPr>
                <p:nvPr/>
              </p:nvSpPr>
              <p:spPr bwMode="auto">
                <a:xfrm>
                  <a:off x="3293222" y="4815530"/>
                  <a:ext cx="364907" cy="483256"/>
                </a:xfrm>
                <a:custGeom>
                  <a:avLst/>
                  <a:gdLst>
                    <a:gd name="T0" fmla="*/ 341 w 341"/>
                    <a:gd name="T1" fmla="*/ 395 h 463"/>
                    <a:gd name="T2" fmla="*/ 0 w 341"/>
                    <a:gd name="T3" fmla="*/ 0 h 463"/>
                    <a:gd name="T4" fmla="*/ 0 w 341"/>
                    <a:gd name="T5" fmla="*/ 70 h 463"/>
                    <a:gd name="T6" fmla="*/ 341 w 341"/>
                    <a:gd name="T7" fmla="*/ 463 h 463"/>
                    <a:gd name="T8" fmla="*/ 341 w 341"/>
                    <a:gd name="T9" fmla="*/ 395 h 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1" h="463">
                      <a:moveTo>
                        <a:pt x="341" y="395"/>
                      </a:moveTo>
                      <a:lnTo>
                        <a:pt x="0" y="0"/>
                      </a:lnTo>
                      <a:lnTo>
                        <a:pt x="0" y="70"/>
                      </a:lnTo>
                      <a:lnTo>
                        <a:pt x="341" y="463"/>
                      </a:lnTo>
                      <a:lnTo>
                        <a:pt x="341" y="39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/>
                </a:p>
              </p:txBody>
            </p:sp>
            <p:sp>
              <p:nvSpPr>
                <p:cNvPr id="132" name="Right Arrow 131"/>
                <p:cNvSpPr/>
                <p:nvPr/>
              </p:nvSpPr>
              <p:spPr>
                <a:xfrm>
                  <a:off x="3658129" y="5152552"/>
                  <a:ext cx="151649" cy="219456"/>
                </a:xfrm>
                <a:prstGeom prst="rightArrow">
                  <a:avLst>
                    <a:gd name="adj1" fmla="val 32639"/>
                    <a:gd name="adj2" fmla="val 78823"/>
                  </a:avLst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/>
                </a:p>
              </p:txBody>
            </p:sp>
          </p:grpSp>
        </p:grpSp>
      </p:grpSp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9049172" y="1233017"/>
            <a:ext cx="538404" cy="1761772"/>
            <a:chOff x="3213100" y="4545013"/>
            <a:chExt cx="744538" cy="1827213"/>
          </a:xfrm>
        </p:grpSpPr>
        <p:sp>
          <p:nvSpPr>
            <p:cNvPr id="49" name="Freeform 334"/>
            <p:cNvSpPr>
              <a:spLocks/>
            </p:cNvSpPr>
            <p:nvPr/>
          </p:nvSpPr>
          <p:spPr bwMode="auto">
            <a:xfrm>
              <a:off x="3213100" y="4545013"/>
              <a:ext cx="744538" cy="1827213"/>
            </a:xfrm>
            <a:custGeom>
              <a:avLst/>
              <a:gdLst>
                <a:gd name="T0" fmla="*/ 433 w 1876"/>
                <a:gd name="T1" fmla="*/ 967 h 4604"/>
                <a:gd name="T2" fmla="*/ 336 w 1876"/>
                <a:gd name="T3" fmla="*/ 728 h 4604"/>
                <a:gd name="T4" fmla="*/ 227 w 1876"/>
                <a:gd name="T5" fmla="*/ 422 h 4604"/>
                <a:gd name="T6" fmla="*/ 209 w 1876"/>
                <a:gd name="T7" fmla="*/ 174 h 4604"/>
                <a:gd name="T8" fmla="*/ 145 w 1876"/>
                <a:gd name="T9" fmla="*/ 2 h 4604"/>
                <a:gd name="T10" fmla="*/ 78 w 1876"/>
                <a:gd name="T11" fmla="*/ 26 h 4604"/>
                <a:gd name="T12" fmla="*/ 14 w 1876"/>
                <a:gd name="T13" fmla="*/ 61 h 4604"/>
                <a:gd name="T14" fmla="*/ 51 w 1876"/>
                <a:gd name="T15" fmla="*/ 341 h 4604"/>
                <a:gd name="T16" fmla="*/ 9 w 1876"/>
                <a:gd name="T17" fmla="*/ 500 h 4604"/>
                <a:gd name="T18" fmla="*/ 154 w 1876"/>
                <a:gd name="T19" fmla="*/ 1001 h 4604"/>
                <a:gd name="T20" fmla="*/ 305 w 1876"/>
                <a:gd name="T21" fmla="*/ 1361 h 4604"/>
                <a:gd name="T22" fmla="*/ 318 w 1876"/>
                <a:gd name="T23" fmla="*/ 2220 h 4604"/>
                <a:gd name="T24" fmla="*/ 184 w 1876"/>
                <a:gd name="T25" fmla="*/ 2520 h 4604"/>
                <a:gd name="T26" fmla="*/ 445 w 1876"/>
                <a:gd name="T27" fmla="*/ 2658 h 4604"/>
                <a:gd name="T28" fmla="*/ 429 w 1876"/>
                <a:gd name="T29" fmla="*/ 3209 h 4604"/>
                <a:gd name="T30" fmla="*/ 421 w 1876"/>
                <a:gd name="T31" fmla="*/ 3486 h 4604"/>
                <a:gd name="T32" fmla="*/ 390 w 1876"/>
                <a:gd name="T33" fmla="*/ 3941 h 4604"/>
                <a:gd name="T34" fmla="*/ 337 w 1876"/>
                <a:gd name="T35" fmla="*/ 4293 h 4604"/>
                <a:gd name="T36" fmla="*/ 354 w 1876"/>
                <a:gd name="T37" fmla="*/ 4452 h 4604"/>
                <a:gd name="T38" fmla="*/ 214 w 1876"/>
                <a:gd name="T39" fmla="*/ 4551 h 4604"/>
                <a:gd name="T40" fmla="*/ 291 w 1876"/>
                <a:gd name="T41" fmla="*/ 4595 h 4604"/>
                <a:gd name="T42" fmla="*/ 498 w 1876"/>
                <a:gd name="T43" fmla="*/ 4545 h 4604"/>
                <a:gd name="T44" fmla="*/ 642 w 1876"/>
                <a:gd name="T45" fmla="*/ 4499 h 4604"/>
                <a:gd name="T46" fmla="*/ 633 w 1876"/>
                <a:gd name="T47" fmla="*/ 4311 h 4604"/>
                <a:gd name="T48" fmla="*/ 603 w 1876"/>
                <a:gd name="T49" fmla="*/ 4157 h 4604"/>
                <a:gd name="T50" fmla="*/ 707 w 1876"/>
                <a:gd name="T51" fmla="*/ 3567 h 4604"/>
                <a:gd name="T52" fmla="*/ 849 w 1876"/>
                <a:gd name="T53" fmla="*/ 2892 h 4604"/>
                <a:gd name="T54" fmla="*/ 1003 w 1876"/>
                <a:gd name="T55" fmla="*/ 3279 h 4604"/>
                <a:gd name="T56" fmla="*/ 1060 w 1876"/>
                <a:gd name="T57" fmla="*/ 3527 h 4604"/>
                <a:gd name="T58" fmla="*/ 1107 w 1876"/>
                <a:gd name="T59" fmla="*/ 3865 h 4604"/>
                <a:gd name="T60" fmla="*/ 1132 w 1876"/>
                <a:gd name="T61" fmla="*/ 4053 h 4604"/>
                <a:gd name="T62" fmla="*/ 1146 w 1876"/>
                <a:gd name="T63" fmla="*/ 4249 h 4604"/>
                <a:gd name="T64" fmla="*/ 1182 w 1876"/>
                <a:gd name="T65" fmla="*/ 4456 h 4604"/>
                <a:gd name="T66" fmla="*/ 1259 w 1876"/>
                <a:gd name="T67" fmla="*/ 4551 h 4604"/>
                <a:gd name="T68" fmla="*/ 1467 w 1876"/>
                <a:gd name="T69" fmla="*/ 4602 h 4604"/>
                <a:gd name="T70" fmla="*/ 1469 w 1876"/>
                <a:gd name="T71" fmla="*/ 4525 h 4604"/>
                <a:gd name="T72" fmla="*/ 1375 w 1876"/>
                <a:gd name="T73" fmla="*/ 4295 h 4604"/>
                <a:gd name="T74" fmla="*/ 1349 w 1876"/>
                <a:gd name="T75" fmla="*/ 3744 h 4604"/>
                <a:gd name="T76" fmla="*/ 1324 w 1876"/>
                <a:gd name="T77" fmla="*/ 3422 h 4604"/>
                <a:gd name="T78" fmla="*/ 1286 w 1876"/>
                <a:gd name="T79" fmla="*/ 2762 h 4604"/>
                <a:gd name="T80" fmla="*/ 1456 w 1876"/>
                <a:gd name="T81" fmla="*/ 2715 h 4604"/>
                <a:gd name="T82" fmla="*/ 1357 w 1876"/>
                <a:gd name="T83" fmla="*/ 1567 h 4604"/>
                <a:gd name="T84" fmla="*/ 1552 w 1876"/>
                <a:gd name="T85" fmla="*/ 1252 h 4604"/>
                <a:gd name="T86" fmla="*/ 1631 w 1876"/>
                <a:gd name="T87" fmla="*/ 1068 h 4604"/>
                <a:gd name="T88" fmla="*/ 1706 w 1876"/>
                <a:gd name="T89" fmla="*/ 849 h 4604"/>
                <a:gd name="T90" fmla="*/ 1846 w 1876"/>
                <a:gd name="T91" fmla="*/ 579 h 4604"/>
                <a:gd name="T92" fmla="*/ 1856 w 1876"/>
                <a:gd name="T93" fmla="*/ 258 h 4604"/>
                <a:gd name="T94" fmla="*/ 1843 w 1876"/>
                <a:gd name="T95" fmla="*/ 157 h 4604"/>
                <a:gd name="T96" fmla="*/ 1786 w 1876"/>
                <a:gd name="T97" fmla="*/ 98 h 4604"/>
                <a:gd name="T98" fmla="*/ 1706 w 1876"/>
                <a:gd name="T99" fmla="*/ 109 h 4604"/>
                <a:gd name="T100" fmla="*/ 1635 w 1876"/>
                <a:gd name="T101" fmla="*/ 420 h 4604"/>
                <a:gd name="T102" fmla="*/ 1493 w 1876"/>
                <a:gd name="T103" fmla="*/ 800 h 4604"/>
                <a:gd name="T104" fmla="*/ 1292 w 1876"/>
                <a:gd name="T105" fmla="*/ 1150 h 4604"/>
                <a:gd name="T106" fmla="*/ 1130 w 1876"/>
                <a:gd name="T107" fmla="*/ 1214 h 4604"/>
                <a:gd name="T108" fmla="*/ 1127 w 1876"/>
                <a:gd name="T109" fmla="*/ 1168 h 4604"/>
                <a:gd name="T110" fmla="*/ 1154 w 1876"/>
                <a:gd name="T111" fmla="*/ 1050 h 4604"/>
                <a:gd name="T112" fmla="*/ 1046 w 1876"/>
                <a:gd name="T113" fmla="*/ 774 h 4604"/>
                <a:gd name="T114" fmla="*/ 835 w 1876"/>
                <a:gd name="T115" fmla="*/ 772 h 4604"/>
                <a:gd name="T116" fmla="*/ 723 w 1876"/>
                <a:gd name="T117" fmla="*/ 956 h 4604"/>
                <a:gd name="T118" fmla="*/ 708 w 1876"/>
                <a:gd name="T119" fmla="*/ 1047 h 4604"/>
                <a:gd name="T120" fmla="*/ 717 w 1876"/>
                <a:gd name="T121" fmla="*/ 1170 h 4604"/>
                <a:gd name="T122" fmla="*/ 586 w 1876"/>
                <a:gd name="T123" fmla="*/ 1208 h 4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76" h="4604">
                  <a:moveTo>
                    <a:pt x="586" y="1208"/>
                  </a:moveTo>
                  <a:lnTo>
                    <a:pt x="567" y="1185"/>
                  </a:lnTo>
                  <a:lnTo>
                    <a:pt x="504" y="1086"/>
                  </a:lnTo>
                  <a:lnTo>
                    <a:pt x="488" y="1052"/>
                  </a:lnTo>
                  <a:lnTo>
                    <a:pt x="476" y="1029"/>
                  </a:lnTo>
                  <a:lnTo>
                    <a:pt x="442" y="989"/>
                  </a:lnTo>
                  <a:lnTo>
                    <a:pt x="433" y="967"/>
                  </a:lnTo>
                  <a:lnTo>
                    <a:pt x="424" y="942"/>
                  </a:lnTo>
                  <a:lnTo>
                    <a:pt x="394" y="884"/>
                  </a:lnTo>
                  <a:lnTo>
                    <a:pt x="386" y="859"/>
                  </a:lnTo>
                  <a:lnTo>
                    <a:pt x="381" y="835"/>
                  </a:lnTo>
                  <a:lnTo>
                    <a:pt x="363" y="783"/>
                  </a:lnTo>
                  <a:lnTo>
                    <a:pt x="353" y="761"/>
                  </a:lnTo>
                  <a:lnTo>
                    <a:pt x="336" y="728"/>
                  </a:lnTo>
                  <a:lnTo>
                    <a:pt x="289" y="632"/>
                  </a:lnTo>
                  <a:lnTo>
                    <a:pt x="265" y="570"/>
                  </a:lnTo>
                  <a:lnTo>
                    <a:pt x="259" y="546"/>
                  </a:lnTo>
                  <a:lnTo>
                    <a:pt x="249" y="468"/>
                  </a:lnTo>
                  <a:lnTo>
                    <a:pt x="248" y="442"/>
                  </a:lnTo>
                  <a:lnTo>
                    <a:pt x="236" y="429"/>
                  </a:lnTo>
                  <a:lnTo>
                    <a:pt x="227" y="422"/>
                  </a:lnTo>
                  <a:lnTo>
                    <a:pt x="209" y="421"/>
                  </a:lnTo>
                  <a:lnTo>
                    <a:pt x="201" y="338"/>
                  </a:lnTo>
                  <a:lnTo>
                    <a:pt x="195" y="237"/>
                  </a:lnTo>
                  <a:lnTo>
                    <a:pt x="195" y="224"/>
                  </a:lnTo>
                  <a:lnTo>
                    <a:pt x="196" y="200"/>
                  </a:lnTo>
                  <a:lnTo>
                    <a:pt x="202" y="187"/>
                  </a:lnTo>
                  <a:lnTo>
                    <a:pt x="209" y="174"/>
                  </a:lnTo>
                  <a:lnTo>
                    <a:pt x="211" y="132"/>
                  </a:lnTo>
                  <a:lnTo>
                    <a:pt x="209" y="104"/>
                  </a:lnTo>
                  <a:lnTo>
                    <a:pt x="204" y="71"/>
                  </a:lnTo>
                  <a:lnTo>
                    <a:pt x="186" y="17"/>
                  </a:lnTo>
                  <a:lnTo>
                    <a:pt x="176" y="5"/>
                  </a:lnTo>
                  <a:lnTo>
                    <a:pt x="166" y="0"/>
                  </a:lnTo>
                  <a:lnTo>
                    <a:pt x="145" y="2"/>
                  </a:lnTo>
                  <a:lnTo>
                    <a:pt x="140" y="8"/>
                  </a:lnTo>
                  <a:lnTo>
                    <a:pt x="136" y="9"/>
                  </a:lnTo>
                  <a:lnTo>
                    <a:pt x="122" y="2"/>
                  </a:lnTo>
                  <a:lnTo>
                    <a:pt x="109" y="6"/>
                  </a:lnTo>
                  <a:lnTo>
                    <a:pt x="88" y="22"/>
                  </a:lnTo>
                  <a:lnTo>
                    <a:pt x="84" y="27"/>
                  </a:lnTo>
                  <a:lnTo>
                    <a:pt x="78" y="26"/>
                  </a:lnTo>
                  <a:lnTo>
                    <a:pt x="61" y="32"/>
                  </a:lnTo>
                  <a:lnTo>
                    <a:pt x="49" y="43"/>
                  </a:lnTo>
                  <a:lnTo>
                    <a:pt x="46" y="47"/>
                  </a:lnTo>
                  <a:lnTo>
                    <a:pt x="44" y="45"/>
                  </a:lnTo>
                  <a:lnTo>
                    <a:pt x="33" y="45"/>
                  </a:lnTo>
                  <a:lnTo>
                    <a:pt x="24" y="52"/>
                  </a:lnTo>
                  <a:lnTo>
                    <a:pt x="14" y="61"/>
                  </a:lnTo>
                  <a:lnTo>
                    <a:pt x="9" y="85"/>
                  </a:lnTo>
                  <a:lnTo>
                    <a:pt x="7" y="100"/>
                  </a:lnTo>
                  <a:lnTo>
                    <a:pt x="0" y="137"/>
                  </a:lnTo>
                  <a:lnTo>
                    <a:pt x="0" y="172"/>
                  </a:lnTo>
                  <a:lnTo>
                    <a:pt x="18" y="214"/>
                  </a:lnTo>
                  <a:lnTo>
                    <a:pt x="40" y="254"/>
                  </a:lnTo>
                  <a:lnTo>
                    <a:pt x="51" y="341"/>
                  </a:lnTo>
                  <a:lnTo>
                    <a:pt x="60" y="432"/>
                  </a:lnTo>
                  <a:lnTo>
                    <a:pt x="61" y="444"/>
                  </a:lnTo>
                  <a:lnTo>
                    <a:pt x="64" y="463"/>
                  </a:lnTo>
                  <a:lnTo>
                    <a:pt x="60" y="464"/>
                  </a:lnTo>
                  <a:lnTo>
                    <a:pt x="33" y="478"/>
                  </a:lnTo>
                  <a:lnTo>
                    <a:pt x="11" y="491"/>
                  </a:lnTo>
                  <a:lnTo>
                    <a:pt x="9" y="500"/>
                  </a:lnTo>
                  <a:lnTo>
                    <a:pt x="7" y="514"/>
                  </a:lnTo>
                  <a:lnTo>
                    <a:pt x="22" y="560"/>
                  </a:lnTo>
                  <a:lnTo>
                    <a:pt x="100" y="762"/>
                  </a:lnTo>
                  <a:lnTo>
                    <a:pt x="140" y="885"/>
                  </a:lnTo>
                  <a:lnTo>
                    <a:pt x="145" y="921"/>
                  </a:lnTo>
                  <a:lnTo>
                    <a:pt x="147" y="949"/>
                  </a:lnTo>
                  <a:lnTo>
                    <a:pt x="154" y="1001"/>
                  </a:lnTo>
                  <a:lnTo>
                    <a:pt x="176" y="1073"/>
                  </a:lnTo>
                  <a:lnTo>
                    <a:pt x="200" y="1122"/>
                  </a:lnTo>
                  <a:lnTo>
                    <a:pt x="222" y="1164"/>
                  </a:lnTo>
                  <a:lnTo>
                    <a:pt x="252" y="1218"/>
                  </a:lnTo>
                  <a:lnTo>
                    <a:pt x="270" y="1264"/>
                  </a:lnTo>
                  <a:lnTo>
                    <a:pt x="283" y="1308"/>
                  </a:lnTo>
                  <a:lnTo>
                    <a:pt x="305" y="1361"/>
                  </a:lnTo>
                  <a:lnTo>
                    <a:pt x="344" y="1422"/>
                  </a:lnTo>
                  <a:lnTo>
                    <a:pt x="440" y="1571"/>
                  </a:lnTo>
                  <a:lnTo>
                    <a:pt x="468" y="1620"/>
                  </a:lnTo>
                  <a:lnTo>
                    <a:pt x="455" y="1684"/>
                  </a:lnTo>
                  <a:lnTo>
                    <a:pt x="384" y="1999"/>
                  </a:lnTo>
                  <a:lnTo>
                    <a:pt x="344" y="2145"/>
                  </a:lnTo>
                  <a:lnTo>
                    <a:pt x="318" y="2220"/>
                  </a:lnTo>
                  <a:lnTo>
                    <a:pt x="307" y="2245"/>
                  </a:lnTo>
                  <a:lnTo>
                    <a:pt x="261" y="2326"/>
                  </a:lnTo>
                  <a:lnTo>
                    <a:pt x="176" y="2448"/>
                  </a:lnTo>
                  <a:lnTo>
                    <a:pt x="162" y="2479"/>
                  </a:lnTo>
                  <a:lnTo>
                    <a:pt x="160" y="2490"/>
                  </a:lnTo>
                  <a:lnTo>
                    <a:pt x="162" y="2503"/>
                  </a:lnTo>
                  <a:lnTo>
                    <a:pt x="184" y="2520"/>
                  </a:lnTo>
                  <a:lnTo>
                    <a:pt x="219" y="2549"/>
                  </a:lnTo>
                  <a:lnTo>
                    <a:pt x="243" y="2566"/>
                  </a:lnTo>
                  <a:lnTo>
                    <a:pt x="303" y="2592"/>
                  </a:lnTo>
                  <a:lnTo>
                    <a:pt x="393" y="2614"/>
                  </a:lnTo>
                  <a:lnTo>
                    <a:pt x="410" y="2615"/>
                  </a:lnTo>
                  <a:lnTo>
                    <a:pt x="416" y="2626"/>
                  </a:lnTo>
                  <a:lnTo>
                    <a:pt x="445" y="2658"/>
                  </a:lnTo>
                  <a:lnTo>
                    <a:pt x="441" y="2704"/>
                  </a:lnTo>
                  <a:lnTo>
                    <a:pt x="443" y="2723"/>
                  </a:lnTo>
                  <a:lnTo>
                    <a:pt x="445" y="2745"/>
                  </a:lnTo>
                  <a:lnTo>
                    <a:pt x="442" y="2761"/>
                  </a:lnTo>
                  <a:lnTo>
                    <a:pt x="434" y="2930"/>
                  </a:lnTo>
                  <a:lnTo>
                    <a:pt x="427" y="3162"/>
                  </a:lnTo>
                  <a:lnTo>
                    <a:pt x="429" y="3209"/>
                  </a:lnTo>
                  <a:lnTo>
                    <a:pt x="440" y="3266"/>
                  </a:lnTo>
                  <a:lnTo>
                    <a:pt x="442" y="3299"/>
                  </a:lnTo>
                  <a:lnTo>
                    <a:pt x="440" y="3312"/>
                  </a:lnTo>
                  <a:lnTo>
                    <a:pt x="424" y="3378"/>
                  </a:lnTo>
                  <a:lnTo>
                    <a:pt x="419" y="3431"/>
                  </a:lnTo>
                  <a:lnTo>
                    <a:pt x="420" y="3449"/>
                  </a:lnTo>
                  <a:lnTo>
                    <a:pt x="421" y="3486"/>
                  </a:lnTo>
                  <a:lnTo>
                    <a:pt x="416" y="3510"/>
                  </a:lnTo>
                  <a:lnTo>
                    <a:pt x="399" y="3569"/>
                  </a:lnTo>
                  <a:lnTo>
                    <a:pt x="396" y="3599"/>
                  </a:lnTo>
                  <a:lnTo>
                    <a:pt x="401" y="3718"/>
                  </a:lnTo>
                  <a:lnTo>
                    <a:pt x="405" y="3882"/>
                  </a:lnTo>
                  <a:lnTo>
                    <a:pt x="401" y="3908"/>
                  </a:lnTo>
                  <a:lnTo>
                    <a:pt x="390" y="3941"/>
                  </a:lnTo>
                  <a:lnTo>
                    <a:pt x="386" y="3995"/>
                  </a:lnTo>
                  <a:lnTo>
                    <a:pt x="380" y="4084"/>
                  </a:lnTo>
                  <a:lnTo>
                    <a:pt x="373" y="4129"/>
                  </a:lnTo>
                  <a:lnTo>
                    <a:pt x="366" y="4173"/>
                  </a:lnTo>
                  <a:lnTo>
                    <a:pt x="353" y="4220"/>
                  </a:lnTo>
                  <a:lnTo>
                    <a:pt x="344" y="4255"/>
                  </a:lnTo>
                  <a:lnTo>
                    <a:pt x="337" y="4293"/>
                  </a:lnTo>
                  <a:lnTo>
                    <a:pt x="342" y="4311"/>
                  </a:lnTo>
                  <a:lnTo>
                    <a:pt x="348" y="4317"/>
                  </a:lnTo>
                  <a:lnTo>
                    <a:pt x="376" y="4348"/>
                  </a:lnTo>
                  <a:lnTo>
                    <a:pt x="385" y="4365"/>
                  </a:lnTo>
                  <a:lnTo>
                    <a:pt x="384" y="4374"/>
                  </a:lnTo>
                  <a:lnTo>
                    <a:pt x="370" y="4420"/>
                  </a:lnTo>
                  <a:lnTo>
                    <a:pt x="354" y="4452"/>
                  </a:lnTo>
                  <a:lnTo>
                    <a:pt x="342" y="4465"/>
                  </a:lnTo>
                  <a:lnTo>
                    <a:pt x="318" y="4487"/>
                  </a:lnTo>
                  <a:lnTo>
                    <a:pt x="262" y="4517"/>
                  </a:lnTo>
                  <a:lnTo>
                    <a:pt x="249" y="4522"/>
                  </a:lnTo>
                  <a:lnTo>
                    <a:pt x="232" y="4529"/>
                  </a:lnTo>
                  <a:lnTo>
                    <a:pt x="222" y="4538"/>
                  </a:lnTo>
                  <a:lnTo>
                    <a:pt x="214" y="4551"/>
                  </a:lnTo>
                  <a:lnTo>
                    <a:pt x="213" y="4556"/>
                  </a:lnTo>
                  <a:lnTo>
                    <a:pt x="211" y="4556"/>
                  </a:lnTo>
                  <a:lnTo>
                    <a:pt x="210" y="4569"/>
                  </a:lnTo>
                  <a:lnTo>
                    <a:pt x="210" y="4573"/>
                  </a:lnTo>
                  <a:lnTo>
                    <a:pt x="221" y="4579"/>
                  </a:lnTo>
                  <a:lnTo>
                    <a:pt x="253" y="4588"/>
                  </a:lnTo>
                  <a:lnTo>
                    <a:pt x="291" y="4595"/>
                  </a:lnTo>
                  <a:lnTo>
                    <a:pt x="314" y="4597"/>
                  </a:lnTo>
                  <a:lnTo>
                    <a:pt x="370" y="4596"/>
                  </a:lnTo>
                  <a:lnTo>
                    <a:pt x="450" y="4586"/>
                  </a:lnTo>
                  <a:lnTo>
                    <a:pt x="475" y="4578"/>
                  </a:lnTo>
                  <a:lnTo>
                    <a:pt x="485" y="4570"/>
                  </a:lnTo>
                  <a:lnTo>
                    <a:pt x="497" y="4549"/>
                  </a:lnTo>
                  <a:lnTo>
                    <a:pt x="498" y="4545"/>
                  </a:lnTo>
                  <a:lnTo>
                    <a:pt x="512" y="4547"/>
                  </a:lnTo>
                  <a:lnTo>
                    <a:pt x="539" y="4547"/>
                  </a:lnTo>
                  <a:lnTo>
                    <a:pt x="581" y="4539"/>
                  </a:lnTo>
                  <a:lnTo>
                    <a:pt x="626" y="4525"/>
                  </a:lnTo>
                  <a:lnTo>
                    <a:pt x="637" y="4517"/>
                  </a:lnTo>
                  <a:lnTo>
                    <a:pt x="642" y="4501"/>
                  </a:lnTo>
                  <a:lnTo>
                    <a:pt x="642" y="4499"/>
                  </a:lnTo>
                  <a:lnTo>
                    <a:pt x="640" y="4479"/>
                  </a:lnTo>
                  <a:lnTo>
                    <a:pt x="643" y="4468"/>
                  </a:lnTo>
                  <a:lnTo>
                    <a:pt x="646" y="4450"/>
                  </a:lnTo>
                  <a:lnTo>
                    <a:pt x="633" y="4400"/>
                  </a:lnTo>
                  <a:lnTo>
                    <a:pt x="621" y="4351"/>
                  </a:lnTo>
                  <a:lnTo>
                    <a:pt x="621" y="4345"/>
                  </a:lnTo>
                  <a:lnTo>
                    <a:pt x="633" y="4311"/>
                  </a:lnTo>
                  <a:lnTo>
                    <a:pt x="648" y="4286"/>
                  </a:lnTo>
                  <a:lnTo>
                    <a:pt x="652" y="4280"/>
                  </a:lnTo>
                  <a:lnTo>
                    <a:pt x="653" y="4264"/>
                  </a:lnTo>
                  <a:lnTo>
                    <a:pt x="643" y="4238"/>
                  </a:lnTo>
                  <a:lnTo>
                    <a:pt x="605" y="4189"/>
                  </a:lnTo>
                  <a:lnTo>
                    <a:pt x="598" y="4171"/>
                  </a:lnTo>
                  <a:lnTo>
                    <a:pt x="603" y="4157"/>
                  </a:lnTo>
                  <a:lnTo>
                    <a:pt x="634" y="4105"/>
                  </a:lnTo>
                  <a:lnTo>
                    <a:pt x="644" y="4080"/>
                  </a:lnTo>
                  <a:lnTo>
                    <a:pt x="656" y="4028"/>
                  </a:lnTo>
                  <a:lnTo>
                    <a:pt x="694" y="3791"/>
                  </a:lnTo>
                  <a:lnTo>
                    <a:pt x="699" y="3716"/>
                  </a:lnTo>
                  <a:lnTo>
                    <a:pt x="701" y="3611"/>
                  </a:lnTo>
                  <a:lnTo>
                    <a:pt x="707" y="3567"/>
                  </a:lnTo>
                  <a:lnTo>
                    <a:pt x="708" y="3547"/>
                  </a:lnTo>
                  <a:lnTo>
                    <a:pt x="718" y="3441"/>
                  </a:lnTo>
                  <a:lnTo>
                    <a:pt x="727" y="3406"/>
                  </a:lnTo>
                  <a:lnTo>
                    <a:pt x="749" y="3336"/>
                  </a:lnTo>
                  <a:lnTo>
                    <a:pt x="766" y="3256"/>
                  </a:lnTo>
                  <a:lnTo>
                    <a:pt x="806" y="3069"/>
                  </a:lnTo>
                  <a:lnTo>
                    <a:pt x="849" y="2892"/>
                  </a:lnTo>
                  <a:lnTo>
                    <a:pt x="860" y="2871"/>
                  </a:lnTo>
                  <a:lnTo>
                    <a:pt x="874" y="2855"/>
                  </a:lnTo>
                  <a:lnTo>
                    <a:pt x="876" y="2855"/>
                  </a:lnTo>
                  <a:lnTo>
                    <a:pt x="887" y="2877"/>
                  </a:lnTo>
                  <a:lnTo>
                    <a:pt x="913" y="2964"/>
                  </a:lnTo>
                  <a:lnTo>
                    <a:pt x="958" y="3127"/>
                  </a:lnTo>
                  <a:lnTo>
                    <a:pt x="1003" y="3279"/>
                  </a:lnTo>
                  <a:lnTo>
                    <a:pt x="1015" y="3313"/>
                  </a:lnTo>
                  <a:lnTo>
                    <a:pt x="1028" y="3358"/>
                  </a:lnTo>
                  <a:lnTo>
                    <a:pt x="1029" y="3394"/>
                  </a:lnTo>
                  <a:lnTo>
                    <a:pt x="1031" y="3433"/>
                  </a:lnTo>
                  <a:lnTo>
                    <a:pt x="1042" y="3488"/>
                  </a:lnTo>
                  <a:lnTo>
                    <a:pt x="1051" y="3507"/>
                  </a:lnTo>
                  <a:lnTo>
                    <a:pt x="1060" y="3527"/>
                  </a:lnTo>
                  <a:lnTo>
                    <a:pt x="1075" y="3562"/>
                  </a:lnTo>
                  <a:lnTo>
                    <a:pt x="1076" y="3576"/>
                  </a:lnTo>
                  <a:lnTo>
                    <a:pt x="1081" y="3607"/>
                  </a:lnTo>
                  <a:lnTo>
                    <a:pt x="1103" y="3722"/>
                  </a:lnTo>
                  <a:lnTo>
                    <a:pt x="1111" y="3794"/>
                  </a:lnTo>
                  <a:lnTo>
                    <a:pt x="1110" y="3818"/>
                  </a:lnTo>
                  <a:lnTo>
                    <a:pt x="1107" y="3865"/>
                  </a:lnTo>
                  <a:lnTo>
                    <a:pt x="1110" y="3956"/>
                  </a:lnTo>
                  <a:lnTo>
                    <a:pt x="1112" y="3973"/>
                  </a:lnTo>
                  <a:lnTo>
                    <a:pt x="1108" y="3954"/>
                  </a:lnTo>
                  <a:lnTo>
                    <a:pt x="1115" y="3984"/>
                  </a:lnTo>
                  <a:lnTo>
                    <a:pt x="1124" y="4017"/>
                  </a:lnTo>
                  <a:lnTo>
                    <a:pt x="1133" y="4036"/>
                  </a:lnTo>
                  <a:lnTo>
                    <a:pt x="1132" y="4053"/>
                  </a:lnTo>
                  <a:lnTo>
                    <a:pt x="1127" y="4067"/>
                  </a:lnTo>
                  <a:lnTo>
                    <a:pt x="1115" y="4096"/>
                  </a:lnTo>
                  <a:lnTo>
                    <a:pt x="1106" y="4151"/>
                  </a:lnTo>
                  <a:lnTo>
                    <a:pt x="1110" y="4181"/>
                  </a:lnTo>
                  <a:lnTo>
                    <a:pt x="1115" y="4197"/>
                  </a:lnTo>
                  <a:lnTo>
                    <a:pt x="1129" y="4223"/>
                  </a:lnTo>
                  <a:lnTo>
                    <a:pt x="1146" y="4249"/>
                  </a:lnTo>
                  <a:lnTo>
                    <a:pt x="1159" y="4276"/>
                  </a:lnTo>
                  <a:lnTo>
                    <a:pt x="1162" y="4293"/>
                  </a:lnTo>
                  <a:lnTo>
                    <a:pt x="1167" y="4325"/>
                  </a:lnTo>
                  <a:lnTo>
                    <a:pt x="1181" y="4373"/>
                  </a:lnTo>
                  <a:lnTo>
                    <a:pt x="1187" y="4383"/>
                  </a:lnTo>
                  <a:lnTo>
                    <a:pt x="1189" y="4412"/>
                  </a:lnTo>
                  <a:lnTo>
                    <a:pt x="1182" y="4456"/>
                  </a:lnTo>
                  <a:lnTo>
                    <a:pt x="1182" y="4483"/>
                  </a:lnTo>
                  <a:lnTo>
                    <a:pt x="1184" y="4491"/>
                  </a:lnTo>
                  <a:lnTo>
                    <a:pt x="1184" y="4507"/>
                  </a:lnTo>
                  <a:lnTo>
                    <a:pt x="1189" y="4525"/>
                  </a:lnTo>
                  <a:lnTo>
                    <a:pt x="1208" y="4536"/>
                  </a:lnTo>
                  <a:lnTo>
                    <a:pt x="1238" y="4545"/>
                  </a:lnTo>
                  <a:lnTo>
                    <a:pt x="1259" y="4551"/>
                  </a:lnTo>
                  <a:lnTo>
                    <a:pt x="1264" y="4553"/>
                  </a:lnTo>
                  <a:lnTo>
                    <a:pt x="1264" y="4564"/>
                  </a:lnTo>
                  <a:lnTo>
                    <a:pt x="1267" y="4583"/>
                  </a:lnTo>
                  <a:lnTo>
                    <a:pt x="1281" y="4599"/>
                  </a:lnTo>
                  <a:lnTo>
                    <a:pt x="1294" y="4604"/>
                  </a:lnTo>
                  <a:lnTo>
                    <a:pt x="1365" y="4604"/>
                  </a:lnTo>
                  <a:lnTo>
                    <a:pt x="1467" y="4602"/>
                  </a:lnTo>
                  <a:lnTo>
                    <a:pt x="1487" y="4600"/>
                  </a:lnTo>
                  <a:lnTo>
                    <a:pt x="1499" y="4588"/>
                  </a:lnTo>
                  <a:lnTo>
                    <a:pt x="1500" y="4584"/>
                  </a:lnTo>
                  <a:lnTo>
                    <a:pt x="1499" y="4573"/>
                  </a:lnTo>
                  <a:lnTo>
                    <a:pt x="1495" y="4566"/>
                  </a:lnTo>
                  <a:lnTo>
                    <a:pt x="1489" y="4554"/>
                  </a:lnTo>
                  <a:lnTo>
                    <a:pt x="1469" y="4525"/>
                  </a:lnTo>
                  <a:lnTo>
                    <a:pt x="1439" y="4492"/>
                  </a:lnTo>
                  <a:lnTo>
                    <a:pt x="1414" y="4456"/>
                  </a:lnTo>
                  <a:lnTo>
                    <a:pt x="1396" y="4404"/>
                  </a:lnTo>
                  <a:lnTo>
                    <a:pt x="1378" y="4350"/>
                  </a:lnTo>
                  <a:lnTo>
                    <a:pt x="1368" y="4326"/>
                  </a:lnTo>
                  <a:lnTo>
                    <a:pt x="1366" y="4325"/>
                  </a:lnTo>
                  <a:lnTo>
                    <a:pt x="1375" y="4295"/>
                  </a:lnTo>
                  <a:lnTo>
                    <a:pt x="1387" y="4242"/>
                  </a:lnTo>
                  <a:lnTo>
                    <a:pt x="1386" y="4225"/>
                  </a:lnTo>
                  <a:lnTo>
                    <a:pt x="1378" y="4205"/>
                  </a:lnTo>
                  <a:lnTo>
                    <a:pt x="1377" y="4199"/>
                  </a:lnTo>
                  <a:lnTo>
                    <a:pt x="1364" y="4017"/>
                  </a:lnTo>
                  <a:lnTo>
                    <a:pt x="1351" y="3783"/>
                  </a:lnTo>
                  <a:lnTo>
                    <a:pt x="1349" y="3744"/>
                  </a:lnTo>
                  <a:lnTo>
                    <a:pt x="1347" y="3680"/>
                  </a:lnTo>
                  <a:lnTo>
                    <a:pt x="1351" y="3650"/>
                  </a:lnTo>
                  <a:lnTo>
                    <a:pt x="1355" y="3620"/>
                  </a:lnTo>
                  <a:lnTo>
                    <a:pt x="1348" y="3576"/>
                  </a:lnTo>
                  <a:lnTo>
                    <a:pt x="1346" y="3571"/>
                  </a:lnTo>
                  <a:lnTo>
                    <a:pt x="1337" y="3509"/>
                  </a:lnTo>
                  <a:lnTo>
                    <a:pt x="1324" y="3422"/>
                  </a:lnTo>
                  <a:lnTo>
                    <a:pt x="1322" y="3389"/>
                  </a:lnTo>
                  <a:lnTo>
                    <a:pt x="1318" y="3366"/>
                  </a:lnTo>
                  <a:lnTo>
                    <a:pt x="1304" y="3212"/>
                  </a:lnTo>
                  <a:lnTo>
                    <a:pt x="1294" y="3008"/>
                  </a:lnTo>
                  <a:lnTo>
                    <a:pt x="1292" y="2930"/>
                  </a:lnTo>
                  <a:lnTo>
                    <a:pt x="1292" y="2850"/>
                  </a:lnTo>
                  <a:lnTo>
                    <a:pt x="1286" y="2762"/>
                  </a:lnTo>
                  <a:lnTo>
                    <a:pt x="1281" y="2740"/>
                  </a:lnTo>
                  <a:lnTo>
                    <a:pt x="1282" y="2735"/>
                  </a:lnTo>
                  <a:lnTo>
                    <a:pt x="1287" y="2717"/>
                  </a:lnTo>
                  <a:lnTo>
                    <a:pt x="1308" y="2710"/>
                  </a:lnTo>
                  <a:lnTo>
                    <a:pt x="1365" y="2711"/>
                  </a:lnTo>
                  <a:lnTo>
                    <a:pt x="1425" y="2715"/>
                  </a:lnTo>
                  <a:lnTo>
                    <a:pt x="1456" y="2715"/>
                  </a:lnTo>
                  <a:lnTo>
                    <a:pt x="1467" y="2710"/>
                  </a:lnTo>
                  <a:lnTo>
                    <a:pt x="1467" y="2706"/>
                  </a:lnTo>
                  <a:lnTo>
                    <a:pt x="1417" y="2250"/>
                  </a:lnTo>
                  <a:lnTo>
                    <a:pt x="1360" y="1732"/>
                  </a:lnTo>
                  <a:lnTo>
                    <a:pt x="1356" y="1667"/>
                  </a:lnTo>
                  <a:lnTo>
                    <a:pt x="1353" y="1595"/>
                  </a:lnTo>
                  <a:lnTo>
                    <a:pt x="1357" y="1567"/>
                  </a:lnTo>
                  <a:lnTo>
                    <a:pt x="1362" y="1560"/>
                  </a:lnTo>
                  <a:lnTo>
                    <a:pt x="1387" y="1537"/>
                  </a:lnTo>
                  <a:lnTo>
                    <a:pt x="1466" y="1436"/>
                  </a:lnTo>
                  <a:lnTo>
                    <a:pt x="1514" y="1363"/>
                  </a:lnTo>
                  <a:lnTo>
                    <a:pt x="1530" y="1331"/>
                  </a:lnTo>
                  <a:lnTo>
                    <a:pt x="1541" y="1303"/>
                  </a:lnTo>
                  <a:lnTo>
                    <a:pt x="1552" y="1252"/>
                  </a:lnTo>
                  <a:lnTo>
                    <a:pt x="1556" y="1213"/>
                  </a:lnTo>
                  <a:lnTo>
                    <a:pt x="1565" y="1187"/>
                  </a:lnTo>
                  <a:lnTo>
                    <a:pt x="1574" y="1179"/>
                  </a:lnTo>
                  <a:lnTo>
                    <a:pt x="1584" y="1170"/>
                  </a:lnTo>
                  <a:lnTo>
                    <a:pt x="1600" y="1142"/>
                  </a:lnTo>
                  <a:lnTo>
                    <a:pt x="1619" y="1091"/>
                  </a:lnTo>
                  <a:lnTo>
                    <a:pt x="1631" y="1068"/>
                  </a:lnTo>
                  <a:lnTo>
                    <a:pt x="1640" y="1047"/>
                  </a:lnTo>
                  <a:lnTo>
                    <a:pt x="1654" y="989"/>
                  </a:lnTo>
                  <a:lnTo>
                    <a:pt x="1667" y="962"/>
                  </a:lnTo>
                  <a:lnTo>
                    <a:pt x="1677" y="938"/>
                  </a:lnTo>
                  <a:lnTo>
                    <a:pt x="1684" y="898"/>
                  </a:lnTo>
                  <a:lnTo>
                    <a:pt x="1694" y="867"/>
                  </a:lnTo>
                  <a:lnTo>
                    <a:pt x="1706" y="849"/>
                  </a:lnTo>
                  <a:lnTo>
                    <a:pt x="1743" y="784"/>
                  </a:lnTo>
                  <a:lnTo>
                    <a:pt x="1785" y="722"/>
                  </a:lnTo>
                  <a:lnTo>
                    <a:pt x="1812" y="684"/>
                  </a:lnTo>
                  <a:lnTo>
                    <a:pt x="1856" y="618"/>
                  </a:lnTo>
                  <a:lnTo>
                    <a:pt x="1863" y="601"/>
                  </a:lnTo>
                  <a:lnTo>
                    <a:pt x="1861" y="595"/>
                  </a:lnTo>
                  <a:lnTo>
                    <a:pt x="1846" y="579"/>
                  </a:lnTo>
                  <a:lnTo>
                    <a:pt x="1811" y="559"/>
                  </a:lnTo>
                  <a:lnTo>
                    <a:pt x="1803" y="555"/>
                  </a:lnTo>
                  <a:lnTo>
                    <a:pt x="1756" y="516"/>
                  </a:lnTo>
                  <a:lnTo>
                    <a:pt x="1769" y="456"/>
                  </a:lnTo>
                  <a:lnTo>
                    <a:pt x="1790" y="372"/>
                  </a:lnTo>
                  <a:lnTo>
                    <a:pt x="1819" y="320"/>
                  </a:lnTo>
                  <a:lnTo>
                    <a:pt x="1856" y="258"/>
                  </a:lnTo>
                  <a:lnTo>
                    <a:pt x="1867" y="234"/>
                  </a:lnTo>
                  <a:lnTo>
                    <a:pt x="1876" y="196"/>
                  </a:lnTo>
                  <a:lnTo>
                    <a:pt x="1871" y="181"/>
                  </a:lnTo>
                  <a:lnTo>
                    <a:pt x="1863" y="172"/>
                  </a:lnTo>
                  <a:lnTo>
                    <a:pt x="1846" y="165"/>
                  </a:lnTo>
                  <a:lnTo>
                    <a:pt x="1845" y="165"/>
                  </a:lnTo>
                  <a:lnTo>
                    <a:pt x="1843" y="157"/>
                  </a:lnTo>
                  <a:lnTo>
                    <a:pt x="1832" y="144"/>
                  </a:lnTo>
                  <a:lnTo>
                    <a:pt x="1819" y="139"/>
                  </a:lnTo>
                  <a:lnTo>
                    <a:pt x="1817" y="139"/>
                  </a:lnTo>
                  <a:lnTo>
                    <a:pt x="1817" y="136"/>
                  </a:lnTo>
                  <a:lnTo>
                    <a:pt x="1815" y="115"/>
                  </a:lnTo>
                  <a:lnTo>
                    <a:pt x="1804" y="107"/>
                  </a:lnTo>
                  <a:lnTo>
                    <a:pt x="1786" y="98"/>
                  </a:lnTo>
                  <a:lnTo>
                    <a:pt x="1782" y="98"/>
                  </a:lnTo>
                  <a:lnTo>
                    <a:pt x="1781" y="96"/>
                  </a:lnTo>
                  <a:lnTo>
                    <a:pt x="1768" y="82"/>
                  </a:lnTo>
                  <a:lnTo>
                    <a:pt x="1755" y="78"/>
                  </a:lnTo>
                  <a:lnTo>
                    <a:pt x="1747" y="78"/>
                  </a:lnTo>
                  <a:lnTo>
                    <a:pt x="1732" y="84"/>
                  </a:lnTo>
                  <a:lnTo>
                    <a:pt x="1706" y="109"/>
                  </a:lnTo>
                  <a:lnTo>
                    <a:pt x="1692" y="132"/>
                  </a:lnTo>
                  <a:lnTo>
                    <a:pt x="1668" y="172"/>
                  </a:lnTo>
                  <a:lnTo>
                    <a:pt x="1658" y="197"/>
                  </a:lnTo>
                  <a:lnTo>
                    <a:pt x="1654" y="220"/>
                  </a:lnTo>
                  <a:lnTo>
                    <a:pt x="1654" y="308"/>
                  </a:lnTo>
                  <a:lnTo>
                    <a:pt x="1651" y="332"/>
                  </a:lnTo>
                  <a:lnTo>
                    <a:pt x="1635" y="420"/>
                  </a:lnTo>
                  <a:lnTo>
                    <a:pt x="1616" y="487"/>
                  </a:lnTo>
                  <a:lnTo>
                    <a:pt x="1606" y="489"/>
                  </a:lnTo>
                  <a:lnTo>
                    <a:pt x="1598" y="495"/>
                  </a:lnTo>
                  <a:lnTo>
                    <a:pt x="1594" y="501"/>
                  </a:lnTo>
                  <a:lnTo>
                    <a:pt x="1589" y="504"/>
                  </a:lnTo>
                  <a:lnTo>
                    <a:pt x="1572" y="557"/>
                  </a:lnTo>
                  <a:lnTo>
                    <a:pt x="1493" y="800"/>
                  </a:lnTo>
                  <a:lnTo>
                    <a:pt x="1445" y="936"/>
                  </a:lnTo>
                  <a:lnTo>
                    <a:pt x="1431" y="967"/>
                  </a:lnTo>
                  <a:lnTo>
                    <a:pt x="1410" y="995"/>
                  </a:lnTo>
                  <a:lnTo>
                    <a:pt x="1381" y="1024"/>
                  </a:lnTo>
                  <a:lnTo>
                    <a:pt x="1356" y="1061"/>
                  </a:lnTo>
                  <a:lnTo>
                    <a:pt x="1329" y="1104"/>
                  </a:lnTo>
                  <a:lnTo>
                    <a:pt x="1292" y="1150"/>
                  </a:lnTo>
                  <a:lnTo>
                    <a:pt x="1279" y="1169"/>
                  </a:lnTo>
                  <a:lnTo>
                    <a:pt x="1255" y="1203"/>
                  </a:lnTo>
                  <a:lnTo>
                    <a:pt x="1246" y="1210"/>
                  </a:lnTo>
                  <a:lnTo>
                    <a:pt x="1217" y="1218"/>
                  </a:lnTo>
                  <a:lnTo>
                    <a:pt x="1172" y="1222"/>
                  </a:lnTo>
                  <a:lnTo>
                    <a:pt x="1159" y="1218"/>
                  </a:lnTo>
                  <a:lnTo>
                    <a:pt x="1130" y="1214"/>
                  </a:lnTo>
                  <a:lnTo>
                    <a:pt x="1115" y="1220"/>
                  </a:lnTo>
                  <a:lnTo>
                    <a:pt x="1086" y="1229"/>
                  </a:lnTo>
                  <a:lnTo>
                    <a:pt x="1082" y="1226"/>
                  </a:lnTo>
                  <a:lnTo>
                    <a:pt x="1092" y="1208"/>
                  </a:lnTo>
                  <a:lnTo>
                    <a:pt x="1098" y="1190"/>
                  </a:lnTo>
                  <a:lnTo>
                    <a:pt x="1106" y="1188"/>
                  </a:lnTo>
                  <a:lnTo>
                    <a:pt x="1127" y="1168"/>
                  </a:lnTo>
                  <a:lnTo>
                    <a:pt x="1137" y="1150"/>
                  </a:lnTo>
                  <a:lnTo>
                    <a:pt x="1146" y="1111"/>
                  </a:lnTo>
                  <a:lnTo>
                    <a:pt x="1146" y="1103"/>
                  </a:lnTo>
                  <a:lnTo>
                    <a:pt x="1149" y="1093"/>
                  </a:lnTo>
                  <a:lnTo>
                    <a:pt x="1155" y="1072"/>
                  </a:lnTo>
                  <a:lnTo>
                    <a:pt x="1154" y="1054"/>
                  </a:lnTo>
                  <a:lnTo>
                    <a:pt x="1154" y="1050"/>
                  </a:lnTo>
                  <a:lnTo>
                    <a:pt x="1154" y="1033"/>
                  </a:lnTo>
                  <a:lnTo>
                    <a:pt x="1151" y="950"/>
                  </a:lnTo>
                  <a:lnTo>
                    <a:pt x="1145" y="898"/>
                  </a:lnTo>
                  <a:lnTo>
                    <a:pt x="1139" y="881"/>
                  </a:lnTo>
                  <a:lnTo>
                    <a:pt x="1125" y="853"/>
                  </a:lnTo>
                  <a:lnTo>
                    <a:pt x="1086" y="802"/>
                  </a:lnTo>
                  <a:lnTo>
                    <a:pt x="1046" y="774"/>
                  </a:lnTo>
                  <a:lnTo>
                    <a:pt x="1020" y="765"/>
                  </a:lnTo>
                  <a:lnTo>
                    <a:pt x="993" y="758"/>
                  </a:lnTo>
                  <a:lnTo>
                    <a:pt x="948" y="759"/>
                  </a:lnTo>
                  <a:lnTo>
                    <a:pt x="898" y="774"/>
                  </a:lnTo>
                  <a:lnTo>
                    <a:pt x="883" y="774"/>
                  </a:lnTo>
                  <a:lnTo>
                    <a:pt x="871" y="769"/>
                  </a:lnTo>
                  <a:lnTo>
                    <a:pt x="835" y="772"/>
                  </a:lnTo>
                  <a:lnTo>
                    <a:pt x="806" y="785"/>
                  </a:lnTo>
                  <a:lnTo>
                    <a:pt x="792" y="794"/>
                  </a:lnTo>
                  <a:lnTo>
                    <a:pt x="766" y="819"/>
                  </a:lnTo>
                  <a:lnTo>
                    <a:pt x="745" y="853"/>
                  </a:lnTo>
                  <a:lnTo>
                    <a:pt x="733" y="893"/>
                  </a:lnTo>
                  <a:lnTo>
                    <a:pt x="729" y="915"/>
                  </a:lnTo>
                  <a:lnTo>
                    <a:pt x="723" y="956"/>
                  </a:lnTo>
                  <a:lnTo>
                    <a:pt x="730" y="1002"/>
                  </a:lnTo>
                  <a:lnTo>
                    <a:pt x="731" y="1008"/>
                  </a:lnTo>
                  <a:lnTo>
                    <a:pt x="731" y="1008"/>
                  </a:lnTo>
                  <a:lnTo>
                    <a:pt x="725" y="1010"/>
                  </a:lnTo>
                  <a:lnTo>
                    <a:pt x="716" y="1021"/>
                  </a:lnTo>
                  <a:lnTo>
                    <a:pt x="710" y="1029"/>
                  </a:lnTo>
                  <a:lnTo>
                    <a:pt x="708" y="1047"/>
                  </a:lnTo>
                  <a:lnTo>
                    <a:pt x="710" y="1078"/>
                  </a:lnTo>
                  <a:lnTo>
                    <a:pt x="713" y="1098"/>
                  </a:lnTo>
                  <a:lnTo>
                    <a:pt x="716" y="1133"/>
                  </a:lnTo>
                  <a:lnTo>
                    <a:pt x="721" y="1152"/>
                  </a:lnTo>
                  <a:lnTo>
                    <a:pt x="723" y="1160"/>
                  </a:lnTo>
                  <a:lnTo>
                    <a:pt x="721" y="1170"/>
                  </a:lnTo>
                  <a:lnTo>
                    <a:pt x="717" y="1170"/>
                  </a:lnTo>
                  <a:lnTo>
                    <a:pt x="710" y="1168"/>
                  </a:lnTo>
                  <a:lnTo>
                    <a:pt x="681" y="1164"/>
                  </a:lnTo>
                  <a:lnTo>
                    <a:pt x="668" y="1166"/>
                  </a:lnTo>
                  <a:lnTo>
                    <a:pt x="650" y="1173"/>
                  </a:lnTo>
                  <a:lnTo>
                    <a:pt x="629" y="1188"/>
                  </a:lnTo>
                  <a:lnTo>
                    <a:pt x="599" y="1205"/>
                  </a:lnTo>
                  <a:lnTo>
                    <a:pt x="586" y="1208"/>
                  </a:ln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0" name="Freeform 335"/>
            <p:cNvSpPr>
              <a:spLocks/>
            </p:cNvSpPr>
            <p:nvPr/>
          </p:nvSpPr>
          <p:spPr bwMode="auto">
            <a:xfrm>
              <a:off x="3414712" y="5076825"/>
              <a:ext cx="268288" cy="447675"/>
            </a:xfrm>
            <a:custGeom>
              <a:avLst/>
              <a:gdLst>
                <a:gd name="T0" fmla="*/ 672 w 677"/>
                <a:gd name="T1" fmla="*/ 202 h 1127"/>
                <a:gd name="T2" fmla="*/ 664 w 677"/>
                <a:gd name="T3" fmla="*/ 185 h 1127"/>
                <a:gd name="T4" fmla="*/ 620 w 677"/>
                <a:gd name="T5" fmla="*/ 135 h 1127"/>
                <a:gd name="T6" fmla="*/ 532 w 677"/>
                <a:gd name="T7" fmla="*/ 53 h 1127"/>
                <a:gd name="T8" fmla="*/ 510 w 677"/>
                <a:gd name="T9" fmla="*/ 26 h 1127"/>
                <a:gd name="T10" fmla="*/ 492 w 677"/>
                <a:gd name="T11" fmla="*/ 14 h 1127"/>
                <a:gd name="T12" fmla="*/ 482 w 677"/>
                <a:gd name="T13" fmla="*/ 18 h 1127"/>
                <a:gd name="T14" fmla="*/ 450 w 677"/>
                <a:gd name="T15" fmla="*/ 27 h 1127"/>
                <a:gd name="T16" fmla="*/ 427 w 677"/>
                <a:gd name="T17" fmla="*/ 30 h 1127"/>
                <a:gd name="T18" fmla="*/ 361 w 677"/>
                <a:gd name="T19" fmla="*/ 32 h 1127"/>
                <a:gd name="T20" fmla="*/ 341 w 677"/>
                <a:gd name="T21" fmla="*/ 27 h 1127"/>
                <a:gd name="T22" fmla="*/ 306 w 677"/>
                <a:gd name="T23" fmla="*/ 10 h 1127"/>
                <a:gd name="T24" fmla="*/ 291 w 677"/>
                <a:gd name="T25" fmla="*/ 0 h 1127"/>
                <a:gd name="T26" fmla="*/ 287 w 677"/>
                <a:gd name="T27" fmla="*/ 0 h 1127"/>
                <a:gd name="T28" fmla="*/ 266 w 677"/>
                <a:gd name="T29" fmla="*/ 6 h 1127"/>
                <a:gd name="T30" fmla="*/ 257 w 677"/>
                <a:gd name="T31" fmla="*/ 17 h 1127"/>
                <a:gd name="T32" fmla="*/ 182 w 677"/>
                <a:gd name="T33" fmla="*/ 79 h 1127"/>
                <a:gd name="T34" fmla="*/ 114 w 677"/>
                <a:gd name="T35" fmla="*/ 126 h 1127"/>
                <a:gd name="T36" fmla="*/ 113 w 677"/>
                <a:gd name="T37" fmla="*/ 190 h 1127"/>
                <a:gd name="T38" fmla="*/ 114 w 677"/>
                <a:gd name="T39" fmla="*/ 324 h 1127"/>
                <a:gd name="T40" fmla="*/ 112 w 677"/>
                <a:gd name="T41" fmla="*/ 367 h 1127"/>
                <a:gd name="T42" fmla="*/ 81 w 677"/>
                <a:gd name="T43" fmla="*/ 560 h 1127"/>
                <a:gd name="T44" fmla="*/ 15 w 677"/>
                <a:gd name="T45" fmla="*/ 902 h 1127"/>
                <a:gd name="T46" fmla="*/ 0 w 677"/>
                <a:gd name="T47" fmla="*/ 974 h 1127"/>
                <a:gd name="T48" fmla="*/ 8 w 677"/>
                <a:gd name="T49" fmla="*/ 985 h 1127"/>
                <a:gd name="T50" fmla="*/ 65 w 677"/>
                <a:gd name="T51" fmla="*/ 1056 h 1127"/>
                <a:gd name="T52" fmla="*/ 90 w 677"/>
                <a:gd name="T53" fmla="*/ 1078 h 1127"/>
                <a:gd name="T54" fmla="*/ 105 w 677"/>
                <a:gd name="T55" fmla="*/ 1085 h 1127"/>
                <a:gd name="T56" fmla="*/ 177 w 677"/>
                <a:gd name="T57" fmla="*/ 1099 h 1127"/>
                <a:gd name="T58" fmla="*/ 304 w 677"/>
                <a:gd name="T59" fmla="*/ 1117 h 1127"/>
                <a:gd name="T60" fmla="*/ 329 w 677"/>
                <a:gd name="T61" fmla="*/ 1121 h 1127"/>
                <a:gd name="T62" fmla="*/ 297 w 677"/>
                <a:gd name="T63" fmla="*/ 1025 h 1127"/>
                <a:gd name="T64" fmla="*/ 333 w 677"/>
                <a:gd name="T65" fmla="*/ 106 h 1127"/>
                <a:gd name="T66" fmla="*/ 272 w 677"/>
                <a:gd name="T67" fmla="*/ 150 h 1127"/>
                <a:gd name="T68" fmla="*/ 339 w 677"/>
                <a:gd name="T69" fmla="*/ 49 h 1127"/>
                <a:gd name="T70" fmla="*/ 429 w 677"/>
                <a:gd name="T71" fmla="*/ 41 h 1127"/>
                <a:gd name="T72" fmla="*/ 458 w 677"/>
                <a:gd name="T73" fmla="*/ 91 h 1127"/>
                <a:gd name="T74" fmla="*/ 489 w 677"/>
                <a:gd name="T75" fmla="*/ 149 h 1127"/>
                <a:gd name="T76" fmla="*/ 471 w 677"/>
                <a:gd name="T77" fmla="*/ 131 h 1127"/>
                <a:gd name="T78" fmla="*/ 453 w 677"/>
                <a:gd name="T79" fmla="*/ 102 h 1127"/>
                <a:gd name="T80" fmla="*/ 422 w 677"/>
                <a:gd name="T81" fmla="*/ 122 h 1127"/>
                <a:gd name="T82" fmla="*/ 420 w 677"/>
                <a:gd name="T83" fmla="*/ 126 h 1127"/>
                <a:gd name="T84" fmla="*/ 420 w 677"/>
                <a:gd name="T85" fmla="*/ 144 h 1127"/>
                <a:gd name="T86" fmla="*/ 445 w 677"/>
                <a:gd name="T87" fmla="*/ 596 h 1127"/>
                <a:gd name="T88" fmla="*/ 469 w 677"/>
                <a:gd name="T89" fmla="*/ 1034 h 1127"/>
                <a:gd name="T90" fmla="*/ 447 w 677"/>
                <a:gd name="T91" fmla="*/ 1073 h 1127"/>
                <a:gd name="T92" fmla="*/ 423 w 677"/>
                <a:gd name="T93" fmla="*/ 1125 h 1127"/>
                <a:gd name="T94" fmla="*/ 427 w 677"/>
                <a:gd name="T95" fmla="*/ 1127 h 1127"/>
                <a:gd name="T96" fmla="*/ 468 w 677"/>
                <a:gd name="T97" fmla="*/ 1122 h 1127"/>
                <a:gd name="T98" fmla="*/ 560 w 677"/>
                <a:gd name="T99" fmla="*/ 1104 h 1127"/>
                <a:gd name="T100" fmla="*/ 595 w 677"/>
                <a:gd name="T101" fmla="*/ 1099 h 1127"/>
                <a:gd name="T102" fmla="*/ 606 w 677"/>
                <a:gd name="T103" fmla="*/ 1096 h 1127"/>
                <a:gd name="T104" fmla="*/ 624 w 677"/>
                <a:gd name="T105" fmla="*/ 1083 h 1127"/>
                <a:gd name="T106" fmla="*/ 648 w 677"/>
                <a:gd name="T107" fmla="*/ 1050 h 1127"/>
                <a:gd name="T108" fmla="*/ 663 w 677"/>
                <a:gd name="T109" fmla="*/ 1024 h 1127"/>
                <a:gd name="T110" fmla="*/ 669 w 677"/>
                <a:gd name="T111" fmla="*/ 989 h 1127"/>
                <a:gd name="T112" fmla="*/ 676 w 677"/>
                <a:gd name="T113" fmla="*/ 762 h 1127"/>
                <a:gd name="T114" fmla="*/ 677 w 677"/>
                <a:gd name="T115" fmla="*/ 320 h 1127"/>
                <a:gd name="T116" fmla="*/ 672 w 677"/>
                <a:gd name="T117" fmla="*/ 202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77" h="1127">
                  <a:moveTo>
                    <a:pt x="672" y="202"/>
                  </a:moveTo>
                  <a:lnTo>
                    <a:pt x="664" y="185"/>
                  </a:lnTo>
                  <a:lnTo>
                    <a:pt x="620" y="135"/>
                  </a:lnTo>
                  <a:lnTo>
                    <a:pt x="532" y="53"/>
                  </a:lnTo>
                  <a:lnTo>
                    <a:pt x="510" y="26"/>
                  </a:lnTo>
                  <a:lnTo>
                    <a:pt x="492" y="14"/>
                  </a:lnTo>
                  <a:lnTo>
                    <a:pt x="482" y="18"/>
                  </a:lnTo>
                  <a:lnTo>
                    <a:pt x="450" y="27"/>
                  </a:lnTo>
                  <a:lnTo>
                    <a:pt x="427" y="30"/>
                  </a:lnTo>
                  <a:lnTo>
                    <a:pt x="361" y="32"/>
                  </a:lnTo>
                  <a:lnTo>
                    <a:pt x="341" y="27"/>
                  </a:lnTo>
                  <a:lnTo>
                    <a:pt x="306" y="10"/>
                  </a:lnTo>
                  <a:lnTo>
                    <a:pt x="291" y="0"/>
                  </a:lnTo>
                  <a:lnTo>
                    <a:pt x="287" y="0"/>
                  </a:lnTo>
                  <a:lnTo>
                    <a:pt x="266" y="6"/>
                  </a:lnTo>
                  <a:lnTo>
                    <a:pt x="257" y="17"/>
                  </a:lnTo>
                  <a:lnTo>
                    <a:pt x="182" y="79"/>
                  </a:lnTo>
                  <a:lnTo>
                    <a:pt x="114" y="126"/>
                  </a:lnTo>
                  <a:lnTo>
                    <a:pt x="113" y="190"/>
                  </a:lnTo>
                  <a:lnTo>
                    <a:pt x="114" y="324"/>
                  </a:lnTo>
                  <a:lnTo>
                    <a:pt x="112" y="367"/>
                  </a:lnTo>
                  <a:lnTo>
                    <a:pt x="81" y="560"/>
                  </a:lnTo>
                  <a:lnTo>
                    <a:pt x="15" y="902"/>
                  </a:lnTo>
                  <a:lnTo>
                    <a:pt x="0" y="974"/>
                  </a:lnTo>
                  <a:lnTo>
                    <a:pt x="8" y="985"/>
                  </a:lnTo>
                  <a:lnTo>
                    <a:pt x="65" y="1056"/>
                  </a:lnTo>
                  <a:lnTo>
                    <a:pt x="90" y="1078"/>
                  </a:lnTo>
                  <a:lnTo>
                    <a:pt x="105" y="1085"/>
                  </a:lnTo>
                  <a:lnTo>
                    <a:pt x="177" y="1099"/>
                  </a:lnTo>
                  <a:lnTo>
                    <a:pt x="304" y="1117"/>
                  </a:lnTo>
                  <a:lnTo>
                    <a:pt x="329" y="1121"/>
                  </a:lnTo>
                  <a:lnTo>
                    <a:pt x="297" y="1025"/>
                  </a:lnTo>
                  <a:lnTo>
                    <a:pt x="333" y="106"/>
                  </a:lnTo>
                  <a:lnTo>
                    <a:pt x="272" y="150"/>
                  </a:lnTo>
                  <a:lnTo>
                    <a:pt x="339" y="49"/>
                  </a:lnTo>
                  <a:lnTo>
                    <a:pt x="429" y="41"/>
                  </a:lnTo>
                  <a:lnTo>
                    <a:pt x="458" y="91"/>
                  </a:lnTo>
                  <a:lnTo>
                    <a:pt x="489" y="149"/>
                  </a:lnTo>
                  <a:lnTo>
                    <a:pt x="471" y="131"/>
                  </a:lnTo>
                  <a:lnTo>
                    <a:pt x="453" y="102"/>
                  </a:lnTo>
                  <a:lnTo>
                    <a:pt x="422" y="122"/>
                  </a:lnTo>
                  <a:lnTo>
                    <a:pt x="420" y="126"/>
                  </a:lnTo>
                  <a:lnTo>
                    <a:pt x="420" y="144"/>
                  </a:lnTo>
                  <a:lnTo>
                    <a:pt x="445" y="596"/>
                  </a:lnTo>
                  <a:lnTo>
                    <a:pt x="469" y="1034"/>
                  </a:lnTo>
                  <a:lnTo>
                    <a:pt x="447" y="1073"/>
                  </a:lnTo>
                  <a:lnTo>
                    <a:pt x="423" y="1125"/>
                  </a:lnTo>
                  <a:lnTo>
                    <a:pt x="427" y="1127"/>
                  </a:lnTo>
                  <a:lnTo>
                    <a:pt x="468" y="1122"/>
                  </a:lnTo>
                  <a:lnTo>
                    <a:pt x="560" y="1104"/>
                  </a:lnTo>
                  <a:lnTo>
                    <a:pt x="595" y="1099"/>
                  </a:lnTo>
                  <a:lnTo>
                    <a:pt x="606" y="1096"/>
                  </a:lnTo>
                  <a:lnTo>
                    <a:pt x="624" y="1083"/>
                  </a:lnTo>
                  <a:lnTo>
                    <a:pt x="648" y="1050"/>
                  </a:lnTo>
                  <a:lnTo>
                    <a:pt x="663" y="1024"/>
                  </a:lnTo>
                  <a:lnTo>
                    <a:pt x="669" y="989"/>
                  </a:lnTo>
                  <a:lnTo>
                    <a:pt x="676" y="762"/>
                  </a:lnTo>
                  <a:lnTo>
                    <a:pt x="677" y="320"/>
                  </a:lnTo>
                  <a:lnTo>
                    <a:pt x="672" y="2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1" name="Freeform 336"/>
            <p:cNvSpPr>
              <a:spLocks/>
            </p:cNvSpPr>
            <p:nvPr/>
          </p:nvSpPr>
          <p:spPr bwMode="auto">
            <a:xfrm>
              <a:off x="3227388" y="4700588"/>
              <a:ext cx="71438" cy="33338"/>
            </a:xfrm>
            <a:custGeom>
              <a:avLst/>
              <a:gdLst>
                <a:gd name="T0" fmla="*/ 182 w 182"/>
                <a:gd name="T1" fmla="*/ 33 h 85"/>
                <a:gd name="T2" fmla="*/ 175 w 182"/>
                <a:gd name="T3" fmla="*/ 10 h 85"/>
                <a:gd name="T4" fmla="*/ 170 w 182"/>
                <a:gd name="T5" fmla="*/ 0 h 85"/>
                <a:gd name="T6" fmla="*/ 85 w 182"/>
                <a:gd name="T7" fmla="*/ 28 h 85"/>
                <a:gd name="T8" fmla="*/ 0 w 182"/>
                <a:gd name="T9" fmla="*/ 62 h 85"/>
                <a:gd name="T10" fmla="*/ 0 w 182"/>
                <a:gd name="T11" fmla="*/ 78 h 85"/>
                <a:gd name="T12" fmla="*/ 3 w 182"/>
                <a:gd name="T13" fmla="*/ 85 h 85"/>
                <a:gd name="T14" fmla="*/ 182 w 182"/>
                <a:gd name="T15" fmla="*/ 3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2" h="85">
                  <a:moveTo>
                    <a:pt x="182" y="33"/>
                  </a:moveTo>
                  <a:lnTo>
                    <a:pt x="175" y="10"/>
                  </a:lnTo>
                  <a:lnTo>
                    <a:pt x="170" y="0"/>
                  </a:lnTo>
                  <a:lnTo>
                    <a:pt x="85" y="28"/>
                  </a:lnTo>
                  <a:lnTo>
                    <a:pt x="0" y="62"/>
                  </a:lnTo>
                  <a:lnTo>
                    <a:pt x="0" y="78"/>
                  </a:lnTo>
                  <a:lnTo>
                    <a:pt x="3" y="85"/>
                  </a:lnTo>
                  <a:lnTo>
                    <a:pt x="182" y="33"/>
                  </a:lnTo>
                  <a:close/>
                </a:path>
              </a:pathLst>
            </a:custGeom>
            <a:solidFill>
              <a:srgbClr val="E8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2" name="Freeform 337"/>
            <p:cNvSpPr>
              <a:spLocks/>
            </p:cNvSpPr>
            <p:nvPr/>
          </p:nvSpPr>
          <p:spPr bwMode="auto">
            <a:xfrm>
              <a:off x="3849688" y="4725988"/>
              <a:ext cx="77788" cy="39688"/>
            </a:xfrm>
            <a:custGeom>
              <a:avLst/>
              <a:gdLst>
                <a:gd name="T0" fmla="*/ 0 w 196"/>
                <a:gd name="T1" fmla="*/ 36 h 99"/>
                <a:gd name="T2" fmla="*/ 5 w 196"/>
                <a:gd name="T3" fmla="*/ 7 h 99"/>
                <a:gd name="T4" fmla="*/ 13 w 196"/>
                <a:gd name="T5" fmla="*/ 0 h 99"/>
                <a:gd name="T6" fmla="*/ 64 w 196"/>
                <a:gd name="T7" fmla="*/ 14 h 99"/>
                <a:gd name="T8" fmla="*/ 154 w 196"/>
                <a:gd name="T9" fmla="*/ 50 h 99"/>
                <a:gd name="T10" fmla="*/ 196 w 196"/>
                <a:gd name="T11" fmla="*/ 73 h 99"/>
                <a:gd name="T12" fmla="*/ 188 w 196"/>
                <a:gd name="T13" fmla="*/ 99 h 99"/>
                <a:gd name="T14" fmla="*/ 0 w 196"/>
                <a:gd name="T15" fmla="*/ 3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99">
                  <a:moveTo>
                    <a:pt x="0" y="36"/>
                  </a:moveTo>
                  <a:lnTo>
                    <a:pt x="5" y="7"/>
                  </a:lnTo>
                  <a:lnTo>
                    <a:pt x="13" y="0"/>
                  </a:lnTo>
                  <a:lnTo>
                    <a:pt x="64" y="14"/>
                  </a:lnTo>
                  <a:lnTo>
                    <a:pt x="154" y="50"/>
                  </a:lnTo>
                  <a:lnTo>
                    <a:pt x="196" y="73"/>
                  </a:lnTo>
                  <a:lnTo>
                    <a:pt x="188" y="9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E8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</p:grpSp>
      <p:sp>
        <p:nvSpPr>
          <p:cNvPr id="133" name="Oval 132"/>
          <p:cNvSpPr/>
          <p:nvPr/>
        </p:nvSpPr>
        <p:spPr>
          <a:xfrm>
            <a:off x="5372911" y="5732714"/>
            <a:ext cx="684357" cy="176811"/>
          </a:xfrm>
          <a:prstGeom prst="ellipse">
            <a:avLst/>
          </a:prstGeom>
          <a:solidFill>
            <a:srgbClr val="BB666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518476" y="3866451"/>
            <a:ext cx="402440" cy="1972367"/>
            <a:chOff x="8362950" y="419100"/>
            <a:chExt cx="523875" cy="1925638"/>
          </a:xfrm>
        </p:grpSpPr>
        <p:sp>
          <p:nvSpPr>
            <p:cNvPr id="54" name="Freeform 341"/>
            <p:cNvSpPr>
              <a:spLocks/>
            </p:cNvSpPr>
            <p:nvPr/>
          </p:nvSpPr>
          <p:spPr bwMode="auto">
            <a:xfrm>
              <a:off x="8362950" y="419100"/>
              <a:ext cx="523875" cy="1925638"/>
            </a:xfrm>
            <a:custGeom>
              <a:avLst/>
              <a:gdLst>
                <a:gd name="T0" fmla="*/ 590 w 1318"/>
                <a:gd name="T1" fmla="*/ 563 h 4853"/>
                <a:gd name="T2" fmla="*/ 550 w 1318"/>
                <a:gd name="T3" fmla="*/ 430 h 4853"/>
                <a:gd name="T4" fmla="*/ 541 w 1318"/>
                <a:gd name="T5" fmla="*/ 241 h 4853"/>
                <a:gd name="T6" fmla="*/ 618 w 1318"/>
                <a:gd name="T7" fmla="*/ 48 h 4853"/>
                <a:gd name="T8" fmla="*/ 833 w 1318"/>
                <a:gd name="T9" fmla="*/ 10 h 4853"/>
                <a:gd name="T10" fmla="*/ 966 w 1318"/>
                <a:gd name="T11" fmla="*/ 95 h 4853"/>
                <a:gd name="T12" fmla="*/ 1001 w 1318"/>
                <a:gd name="T13" fmla="*/ 303 h 4853"/>
                <a:gd name="T14" fmla="*/ 1042 w 1318"/>
                <a:gd name="T15" fmla="*/ 373 h 4853"/>
                <a:gd name="T16" fmla="*/ 1075 w 1318"/>
                <a:gd name="T17" fmla="*/ 494 h 4853"/>
                <a:gd name="T18" fmla="*/ 1027 w 1318"/>
                <a:gd name="T19" fmla="*/ 564 h 4853"/>
                <a:gd name="T20" fmla="*/ 933 w 1318"/>
                <a:gd name="T21" fmla="*/ 592 h 4853"/>
                <a:gd name="T22" fmla="*/ 985 w 1318"/>
                <a:gd name="T23" fmla="*/ 677 h 4853"/>
                <a:gd name="T24" fmla="*/ 1108 w 1318"/>
                <a:gd name="T25" fmla="*/ 792 h 4853"/>
                <a:gd name="T26" fmla="*/ 1304 w 1318"/>
                <a:gd name="T27" fmla="*/ 876 h 4853"/>
                <a:gd name="T28" fmla="*/ 1309 w 1318"/>
                <a:gd name="T29" fmla="*/ 1072 h 4853"/>
                <a:gd name="T30" fmla="*/ 1286 w 1318"/>
                <a:gd name="T31" fmla="*/ 1195 h 4853"/>
                <a:gd name="T32" fmla="*/ 1173 w 1318"/>
                <a:gd name="T33" fmla="*/ 1599 h 4853"/>
                <a:gd name="T34" fmla="*/ 1069 w 1318"/>
                <a:gd name="T35" fmla="*/ 1742 h 4853"/>
                <a:gd name="T36" fmla="*/ 1250 w 1318"/>
                <a:gd name="T37" fmla="*/ 2229 h 4853"/>
                <a:gd name="T38" fmla="*/ 1192 w 1318"/>
                <a:gd name="T39" fmla="*/ 2620 h 4853"/>
                <a:gd name="T40" fmla="*/ 1145 w 1318"/>
                <a:gd name="T41" fmla="*/ 3362 h 4853"/>
                <a:gd name="T42" fmla="*/ 1012 w 1318"/>
                <a:gd name="T43" fmla="*/ 3440 h 4853"/>
                <a:gd name="T44" fmla="*/ 925 w 1318"/>
                <a:gd name="T45" fmla="*/ 4194 h 4853"/>
                <a:gd name="T46" fmla="*/ 896 w 1318"/>
                <a:gd name="T47" fmla="*/ 4527 h 4853"/>
                <a:gd name="T48" fmla="*/ 883 w 1318"/>
                <a:gd name="T49" fmla="*/ 4695 h 4853"/>
                <a:gd name="T50" fmla="*/ 809 w 1318"/>
                <a:gd name="T51" fmla="*/ 4829 h 4853"/>
                <a:gd name="T52" fmla="*/ 644 w 1318"/>
                <a:gd name="T53" fmla="*/ 4833 h 4853"/>
                <a:gd name="T54" fmla="*/ 653 w 1318"/>
                <a:gd name="T55" fmla="*/ 4702 h 4853"/>
                <a:gd name="T56" fmla="*/ 712 w 1318"/>
                <a:gd name="T57" fmla="*/ 4482 h 4853"/>
                <a:gd name="T58" fmla="*/ 753 w 1318"/>
                <a:gd name="T59" fmla="*/ 3956 h 4853"/>
                <a:gd name="T60" fmla="*/ 754 w 1318"/>
                <a:gd name="T61" fmla="*/ 3611 h 4853"/>
                <a:gd name="T62" fmla="*/ 670 w 1318"/>
                <a:gd name="T63" fmla="*/ 3734 h 4853"/>
                <a:gd name="T64" fmla="*/ 634 w 1318"/>
                <a:gd name="T65" fmla="*/ 4074 h 4853"/>
                <a:gd name="T66" fmla="*/ 656 w 1318"/>
                <a:gd name="T67" fmla="*/ 4469 h 4853"/>
                <a:gd name="T68" fmla="*/ 664 w 1318"/>
                <a:gd name="T69" fmla="*/ 4608 h 4853"/>
                <a:gd name="T70" fmla="*/ 618 w 1318"/>
                <a:gd name="T71" fmla="*/ 4781 h 4853"/>
                <a:gd name="T72" fmla="*/ 461 w 1318"/>
                <a:gd name="T73" fmla="*/ 4845 h 4853"/>
                <a:gd name="T74" fmla="*/ 424 w 1318"/>
                <a:gd name="T75" fmla="*/ 4776 h 4853"/>
                <a:gd name="T76" fmla="*/ 486 w 1318"/>
                <a:gd name="T77" fmla="*/ 4573 h 4853"/>
                <a:gd name="T78" fmla="*/ 487 w 1318"/>
                <a:gd name="T79" fmla="*/ 4324 h 4853"/>
                <a:gd name="T80" fmla="*/ 411 w 1318"/>
                <a:gd name="T81" fmla="*/ 3671 h 4853"/>
                <a:gd name="T82" fmla="*/ 401 w 1318"/>
                <a:gd name="T83" fmla="*/ 3538 h 4853"/>
                <a:gd name="T84" fmla="*/ 360 w 1318"/>
                <a:gd name="T85" fmla="*/ 3166 h 4853"/>
                <a:gd name="T86" fmla="*/ 245 w 1318"/>
                <a:gd name="T87" fmla="*/ 2508 h 4853"/>
                <a:gd name="T88" fmla="*/ 228 w 1318"/>
                <a:gd name="T89" fmla="*/ 2248 h 4853"/>
                <a:gd name="T90" fmla="*/ 264 w 1318"/>
                <a:gd name="T91" fmla="*/ 1850 h 4853"/>
                <a:gd name="T92" fmla="*/ 9 w 1318"/>
                <a:gd name="T93" fmla="*/ 1737 h 4853"/>
                <a:gd name="T94" fmla="*/ 19 w 1318"/>
                <a:gd name="T95" fmla="*/ 1537 h 4853"/>
                <a:gd name="T96" fmla="*/ 119 w 1318"/>
                <a:gd name="T97" fmla="*/ 1224 h 4853"/>
                <a:gd name="T98" fmla="*/ 169 w 1318"/>
                <a:gd name="T99" fmla="*/ 1090 h 4853"/>
                <a:gd name="T100" fmla="*/ 255 w 1318"/>
                <a:gd name="T101" fmla="*/ 871 h 4853"/>
                <a:gd name="T102" fmla="*/ 310 w 1318"/>
                <a:gd name="T103" fmla="*/ 784 h 4853"/>
                <a:gd name="T104" fmla="*/ 612 w 1318"/>
                <a:gd name="T105" fmla="*/ 692 h 4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8" h="4853">
                  <a:moveTo>
                    <a:pt x="661" y="661"/>
                  </a:moveTo>
                  <a:lnTo>
                    <a:pt x="649" y="649"/>
                  </a:lnTo>
                  <a:lnTo>
                    <a:pt x="612" y="605"/>
                  </a:lnTo>
                  <a:lnTo>
                    <a:pt x="594" y="574"/>
                  </a:lnTo>
                  <a:lnTo>
                    <a:pt x="590" y="563"/>
                  </a:lnTo>
                  <a:lnTo>
                    <a:pt x="583" y="541"/>
                  </a:lnTo>
                  <a:lnTo>
                    <a:pt x="563" y="502"/>
                  </a:lnTo>
                  <a:lnTo>
                    <a:pt x="551" y="474"/>
                  </a:lnTo>
                  <a:lnTo>
                    <a:pt x="550" y="460"/>
                  </a:lnTo>
                  <a:lnTo>
                    <a:pt x="550" y="430"/>
                  </a:lnTo>
                  <a:lnTo>
                    <a:pt x="555" y="375"/>
                  </a:lnTo>
                  <a:lnTo>
                    <a:pt x="552" y="355"/>
                  </a:lnTo>
                  <a:lnTo>
                    <a:pt x="548" y="310"/>
                  </a:lnTo>
                  <a:lnTo>
                    <a:pt x="547" y="270"/>
                  </a:lnTo>
                  <a:lnTo>
                    <a:pt x="541" y="241"/>
                  </a:lnTo>
                  <a:lnTo>
                    <a:pt x="538" y="198"/>
                  </a:lnTo>
                  <a:lnTo>
                    <a:pt x="542" y="171"/>
                  </a:lnTo>
                  <a:lnTo>
                    <a:pt x="568" y="109"/>
                  </a:lnTo>
                  <a:lnTo>
                    <a:pt x="598" y="66"/>
                  </a:lnTo>
                  <a:lnTo>
                    <a:pt x="618" y="48"/>
                  </a:lnTo>
                  <a:lnTo>
                    <a:pt x="640" y="31"/>
                  </a:lnTo>
                  <a:lnTo>
                    <a:pt x="692" y="9"/>
                  </a:lnTo>
                  <a:lnTo>
                    <a:pt x="748" y="0"/>
                  </a:lnTo>
                  <a:lnTo>
                    <a:pt x="805" y="3"/>
                  </a:lnTo>
                  <a:lnTo>
                    <a:pt x="833" y="10"/>
                  </a:lnTo>
                  <a:lnTo>
                    <a:pt x="859" y="18"/>
                  </a:lnTo>
                  <a:lnTo>
                    <a:pt x="905" y="40"/>
                  </a:lnTo>
                  <a:lnTo>
                    <a:pt x="938" y="64"/>
                  </a:lnTo>
                  <a:lnTo>
                    <a:pt x="960" y="86"/>
                  </a:lnTo>
                  <a:lnTo>
                    <a:pt x="966" y="95"/>
                  </a:lnTo>
                  <a:lnTo>
                    <a:pt x="979" y="121"/>
                  </a:lnTo>
                  <a:lnTo>
                    <a:pt x="998" y="188"/>
                  </a:lnTo>
                  <a:lnTo>
                    <a:pt x="1006" y="233"/>
                  </a:lnTo>
                  <a:lnTo>
                    <a:pt x="1006" y="251"/>
                  </a:lnTo>
                  <a:lnTo>
                    <a:pt x="1001" y="303"/>
                  </a:lnTo>
                  <a:lnTo>
                    <a:pt x="998" y="310"/>
                  </a:lnTo>
                  <a:lnTo>
                    <a:pt x="1001" y="315"/>
                  </a:lnTo>
                  <a:lnTo>
                    <a:pt x="1006" y="346"/>
                  </a:lnTo>
                  <a:lnTo>
                    <a:pt x="1025" y="359"/>
                  </a:lnTo>
                  <a:lnTo>
                    <a:pt x="1042" y="373"/>
                  </a:lnTo>
                  <a:lnTo>
                    <a:pt x="1051" y="384"/>
                  </a:lnTo>
                  <a:lnTo>
                    <a:pt x="1065" y="408"/>
                  </a:lnTo>
                  <a:lnTo>
                    <a:pt x="1076" y="450"/>
                  </a:lnTo>
                  <a:lnTo>
                    <a:pt x="1076" y="480"/>
                  </a:lnTo>
                  <a:lnTo>
                    <a:pt x="1075" y="494"/>
                  </a:lnTo>
                  <a:lnTo>
                    <a:pt x="1063" y="516"/>
                  </a:lnTo>
                  <a:lnTo>
                    <a:pt x="1038" y="538"/>
                  </a:lnTo>
                  <a:lnTo>
                    <a:pt x="1029" y="546"/>
                  </a:lnTo>
                  <a:lnTo>
                    <a:pt x="1027" y="552"/>
                  </a:lnTo>
                  <a:lnTo>
                    <a:pt x="1027" y="564"/>
                  </a:lnTo>
                  <a:lnTo>
                    <a:pt x="1016" y="574"/>
                  </a:lnTo>
                  <a:lnTo>
                    <a:pt x="1006" y="579"/>
                  </a:lnTo>
                  <a:lnTo>
                    <a:pt x="986" y="587"/>
                  </a:lnTo>
                  <a:lnTo>
                    <a:pt x="955" y="594"/>
                  </a:lnTo>
                  <a:lnTo>
                    <a:pt x="933" y="592"/>
                  </a:lnTo>
                  <a:lnTo>
                    <a:pt x="923" y="588"/>
                  </a:lnTo>
                  <a:lnTo>
                    <a:pt x="925" y="609"/>
                  </a:lnTo>
                  <a:lnTo>
                    <a:pt x="927" y="620"/>
                  </a:lnTo>
                  <a:lnTo>
                    <a:pt x="954" y="631"/>
                  </a:lnTo>
                  <a:lnTo>
                    <a:pt x="985" y="677"/>
                  </a:lnTo>
                  <a:lnTo>
                    <a:pt x="1018" y="736"/>
                  </a:lnTo>
                  <a:lnTo>
                    <a:pt x="1018" y="756"/>
                  </a:lnTo>
                  <a:lnTo>
                    <a:pt x="1021" y="769"/>
                  </a:lnTo>
                  <a:lnTo>
                    <a:pt x="1033" y="776"/>
                  </a:lnTo>
                  <a:lnTo>
                    <a:pt x="1108" y="792"/>
                  </a:lnTo>
                  <a:lnTo>
                    <a:pt x="1139" y="802"/>
                  </a:lnTo>
                  <a:lnTo>
                    <a:pt x="1209" y="827"/>
                  </a:lnTo>
                  <a:lnTo>
                    <a:pt x="1268" y="852"/>
                  </a:lnTo>
                  <a:lnTo>
                    <a:pt x="1283" y="861"/>
                  </a:lnTo>
                  <a:lnTo>
                    <a:pt x="1304" y="876"/>
                  </a:lnTo>
                  <a:lnTo>
                    <a:pt x="1308" y="889"/>
                  </a:lnTo>
                  <a:lnTo>
                    <a:pt x="1313" y="914"/>
                  </a:lnTo>
                  <a:lnTo>
                    <a:pt x="1318" y="993"/>
                  </a:lnTo>
                  <a:lnTo>
                    <a:pt x="1316" y="1049"/>
                  </a:lnTo>
                  <a:lnTo>
                    <a:pt x="1309" y="1072"/>
                  </a:lnTo>
                  <a:lnTo>
                    <a:pt x="1297" y="1110"/>
                  </a:lnTo>
                  <a:lnTo>
                    <a:pt x="1291" y="1143"/>
                  </a:lnTo>
                  <a:lnTo>
                    <a:pt x="1291" y="1156"/>
                  </a:lnTo>
                  <a:lnTo>
                    <a:pt x="1291" y="1180"/>
                  </a:lnTo>
                  <a:lnTo>
                    <a:pt x="1286" y="1195"/>
                  </a:lnTo>
                  <a:lnTo>
                    <a:pt x="1283" y="1205"/>
                  </a:lnTo>
                  <a:lnTo>
                    <a:pt x="1281" y="1226"/>
                  </a:lnTo>
                  <a:lnTo>
                    <a:pt x="1268" y="1281"/>
                  </a:lnTo>
                  <a:lnTo>
                    <a:pt x="1211" y="1483"/>
                  </a:lnTo>
                  <a:lnTo>
                    <a:pt x="1173" y="1599"/>
                  </a:lnTo>
                  <a:lnTo>
                    <a:pt x="1159" y="1631"/>
                  </a:lnTo>
                  <a:lnTo>
                    <a:pt x="1138" y="1669"/>
                  </a:lnTo>
                  <a:lnTo>
                    <a:pt x="1112" y="1708"/>
                  </a:lnTo>
                  <a:lnTo>
                    <a:pt x="1098" y="1720"/>
                  </a:lnTo>
                  <a:lnTo>
                    <a:pt x="1069" y="1742"/>
                  </a:lnTo>
                  <a:lnTo>
                    <a:pt x="1060" y="1746"/>
                  </a:lnTo>
                  <a:lnTo>
                    <a:pt x="1097" y="1824"/>
                  </a:lnTo>
                  <a:lnTo>
                    <a:pt x="1234" y="2168"/>
                  </a:lnTo>
                  <a:lnTo>
                    <a:pt x="1255" y="2224"/>
                  </a:lnTo>
                  <a:lnTo>
                    <a:pt x="1250" y="2229"/>
                  </a:lnTo>
                  <a:lnTo>
                    <a:pt x="1227" y="2241"/>
                  </a:lnTo>
                  <a:lnTo>
                    <a:pt x="1187" y="2253"/>
                  </a:lnTo>
                  <a:lnTo>
                    <a:pt x="1180" y="2255"/>
                  </a:lnTo>
                  <a:lnTo>
                    <a:pt x="1189" y="2384"/>
                  </a:lnTo>
                  <a:lnTo>
                    <a:pt x="1192" y="2620"/>
                  </a:lnTo>
                  <a:lnTo>
                    <a:pt x="1183" y="2844"/>
                  </a:lnTo>
                  <a:lnTo>
                    <a:pt x="1163" y="3074"/>
                  </a:lnTo>
                  <a:lnTo>
                    <a:pt x="1150" y="3200"/>
                  </a:lnTo>
                  <a:lnTo>
                    <a:pt x="1145" y="3270"/>
                  </a:lnTo>
                  <a:lnTo>
                    <a:pt x="1145" y="3362"/>
                  </a:lnTo>
                  <a:lnTo>
                    <a:pt x="1139" y="3383"/>
                  </a:lnTo>
                  <a:lnTo>
                    <a:pt x="1133" y="3391"/>
                  </a:lnTo>
                  <a:lnTo>
                    <a:pt x="1095" y="3410"/>
                  </a:lnTo>
                  <a:lnTo>
                    <a:pt x="1027" y="3435"/>
                  </a:lnTo>
                  <a:lnTo>
                    <a:pt x="1012" y="3440"/>
                  </a:lnTo>
                  <a:lnTo>
                    <a:pt x="1012" y="3510"/>
                  </a:lnTo>
                  <a:lnTo>
                    <a:pt x="1006" y="3729"/>
                  </a:lnTo>
                  <a:lnTo>
                    <a:pt x="998" y="3822"/>
                  </a:lnTo>
                  <a:lnTo>
                    <a:pt x="966" y="4010"/>
                  </a:lnTo>
                  <a:lnTo>
                    <a:pt x="925" y="4194"/>
                  </a:lnTo>
                  <a:lnTo>
                    <a:pt x="896" y="4367"/>
                  </a:lnTo>
                  <a:lnTo>
                    <a:pt x="889" y="4446"/>
                  </a:lnTo>
                  <a:lnTo>
                    <a:pt x="890" y="4477"/>
                  </a:lnTo>
                  <a:lnTo>
                    <a:pt x="896" y="4507"/>
                  </a:lnTo>
                  <a:lnTo>
                    <a:pt x="896" y="4527"/>
                  </a:lnTo>
                  <a:lnTo>
                    <a:pt x="889" y="4549"/>
                  </a:lnTo>
                  <a:lnTo>
                    <a:pt x="888" y="4562"/>
                  </a:lnTo>
                  <a:lnTo>
                    <a:pt x="888" y="4596"/>
                  </a:lnTo>
                  <a:lnTo>
                    <a:pt x="884" y="4658"/>
                  </a:lnTo>
                  <a:lnTo>
                    <a:pt x="883" y="4695"/>
                  </a:lnTo>
                  <a:lnTo>
                    <a:pt x="880" y="4746"/>
                  </a:lnTo>
                  <a:lnTo>
                    <a:pt x="868" y="4778"/>
                  </a:lnTo>
                  <a:lnTo>
                    <a:pt x="858" y="4792"/>
                  </a:lnTo>
                  <a:lnTo>
                    <a:pt x="845" y="4805"/>
                  </a:lnTo>
                  <a:lnTo>
                    <a:pt x="809" y="4829"/>
                  </a:lnTo>
                  <a:lnTo>
                    <a:pt x="766" y="4848"/>
                  </a:lnTo>
                  <a:lnTo>
                    <a:pt x="726" y="4853"/>
                  </a:lnTo>
                  <a:lnTo>
                    <a:pt x="709" y="4850"/>
                  </a:lnTo>
                  <a:lnTo>
                    <a:pt x="678" y="4842"/>
                  </a:lnTo>
                  <a:lnTo>
                    <a:pt x="644" y="4833"/>
                  </a:lnTo>
                  <a:lnTo>
                    <a:pt x="633" y="4823"/>
                  </a:lnTo>
                  <a:lnTo>
                    <a:pt x="631" y="4816"/>
                  </a:lnTo>
                  <a:lnTo>
                    <a:pt x="631" y="4796"/>
                  </a:lnTo>
                  <a:lnTo>
                    <a:pt x="644" y="4730"/>
                  </a:lnTo>
                  <a:lnTo>
                    <a:pt x="653" y="4702"/>
                  </a:lnTo>
                  <a:lnTo>
                    <a:pt x="665" y="4679"/>
                  </a:lnTo>
                  <a:lnTo>
                    <a:pt x="695" y="4613"/>
                  </a:lnTo>
                  <a:lnTo>
                    <a:pt x="703" y="4574"/>
                  </a:lnTo>
                  <a:lnTo>
                    <a:pt x="706" y="4538"/>
                  </a:lnTo>
                  <a:lnTo>
                    <a:pt x="712" y="4482"/>
                  </a:lnTo>
                  <a:lnTo>
                    <a:pt x="721" y="4456"/>
                  </a:lnTo>
                  <a:lnTo>
                    <a:pt x="744" y="4412"/>
                  </a:lnTo>
                  <a:lnTo>
                    <a:pt x="752" y="4395"/>
                  </a:lnTo>
                  <a:lnTo>
                    <a:pt x="751" y="4249"/>
                  </a:lnTo>
                  <a:lnTo>
                    <a:pt x="753" y="3956"/>
                  </a:lnTo>
                  <a:lnTo>
                    <a:pt x="753" y="3904"/>
                  </a:lnTo>
                  <a:lnTo>
                    <a:pt x="747" y="3796"/>
                  </a:lnTo>
                  <a:lnTo>
                    <a:pt x="749" y="3698"/>
                  </a:lnTo>
                  <a:lnTo>
                    <a:pt x="756" y="3636"/>
                  </a:lnTo>
                  <a:lnTo>
                    <a:pt x="754" y="3611"/>
                  </a:lnTo>
                  <a:lnTo>
                    <a:pt x="740" y="3533"/>
                  </a:lnTo>
                  <a:lnTo>
                    <a:pt x="740" y="3507"/>
                  </a:lnTo>
                  <a:lnTo>
                    <a:pt x="651" y="3513"/>
                  </a:lnTo>
                  <a:lnTo>
                    <a:pt x="656" y="3548"/>
                  </a:lnTo>
                  <a:lnTo>
                    <a:pt x="670" y="3734"/>
                  </a:lnTo>
                  <a:lnTo>
                    <a:pt x="669" y="3834"/>
                  </a:lnTo>
                  <a:lnTo>
                    <a:pt x="664" y="3892"/>
                  </a:lnTo>
                  <a:lnTo>
                    <a:pt x="658" y="3916"/>
                  </a:lnTo>
                  <a:lnTo>
                    <a:pt x="647" y="3968"/>
                  </a:lnTo>
                  <a:lnTo>
                    <a:pt x="634" y="4074"/>
                  </a:lnTo>
                  <a:lnTo>
                    <a:pt x="627" y="4222"/>
                  </a:lnTo>
                  <a:lnTo>
                    <a:pt x="629" y="4289"/>
                  </a:lnTo>
                  <a:lnTo>
                    <a:pt x="633" y="4347"/>
                  </a:lnTo>
                  <a:lnTo>
                    <a:pt x="653" y="4444"/>
                  </a:lnTo>
                  <a:lnTo>
                    <a:pt x="656" y="4469"/>
                  </a:lnTo>
                  <a:lnTo>
                    <a:pt x="655" y="4489"/>
                  </a:lnTo>
                  <a:lnTo>
                    <a:pt x="651" y="4503"/>
                  </a:lnTo>
                  <a:lnTo>
                    <a:pt x="656" y="4538"/>
                  </a:lnTo>
                  <a:lnTo>
                    <a:pt x="662" y="4586"/>
                  </a:lnTo>
                  <a:lnTo>
                    <a:pt x="664" y="4608"/>
                  </a:lnTo>
                  <a:lnTo>
                    <a:pt x="653" y="4651"/>
                  </a:lnTo>
                  <a:lnTo>
                    <a:pt x="643" y="4666"/>
                  </a:lnTo>
                  <a:lnTo>
                    <a:pt x="634" y="4686"/>
                  </a:lnTo>
                  <a:lnTo>
                    <a:pt x="622" y="4754"/>
                  </a:lnTo>
                  <a:lnTo>
                    <a:pt x="618" y="4781"/>
                  </a:lnTo>
                  <a:lnTo>
                    <a:pt x="614" y="4801"/>
                  </a:lnTo>
                  <a:lnTo>
                    <a:pt x="603" y="4826"/>
                  </a:lnTo>
                  <a:lnTo>
                    <a:pt x="592" y="4835"/>
                  </a:lnTo>
                  <a:lnTo>
                    <a:pt x="566" y="4841"/>
                  </a:lnTo>
                  <a:lnTo>
                    <a:pt x="461" y="4845"/>
                  </a:lnTo>
                  <a:lnTo>
                    <a:pt x="437" y="4841"/>
                  </a:lnTo>
                  <a:lnTo>
                    <a:pt x="428" y="4835"/>
                  </a:lnTo>
                  <a:lnTo>
                    <a:pt x="423" y="4810"/>
                  </a:lnTo>
                  <a:lnTo>
                    <a:pt x="423" y="4796"/>
                  </a:lnTo>
                  <a:lnTo>
                    <a:pt x="424" y="4776"/>
                  </a:lnTo>
                  <a:lnTo>
                    <a:pt x="442" y="4714"/>
                  </a:lnTo>
                  <a:lnTo>
                    <a:pt x="455" y="4687"/>
                  </a:lnTo>
                  <a:lnTo>
                    <a:pt x="478" y="4634"/>
                  </a:lnTo>
                  <a:lnTo>
                    <a:pt x="485" y="4605"/>
                  </a:lnTo>
                  <a:lnTo>
                    <a:pt x="486" y="4573"/>
                  </a:lnTo>
                  <a:lnTo>
                    <a:pt x="490" y="4511"/>
                  </a:lnTo>
                  <a:lnTo>
                    <a:pt x="491" y="4474"/>
                  </a:lnTo>
                  <a:lnTo>
                    <a:pt x="498" y="4451"/>
                  </a:lnTo>
                  <a:lnTo>
                    <a:pt x="499" y="4432"/>
                  </a:lnTo>
                  <a:lnTo>
                    <a:pt x="487" y="4324"/>
                  </a:lnTo>
                  <a:lnTo>
                    <a:pt x="455" y="4096"/>
                  </a:lnTo>
                  <a:lnTo>
                    <a:pt x="438" y="3980"/>
                  </a:lnTo>
                  <a:lnTo>
                    <a:pt x="426" y="3887"/>
                  </a:lnTo>
                  <a:lnTo>
                    <a:pt x="412" y="3751"/>
                  </a:lnTo>
                  <a:lnTo>
                    <a:pt x="411" y="3671"/>
                  </a:lnTo>
                  <a:lnTo>
                    <a:pt x="414" y="3638"/>
                  </a:lnTo>
                  <a:lnTo>
                    <a:pt x="424" y="3545"/>
                  </a:lnTo>
                  <a:lnTo>
                    <a:pt x="423" y="3536"/>
                  </a:lnTo>
                  <a:lnTo>
                    <a:pt x="420" y="3537"/>
                  </a:lnTo>
                  <a:lnTo>
                    <a:pt x="401" y="3538"/>
                  </a:lnTo>
                  <a:lnTo>
                    <a:pt x="398" y="3532"/>
                  </a:lnTo>
                  <a:lnTo>
                    <a:pt x="395" y="3497"/>
                  </a:lnTo>
                  <a:lnTo>
                    <a:pt x="369" y="3287"/>
                  </a:lnTo>
                  <a:lnTo>
                    <a:pt x="364" y="3205"/>
                  </a:lnTo>
                  <a:lnTo>
                    <a:pt x="360" y="3166"/>
                  </a:lnTo>
                  <a:lnTo>
                    <a:pt x="332" y="3038"/>
                  </a:lnTo>
                  <a:lnTo>
                    <a:pt x="292" y="2867"/>
                  </a:lnTo>
                  <a:lnTo>
                    <a:pt x="258" y="2682"/>
                  </a:lnTo>
                  <a:lnTo>
                    <a:pt x="249" y="2592"/>
                  </a:lnTo>
                  <a:lnTo>
                    <a:pt x="245" y="2508"/>
                  </a:lnTo>
                  <a:lnTo>
                    <a:pt x="246" y="2380"/>
                  </a:lnTo>
                  <a:lnTo>
                    <a:pt x="251" y="2295"/>
                  </a:lnTo>
                  <a:lnTo>
                    <a:pt x="251" y="2254"/>
                  </a:lnTo>
                  <a:lnTo>
                    <a:pt x="246" y="2250"/>
                  </a:lnTo>
                  <a:lnTo>
                    <a:pt x="228" y="2248"/>
                  </a:lnTo>
                  <a:lnTo>
                    <a:pt x="188" y="2233"/>
                  </a:lnTo>
                  <a:lnTo>
                    <a:pt x="171" y="2219"/>
                  </a:lnTo>
                  <a:lnTo>
                    <a:pt x="171" y="2209"/>
                  </a:lnTo>
                  <a:lnTo>
                    <a:pt x="220" y="2021"/>
                  </a:lnTo>
                  <a:lnTo>
                    <a:pt x="264" y="1850"/>
                  </a:lnTo>
                  <a:lnTo>
                    <a:pt x="246" y="1837"/>
                  </a:lnTo>
                  <a:lnTo>
                    <a:pt x="118" y="1786"/>
                  </a:lnTo>
                  <a:lnTo>
                    <a:pt x="71" y="1764"/>
                  </a:lnTo>
                  <a:lnTo>
                    <a:pt x="40" y="1751"/>
                  </a:lnTo>
                  <a:lnTo>
                    <a:pt x="9" y="1737"/>
                  </a:lnTo>
                  <a:lnTo>
                    <a:pt x="0" y="1720"/>
                  </a:lnTo>
                  <a:lnTo>
                    <a:pt x="0" y="1706"/>
                  </a:lnTo>
                  <a:lnTo>
                    <a:pt x="7" y="1642"/>
                  </a:lnTo>
                  <a:lnTo>
                    <a:pt x="17" y="1571"/>
                  </a:lnTo>
                  <a:lnTo>
                    <a:pt x="19" y="1537"/>
                  </a:lnTo>
                  <a:lnTo>
                    <a:pt x="26" y="1483"/>
                  </a:lnTo>
                  <a:lnTo>
                    <a:pt x="32" y="1463"/>
                  </a:lnTo>
                  <a:lnTo>
                    <a:pt x="45" y="1424"/>
                  </a:lnTo>
                  <a:lnTo>
                    <a:pt x="101" y="1264"/>
                  </a:lnTo>
                  <a:lnTo>
                    <a:pt x="119" y="1224"/>
                  </a:lnTo>
                  <a:lnTo>
                    <a:pt x="131" y="1207"/>
                  </a:lnTo>
                  <a:lnTo>
                    <a:pt x="141" y="1180"/>
                  </a:lnTo>
                  <a:lnTo>
                    <a:pt x="150" y="1151"/>
                  </a:lnTo>
                  <a:lnTo>
                    <a:pt x="166" y="1107"/>
                  </a:lnTo>
                  <a:lnTo>
                    <a:pt x="169" y="1090"/>
                  </a:lnTo>
                  <a:lnTo>
                    <a:pt x="170" y="1081"/>
                  </a:lnTo>
                  <a:lnTo>
                    <a:pt x="169" y="1077"/>
                  </a:lnTo>
                  <a:lnTo>
                    <a:pt x="174" y="1068"/>
                  </a:lnTo>
                  <a:lnTo>
                    <a:pt x="191" y="1033"/>
                  </a:lnTo>
                  <a:lnTo>
                    <a:pt x="255" y="871"/>
                  </a:lnTo>
                  <a:lnTo>
                    <a:pt x="276" y="828"/>
                  </a:lnTo>
                  <a:lnTo>
                    <a:pt x="285" y="806"/>
                  </a:lnTo>
                  <a:lnTo>
                    <a:pt x="289" y="789"/>
                  </a:lnTo>
                  <a:lnTo>
                    <a:pt x="299" y="786"/>
                  </a:lnTo>
                  <a:lnTo>
                    <a:pt x="310" y="784"/>
                  </a:lnTo>
                  <a:lnTo>
                    <a:pt x="354" y="783"/>
                  </a:lnTo>
                  <a:lnTo>
                    <a:pt x="503" y="769"/>
                  </a:lnTo>
                  <a:lnTo>
                    <a:pt x="531" y="761"/>
                  </a:lnTo>
                  <a:lnTo>
                    <a:pt x="563" y="735"/>
                  </a:lnTo>
                  <a:lnTo>
                    <a:pt x="612" y="692"/>
                  </a:lnTo>
                  <a:lnTo>
                    <a:pt x="651" y="665"/>
                  </a:lnTo>
                  <a:lnTo>
                    <a:pt x="661" y="661"/>
                  </a:ln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5" name="Freeform 342"/>
            <p:cNvSpPr>
              <a:spLocks/>
            </p:cNvSpPr>
            <p:nvPr/>
          </p:nvSpPr>
          <p:spPr bwMode="auto">
            <a:xfrm>
              <a:off x="8543925" y="1020763"/>
              <a:ext cx="36513" cy="77788"/>
            </a:xfrm>
            <a:custGeom>
              <a:avLst/>
              <a:gdLst>
                <a:gd name="T0" fmla="*/ 93 w 93"/>
                <a:gd name="T1" fmla="*/ 0 h 197"/>
                <a:gd name="T2" fmla="*/ 48 w 93"/>
                <a:gd name="T3" fmla="*/ 1 h 197"/>
                <a:gd name="T4" fmla="*/ 19 w 93"/>
                <a:gd name="T5" fmla="*/ 5 h 197"/>
                <a:gd name="T6" fmla="*/ 10 w 93"/>
                <a:gd name="T7" fmla="*/ 42 h 197"/>
                <a:gd name="T8" fmla="*/ 0 w 93"/>
                <a:gd name="T9" fmla="*/ 123 h 197"/>
                <a:gd name="T10" fmla="*/ 1 w 93"/>
                <a:gd name="T11" fmla="*/ 180 h 197"/>
                <a:gd name="T12" fmla="*/ 4 w 93"/>
                <a:gd name="T13" fmla="*/ 193 h 197"/>
                <a:gd name="T14" fmla="*/ 38 w 93"/>
                <a:gd name="T15" fmla="*/ 197 h 197"/>
                <a:gd name="T16" fmla="*/ 38 w 93"/>
                <a:gd name="T17" fmla="*/ 187 h 197"/>
                <a:gd name="T18" fmla="*/ 43 w 93"/>
                <a:gd name="T19" fmla="*/ 119 h 197"/>
                <a:gd name="T20" fmla="*/ 53 w 93"/>
                <a:gd name="T21" fmla="*/ 81 h 197"/>
                <a:gd name="T22" fmla="*/ 82 w 93"/>
                <a:gd name="T23" fmla="*/ 16 h 197"/>
                <a:gd name="T24" fmla="*/ 93 w 93"/>
                <a:gd name="T2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97">
                  <a:moveTo>
                    <a:pt x="93" y="0"/>
                  </a:moveTo>
                  <a:lnTo>
                    <a:pt x="48" y="1"/>
                  </a:lnTo>
                  <a:lnTo>
                    <a:pt x="19" y="5"/>
                  </a:lnTo>
                  <a:lnTo>
                    <a:pt x="10" y="42"/>
                  </a:lnTo>
                  <a:lnTo>
                    <a:pt x="0" y="123"/>
                  </a:lnTo>
                  <a:lnTo>
                    <a:pt x="1" y="180"/>
                  </a:lnTo>
                  <a:lnTo>
                    <a:pt x="4" y="193"/>
                  </a:lnTo>
                  <a:lnTo>
                    <a:pt x="38" y="197"/>
                  </a:lnTo>
                  <a:lnTo>
                    <a:pt x="38" y="187"/>
                  </a:lnTo>
                  <a:lnTo>
                    <a:pt x="43" y="119"/>
                  </a:lnTo>
                  <a:lnTo>
                    <a:pt x="53" y="81"/>
                  </a:lnTo>
                  <a:lnTo>
                    <a:pt x="82" y="16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6" name="Freeform 343"/>
            <p:cNvSpPr>
              <a:spLocks/>
            </p:cNvSpPr>
            <p:nvPr/>
          </p:nvSpPr>
          <p:spPr bwMode="auto">
            <a:xfrm>
              <a:off x="8574088" y="1117600"/>
              <a:ext cx="33338" cy="63500"/>
            </a:xfrm>
            <a:custGeom>
              <a:avLst/>
              <a:gdLst>
                <a:gd name="T0" fmla="*/ 26 w 81"/>
                <a:gd name="T1" fmla="*/ 20 h 162"/>
                <a:gd name="T2" fmla="*/ 20 w 81"/>
                <a:gd name="T3" fmla="*/ 33 h 162"/>
                <a:gd name="T4" fmla="*/ 5 w 81"/>
                <a:gd name="T5" fmla="*/ 88 h 162"/>
                <a:gd name="T6" fmla="*/ 1 w 81"/>
                <a:gd name="T7" fmla="*/ 118 h 162"/>
                <a:gd name="T8" fmla="*/ 0 w 81"/>
                <a:gd name="T9" fmla="*/ 158 h 162"/>
                <a:gd name="T10" fmla="*/ 4 w 81"/>
                <a:gd name="T11" fmla="*/ 162 h 162"/>
                <a:gd name="T12" fmla="*/ 28 w 81"/>
                <a:gd name="T13" fmla="*/ 158 h 162"/>
                <a:gd name="T14" fmla="*/ 52 w 81"/>
                <a:gd name="T15" fmla="*/ 157 h 162"/>
                <a:gd name="T16" fmla="*/ 68 w 81"/>
                <a:gd name="T17" fmla="*/ 78 h 162"/>
                <a:gd name="T18" fmla="*/ 81 w 81"/>
                <a:gd name="T19" fmla="*/ 0 h 162"/>
                <a:gd name="T20" fmla="*/ 52 w 81"/>
                <a:gd name="T21" fmla="*/ 9 h 162"/>
                <a:gd name="T22" fmla="*/ 26 w 81"/>
                <a:gd name="T23" fmla="*/ 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162">
                  <a:moveTo>
                    <a:pt x="26" y="20"/>
                  </a:moveTo>
                  <a:lnTo>
                    <a:pt x="20" y="33"/>
                  </a:lnTo>
                  <a:lnTo>
                    <a:pt x="5" y="88"/>
                  </a:lnTo>
                  <a:lnTo>
                    <a:pt x="1" y="118"/>
                  </a:lnTo>
                  <a:lnTo>
                    <a:pt x="0" y="158"/>
                  </a:lnTo>
                  <a:lnTo>
                    <a:pt x="4" y="162"/>
                  </a:lnTo>
                  <a:lnTo>
                    <a:pt x="28" y="158"/>
                  </a:lnTo>
                  <a:lnTo>
                    <a:pt x="52" y="157"/>
                  </a:lnTo>
                  <a:lnTo>
                    <a:pt x="68" y="78"/>
                  </a:lnTo>
                  <a:lnTo>
                    <a:pt x="81" y="0"/>
                  </a:lnTo>
                  <a:lnTo>
                    <a:pt x="52" y="9"/>
                  </a:lnTo>
                  <a:lnTo>
                    <a:pt x="26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7" name="Freeform 344"/>
            <p:cNvSpPr>
              <a:spLocks/>
            </p:cNvSpPr>
            <p:nvPr/>
          </p:nvSpPr>
          <p:spPr bwMode="auto">
            <a:xfrm>
              <a:off x="8534400" y="666750"/>
              <a:ext cx="241300" cy="334963"/>
            </a:xfrm>
            <a:custGeom>
              <a:avLst/>
              <a:gdLst>
                <a:gd name="T0" fmla="*/ 526 w 609"/>
                <a:gd name="T1" fmla="*/ 6 h 847"/>
                <a:gd name="T2" fmla="*/ 557 w 609"/>
                <a:gd name="T3" fmla="*/ 51 h 847"/>
                <a:gd name="T4" fmla="*/ 588 w 609"/>
                <a:gd name="T5" fmla="*/ 112 h 847"/>
                <a:gd name="T6" fmla="*/ 588 w 609"/>
                <a:gd name="T7" fmla="*/ 134 h 847"/>
                <a:gd name="T8" fmla="*/ 589 w 609"/>
                <a:gd name="T9" fmla="*/ 146 h 847"/>
                <a:gd name="T10" fmla="*/ 593 w 609"/>
                <a:gd name="T11" fmla="*/ 165 h 847"/>
                <a:gd name="T12" fmla="*/ 609 w 609"/>
                <a:gd name="T13" fmla="*/ 264 h 847"/>
                <a:gd name="T14" fmla="*/ 606 w 609"/>
                <a:gd name="T15" fmla="*/ 280 h 847"/>
                <a:gd name="T16" fmla="*/ 586 w 609"/>
                <a:gd name="T17" fmla="*/ 275 h 847"/>
                <a:gd name="T18" fmla="*/ 492 w 609"/>
                <a:gd name="T19" fmla="*/ 244 h 847"/>
                <a:gd name="T20" fmla="*/ 473 w 609"/>
                <a:gd name="T21" fmla="*/ 240 h 847"/>
                <a:gd name="T22" fmla="*/ 468 w 609"/>
                <a:gd name="T23" fmla="*/ 245 h 847"/>
                <a:gd name="T24" fmla="*/ 457 w 609"/>
                <a:gd name="T25" fmla="*/ 258 h 847"/>
                <a:gd name="T26" fmla="*/ 447 w 609"/>
                <a:gd name="T27" fmla="*/ 265 h 847"/>
                <a:gd name="T28" fmla="*/ 439 w 609"/>
                <a:gd name="T29" fmla="*/ 264 h 847"/>
                <a:gd name="T30" fmla="*/ 409 w 609"/>
                <a:gd name="T31" fmla="*/ 265 h 847"/>
                <a:gd name="T32" fmla="*/ 401 w 609"/>
                <a:gd name="T33" fmla="*/ 269 h 847"/>
                <a:gd name="T34" fmla="*/ 359 w 609"/>
                <a:gd name="T35" fmla="*/ 352 h 847"/>
                <a:gd name="T36" fmla="*/ 234 w 609"/>
                <a:gd name="T37" fmla="*/ 589 h 847"/>
                <a:gd name="T38" fmla="*/ 206 w 609"/>
                <a:gd name="T39" fmla="*/ 646 h 847"/>
                <a:gd name="T40" fmla="*/ 166 w 609"/>
                <a:gd name="T41" fmla="*/ 744 h 847"/>
                <a:gd name="T42" fmla="*/ 133 w 609"/>
                <a:gd name="T43" fmla="*/ 843 h 847"/>
                <a:gd name="T44" fmla="*/ 128 w 609"/>
                <a:gd name="T45" fmla="*/ 847 h 847"/>
                <a:gd name="T46" fmla="*/ 127 w 609"/>
                <a:gd name="T47" fmla="*/ 801 h 847"/>
                <a:gd name="T48" fmla="*/ 133 w 609"/>
                <a:gd name="T49" fmla="*/ 542 h 847"/>
                <a:gd name="T50" fmla="*/ 137 w 609"/>
                <a:gd name="T51" fmla="*/ 436 h 847"/>
                <a:gd name="T52" fmla="*/ 142 w 609"/>
                <a:gd name="T53" fmla="*/ 357 h 847"/>
                <a:gd name="T54" fmla="*/ 141 w 609"/>
                <a:gd name="T55" fmla="*/ 252 h 847"/>
                <a:gd name="T56" fmla="*/ 137 w 609"/>
                <a:gd name="T57" fmla="*/ 236 h 847"/>
                <a:gd name="T58" fmla="*/ 123 w 609"/>
                <a:gd name="T59" fmla="*/ 226 h 847"/>
                <a:gd name="T60" fmla="*/ 112 w 609"/>
                <a:gd name="T61" fmla="*/ 223 h 847"/>
                <a:gd name="T62" fmla="*/ 109 w 609"/>
                <a:gd name="T63" fmla="*/ 225 h 847"/>
                <a:gd name="T64" fmla="*/ 86 w 609"/>
                <a:gd name="T65" fmla="*/ 225 h 847"/>
                <a:gd name="T66" fmla="*/ 81 w 609"/>
                <a:gd name="T67" fmla="*/ 220 h 847"/>
                <a:gd name="T68" fmla="*/ 79 w 609"/>
                <a:gd name="T69" fmla="*/ 207 h 847"/>
                <a:gd name="T70" fmla="*/ 77 w 609"/>
                <a:gd name="T71" fmla="*/ 203 h 847"/>
                <a:gd name="T72" fmla="*/ 36 w 609"/>
                <a:gd name="T73" fmla="*/ 225 h 847"/>
                <a:gd name="T74" fmla="*/ 0 w 609"/>
                <a:gd name="T75" fmla="*/ 240 h 847"/>
                <a:gd name="T76" fmla="*/ 49 w 609"/>
                <a:gd name="T77" fmla="*/ 185 h 847"/>
                <a:gd name="T78" fmla="*/ 94 w 609"/>
                <a:gd name="T79" fmla="*/ 135 h 847"/>
                <a:gd name="T80" fmla="*/ 94 w 609"/>
                <a:gd name="T81" fmla="*/ 137 h 847"/>
                <a:gd name="T82" fmla="*/ 97 w 609"/>
                <a:gd name="T83" fmla="*/ 134 h 847"/>
                <a:gd name="T84" fmla="*/ 127 w 609"/>
                <a:gd name="T85" fmla="*/ 109 h 847"/>
                <a:gd name="T86" fmla="*/ 177 w 609"/>
                <a:gd name="T87" fmla="*/ 65 h 847"/>
                <a:gd name="T88" fmla="*/ 198 w 609"/>
                <a:gd name="T89" fmla="*/ 50 h 847"/>
                <a:gd name="T90" fmla="*/ 226 w 609"/>
                <a:gd name="T91" fmla="*/ 39 h 847"/>
                <a:gd name="T92" fmla="*/ 229 w 609"/>
                <a:gd name="T93" fmla="*/ 38 h 847"/>
                <a:gd name="T94" fmla="*/ 223 w 609"/>
                <a:gd name="T95" fmla="*/ 108 h 847"/>
                <a:gd name="T96" fmla="*/ 203 w 609"/>
                <a:gd name="T97" fmla="*/ 240 h 847"/>
                <a:gd name="T98" fmla="*/ 188 w 609"/>
                <a:gd name="T99" fmla="*/ 402 h 847"/>
                <a:gd name="T100" fmla="*/ 182 w 609"/>
                <a:gd name="T101" fmla="*/ 499 h 847"/>
                <a:gd name="T102" fmla="*/ 197 w 609"/>
                <a:gd name="T103" fmla="*/ 475 h 847"/>
                <a:gd name="T104" fmla="*/ 267 w 609"/>
                <a:gd name="T105" fmla="*/ 354 h 847"/>
                <a:gd name="T106" fmla="*/ 316 w 609"/>
                <a:gd name="T107" fmla="*/ 284 h 847"/>
                <a:gd name="T108" fmla="*/ 334 w 609"/>
                <a:gd name="T109" fmla="*/ 265 h 847"/>
                <a:gd name="T110" fmla="*/ 368 w 609"/>
                <a:gd name="T111" fmla="*/ 236 h 847"/>
                <a:gd name="T112" fmla="*/ 435 w 609"/>
                <a:gd name="T113" fmla="*/ 160 h 847"/>
                <a:gd name="T114" fmla="*/ 464 w 609"/>
                <a:gd name="T115" fmla="*/ 125 h 847"/>
                <a:gd name="T116" fmla="*/ 473 w 609"/>
                <a:gd name="T117" fmla="*/ 111 h 847"/>
                <a:gd name="T118" fmla="*/ 487 w 609"/>
                <a:gd name="T119" fmla="*/ 77 h 847"/>
                <a:gd name="T120" fmla="*/ 500 w 609"/>
                <a:gd name="T121" fmla="*/ 25 h 847"/>
                <a:gd name="T122" fmla="*/ 505 w 609"/>
                <a:gd name="T123" fmla="*/ 0 h 847"/>
                <a:gd name="T124" fmla="*/ 526 w 609"/>
                <a:gd name="T125" fmla="*/ 6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9" h="847">
                  <a:moveTo>
                    <a:pt x="526" y="6"/>
                  </a:moveTo>
                  <a:lnTo>
                    <a:pt x="557" y="51"/>
                  </a:lnTo>
                  <a:lnTo>
                    <a:pt x="588" y="112"/>
                  </a:lnTo>
                  <a:lnTo>
                    <a:pt x="588" y="134"/>
                  </a:lnTo>
                  <a:lnTo>
                    <a:pt x="589" y="146"/>
                  </a:lnTo>
                  <a:lnTo>
                    <a:pt x="593" y="165"/>
                  </a:lnTo>
                  <a:lnTo>
                    <a:pt x="609" y="264"/>
                  </a:lnTo>
                  <a:lnTo>
                    <a:pt x="606" y="280"/>
                  </a:lnTo>
                  <a:lnTo>
                    <a:pt x="586" y="275"/>
                  </a:lnTo>
                  <a:lnTo>
                    <a:pt x="492" y="244"/>
                  </a:lnTo>
                  <a:lnTo>
                    <a:pt x="473" y="240"/>
                  </a:lnTo>
                  <a:lnTo>
                    <a:pt x="468" y="245"/>
                  </a:lnTo>
                  <a:lnTo>
                    <a:pt x="457" y="258"/>
                  </a:lnTo>
                  <a:lnTo>
                    <a:pt x="447" y="265"/>
                  </a:lnTo>
                  <a:lnTo>
                    <a:pt x="439" y="264"/>
                  </a:lnTo>
                  <a:lnTo>
                    <a:pt x="409" y="265"/>
                  </a:lnTo>
                  <a:lnTo>
                    <a:pt x="401" y="269"/>
                  </a:lnTo>
                  <a:lnTo>
                    <a:pt x="359" y="352"/>
                  </a:lnTo>
                  <a:lnTo>
                    <a:pt x="234" y="589"/>
                  </a:lnTo>
                  <a:lnTo>
                    <a:pt x="206" y="646"/>
                  </a:lnTo>
                  <a:lnTo>
                    <a:pt x="166" y="744"/>
                  </a:lnTo>
                  <a:lnTo>
                    <a:pt x="133" y="843"/>
                  </a:lnTo>
                  <a:lnTo>
                    <a:pt x="128" y="847"/>
                  </a:lnTo>
                  <a:lnTo>
                    <a:pt x="127" y="801"/>
                  </a:lnTo>
                  <a:lnTo>
                    <a:pt x="133" y="542"/>
                  </a:lnTo>
                  <a:lnTo>
                    <a:pt x="137" y="436"/>
                  </a:lnTo>
                  <a:lnTo>
                    <a:pt x="142" y="357"/>
                  </a:lnTo>
                  <a:lnTo>
                    <a:pt x="141" y="252"/>
                  </a:lnTo>
                  <a:lnTo>
                    <a:pt x="137" y="236"/>
                  </a:lnTo>
                  <a:lnTo>
                    <a:pt x="123" y="226"/>
                  </a:lnTo>
                  <a:lnTo>
                    <a:pt x="112" y="223"/>
                  </a:lnTo>
                  <a:lnTo>
                    <a:pt x="109" y="225"/>
                  </a:lnTo>
                  <a:lnTo>
                    <a:pt x="86" y="225"/>
                  </a:lnTo>
                  <a:lnTo>
                    <a:pt x="81" y="220"/>
                  </a:lnTo>
                  <a:lnTo>
                    <a:pt x="79" y="207"/>
                  </a:lnTo>
                  <a:lnTo>
                    <a:pt x="77" y="203"/>
                  </a:lnTo>
                  <a:lnTo>
                    <a:pt x="36" y="225"/>
                  </a:lnTo>
                  <a:lnTo>
                    <a:pt x="0" y="240"/>
                  </a:lnTo>
                  <a:lnTo>
                    <a:pt x="49" y="185"/>
                  </a:lnTo>
                  <a:lnTo>
                    <a:pt x="94" y="135"/>
                  </a:lnTo>
                  <a:lnTo>
                    <a:pt x="94" y="137"/>
                  </a:lnTo>
                  <a:lnTo>
                    <a:pt x="97" y="134"/>
                  </a:lnTo>
                  <a:lnTo>
                    <a:pt x="127" y="109"/>
                  </a:lnTo>
                  <a:lnTo>
                    <a:pt x="177" y="65"/>
                  </a:lnTo>
                  <a:lnTo>
                    <a:pt x="198" y="50"/>
                  </a:lnTo>
                  <a:lnTo>
                    <a:pt x="226" y="39"/>
                  </a:lnTo>
                  <a:lnTo>
                    <a:pt x="229" y="38"/>
                  </a:lnTo>
                  <a:lnTo>
                    <a:pt x="223" y="108"/>
                  </a:lnTo>
                  <a:lnTo>
                    <a:pt x="203" y="240"/>
                  </a:lnTo>
                  <a:lnTo>
                    <a:pt x="188" y="402"/>
                  </a:lnTo>
                  <a:lnTo>
                    <a:pt x="182" y="499"/>
                  </a:lnTo>
                  <a:lnTo>
                    <a:pt x="197" y="475"/>
                  </a:lnTo>
                  <a:lnTo>
                    <a:pt x="267" y="354"/>
                  </a:lnTo>
                  <a:lnTo>
                    <a:pt x="316" y="284"/>
                  </a:lnTo>
                  <a:lnTo>
                    <a:pt x="334" y="265"/>
                  </a:lnTo>
                  <a:lnTo>
                    <a:pt x="368" y="236"/>
                  </a:lnTo>
                  <a:lnTo>
                    <a:pt x="435" y="160"/>
                  </a:lnTo>
                  <a:lnTo>
                    <a:pt x="464" y="125"/>
                  </a:lnTo>
                  <a:lnTo>
                    <a:pt x="473" y="111"/>
                  </a:lnTo>
                  <a:lnTo>
                    <a:pt x="487" y="77"/>
                  </a:lnTo>
                  <a:lnTo>
                    <a:pt x="500" y="25"/>
                  </a:lnTo>
                  <a:lnTo>
                    <a:pt x="505" y="0"/>
                  </a:lnTo>
                  <a:lnTo>
                    <a:pt x="526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</p:grpSp>
      <p:pic>
        <p:nvPicPr>
          <p:cNvPr id="67" name="Graphic 66" descr="Run">
            <a:extLst>
              <a:ext uri="{FF2B5EF4-FFF2-40B4-BE49-F238E27FC236}">
                <a16:creationId xmlns:a16="http://schemas.microsoft.com/office/drawing/2014/main" id="{C090ADE0-482A-41FC-A79D-9C6613D2DA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38177" y="2637719"/>
            <a:ext cx="828740" cy="1202831"/>
          </a:xfrm>
          <a:prstGeom prst="rect">
            <a:avLst/>
          </a:prstGeom>
        </p:spPr>
      </p:pic>
      <p:pic>
        <p:nvPicPr>
          <p:cNvPr id="68" name="Graphic 67" descr="Walk">
            <a:extLst>
              <a:ext uri="{FF2B5EF4-FFF2-40B4-BE49-F238E27FC236}">
                <a16:creationId xmlns:a16="http://schemas.microsoft.com/office/drawing/2014/main" id="{559358A6-F353-40D4-9219-816FC978873E}"/>
              </a:ext>
            </a:extLst>
          </p:cNvPr>
          <p:cNvPicPr preferRelativeResize="0"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73437" y="4111401"/>
            <a:ext cx="994550" cy="13811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D88CC9-AE9A-4CA5-8B81-FFADE41F13B7}"/>
              </a:ext>
            </a:extLst>
          </p:cNvPr>
          <p:cNvSpPr/>
          <p:nvPr/>
        </p:nvSpPr>
        <p:spPr>
          <a:xfrm>
            <a:off x="2959455" y="752464"/>
            <a:ext cx="67579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from</a:t>
            </a:r>
            <a:r>
              <a:rPr lang="en-US" b="1" dirty="0"/>
              <a:t> </a:t>
            </a:r>
            <a:endParaRPr lang="en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CA2DD9-D045-4FE5-BBEA-825C3758D359}"/>
              </a:ext>
            </a:extLst>
          </p:cNvPr>
          <p:cNvSpPr/>
          <p:nvPr/>
        </p:nvSpPr>
        <p:spPr>
          <a:xfrm>
            <a:off x="7107349" y="710926"/>
            <a:ext cx="355010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Pengembangan</a:t>
            </a:r>
            <a:r>
              <a:rPr lang="en-US" b="1" dirty="0"/>
              <a:t> </a:t>
            </a:r>
            <a:r>
              <a:rPr lang="en-US" b="1" dirty="0" err="1"/>
              <a:t>Kompetensi</a:t>
            </a:r>
            <a:r>
              <a:rPr lang="en-US" b="1" dirty="0"/>
              <a:t> </a:t>
            </a:r>
          </a:p>
        </p:txBody>
      </p:sp>
      <p:grpSp>
        <p:nvGrpSpPr>
          <p:cNvPr id="70" name="Group 34">
            <a:extLst>
              <a:ext uri="{FF2B5EF4-FFF2-40B4-BE49-F238E27FC236}">
                <a16:creationId xmlns:a16="http://schemas.microsoft.com/office/drawing/2014/main" id="{37C66248-33CB-4D99-AD42-22E60C55F27B}"/>
              </a:ext>
            </a:extLst>
          </p:cNvPr>
          <p:cNvGrpSpPr/>
          <p:nvPr/>
        </p:nvGrpSpPr>
        <p:grpSpPr>
          <a:xfrm>
            <a:off x="4753261" y="6450409"/>
            <a:ext cx="3768396" cy="388388"/>
            <a:chOff x="3142352" y="4143944"/>
            <a:chExt cx="3768396" cy="291291"/>
          </a:xfrm>
        </p:grpSpPr>
        <p:sp>
          <p:nvSpPr>
            <p:cNvPr id="71" name="Subtitle 2">
              <a:extLst>
                <a:ext uri="{FF2B5EF4-FFF2-40B4-BE49-F238E27FC236}">
                  <a16:creationId xmlns:a16="http://schemas.microsoft.com/office/drawing/2014/main" id="{6DF3A247-8977-41B5-9AA6-5B9B737EEB0C}"/>
                </a:ext>
              </a:extLst>
            </p:cNvPr>
            <p:cNvSpPr txBox="1">
              <a:spLocks/>
            </p:cNvSpPr>
            <p:nvPr/>
          </p:nvSpPr>
          <p:spPr>
            <a:xfrm>
              <a:off x="6295881" y="4158836"/>
              <a:ext cx="614867" cy="2763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000" b="1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PEDULI</a:t>
              </a:r>
            </a:p>
          </p:txBody>
        </p:sp>
        <p:sp>
          <p:nvSpPr>
            <p:cNvPr id="72" name="Subtitle 2">
              <a:extLst>
                <a:ext uri="{FF2B5EF4-FFF2-40B4-BE49-F238E27FC236}">
                  <a16:creationId xmlns:a16="http://schemas.microsoft.com/office/drawing/2014/main" id="{3065D379-C99C-4582-B239-B86C74AEA895}"/>
                </a:ext>
              </a:extLst>
            </p:cNvPr>
            <p:cNvSpPr txBox="1">
              <a:spLocks/>
            </p:cNvSpPr>
            <p:nvPr/>
          </p:nvSpPr>
          <p:spPr>
            <a:xfrm>
              <a:off x="5442580" y="4155313"/>
              <a:ext cx="754687" cy="2414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000" b="1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INOVATIF</a:t>
              </a:r>
            </a:p>
          </p:txBody>
        </p:sp>
        <p:sp>
          <p:nvSpPr>
            <p:cNvPr id="73" name="Subtitle 2">
              <a:extLst>
                <a:ext uri="{FF2B5EF4-FFF2-40B4-BE49-F238E27FC236}">
                  <a16:creationId xmlns:a16="http://schemas.microsoft.com/office/drawing/2014/main" id="{EAB88D88-F5A5-4074-8939-E45BF0E8EB46}"/>
                </a:ext>
              </a:extLst>
            </p:cNvPr>
            <p:cNvSpPr txBox="1">
              <a:spLocks/>
            </p:cNvSpPr>
            <p:nvPr/>
          </p:nvSpPr>
          <p:spPr>
            <a:xfrm>
              <a:off x="3322654" y="4155487"/>
              <a:ext cx="947823" cy="24044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000" b="1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INTEGRITAS</a:t>
              </a:r>
            </a:p>
          </p:txBody>
        </p:sp>
        <p:sp>
          <p:nvSpPr>
            <p:cNvPr id="74" name="Subtitle 2">
              <a:extLst>
                <a:ext uri="{FF2B5EF4-FFF2-40B4-BE49-F238E27FC236}">
                  <a16:creationId xmlns:a16="http://schemas.microsoft.com/office/drawing/2014/main" id="{55E6C2F2-DC09-4EBC-96A3-7059A37CD78E}"/>
                </a:ext>
              </a:extLst>
            </p:cNvPr>
            <p:cNvSpPr txBox="1">
              <a:spLocks/>
            </p:cNvSpPr>
            <p:nvPr/>
          </p:nvSpPr>
          <p:spPr>
            <a:xfrm>
              <a:off x="4322802" y="4155374"/>
              <a:ext cx="1047130" cy="2414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000" b="1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PROFESIONAL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D534E01B-5E85-473C-9EDA-BFD2314E9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52" y="4155486"/>
              <a:ext cx="246272" cy="246272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C9588E9B-5808-489F-97F8-676E5060E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256" y="4143944"/>
              <a:ext cx="263416" cy="263416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D02057C0-609C-468B-9E21-B6CE4EFE5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483" y="4177848"/>
              <a:ext cx="226936" cy="223910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730902AE-B482-43C0-A87C-5366E9DDE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0777" y="4158761"/>
              <a:ext cx="263903" cy="263903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3614F8A-A0DF-4368-94CF-FEB89341B526}"/>
              </a:ext>
            </a:extLst>
          </p:cNvPr>
          <p:cNvSpPr/>
          <p:nvPr/>
        </p:nvSpPr>
        <p:spPr>
          <a:xfrm>
            <a:off x="3116126" y="32105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rgbClr val="FF0000"/>
                </a:solidFill>
              </a:rPr>
              <a:t>Variasi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bentuk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Pengembangan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Kompetensi</a:t>
            </a:r>
            <a:r>
              <a:rPr lang="en-US" sz="1400" b="1" dirty="0">
                <a:solidFill>
                  <a:srgbClr val="FF0000"/>
                </a:solidFill>
              </a:rPr>
              <a:t> : </a:t>
            </a:r>
            <a:endParaRPr lang="id-ID" sz="1400" b="1" dirty="0">
              <a:solidFill>
                <a:srgbClr val="FF0000"/>
              </a:solidFill>
            </a:endParaRPr>
          </a:p>
          <a:p>
            <a:r>
              <a:rPr lang="id-ID" sz="1400" b="1" dirty="0">
                <a:solidFill>
                  <a:srgbClr val="FF0000"/>
                </a:solidFill>
              </a:rPr>
              <a:t>      </a:t>
            </a:r>
            <a:r>
              <a:rPr lang="en-US" sz="1400" b="1" dirty="0" err="1">
                <a:solidFill>
                  <a:srgbClr val="FF0000"/>
                </a:solidFill>
              </a:rPr>
              <a:t>Pelatihan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klasikal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dan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nonklasikal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4D15B9-0E27-4C42-967C-5BA1529A421E}"/>
              </a:ext>
            </a:extLst>
          </p:cNvPr>
          <p:cNvSpPr/>
          <p:nvPr/>
        </p:nvSpPr>
        <p:spPr>
          <a:xfrm>
            <a:off x="3110693" y="251460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3A81BA"/>
                </a:solidFill>
              </a:rPr>
              <a:t>Pemanfaatan</a:t>
            </a:r>
            <a:r>
              <a:rPr lang="en-US" sz="1600" b="1" dirty="0">
                <a:solidFill>
                  <a:srgbClr val="3A81BA"/>
                </a:solidFill>
              </a:rPr>
              <a:t> </a:t>
            </a:r>
            <a:r>
              <a:rPr lang="en-US" sz="1600" b="1" dirty="0" err="1">
                <a:solidFill>
                  <a:srgbClr val="3A81BA"/>
                </a:solidFill>
              </a:rPr>
              <a:t>berbagai</a:t>
            </a:r>
            <a:r>
              <a:rPr lang="en-US" sz="1600" b="1" dirty="0">
                <a:solidFill>
                  <a:srgbClr val="3A81BA"/>
                </a:solidFill>
              </a:rPr>
              <a:t> </a:t>
            </a:r>
            <a:r>
              <a:rPr lang="en-US" sz="1600" b="1" dirty="0" err="1">
                <a:solidFill>
                  <a:srgbClr val="3A81BA"/>
                </a:solidFill>
              </a:rPr>
              <a:t>sumber</a:t>
            </a:r>
            <a:r>
              <a:rPr lang="en-US" sz="1600" b="1" dirty="0">
                <a:solidFill>
                  <a:srgbClr val="3A81BA"/>
                </a:solidFill>
              </a:rPr>
              <a:t> </a:t>
            </a:r>
            <a:r>
              <a:rPr lang="en-US" sz="1600" b="1" dirty="0" err="1">
                <a:solidFill>
                  <a:srgbClr val="3A81BA"/>
                </a:solidFill>
              </a:rPr>
              <a:t>belajar</a:t>
            </a:r>
            <a:r>
              <a:rPr lang="en-US" sz="1600" b="1" dirty="0">
                <a:solidFill>
                  <a:srgbClr val="3A81BA"/>
                </a:solidFill>
              </a:rPr>
              <a:t> : WI, </a:t>
            </a:r>
            <a:r>
              <a:rPr lang="en-US" sz="1600" b="1" dirty="0" err="1">
                <a:solidFill>
                  <a:srgbClr val="3A81BA"/>
                </a:solidFill>
              </a:rPr>
              <a:t>praktisi</a:t>
            </a:r>
            <a:r>
              <a:rPr lang="en-US" sz="1600" b="1" dirty="0">
                <a:solidFill>
                  <a:srgbClr val="3A81BA"/>
                </a:solidFill>
              </a:rPr>
              <a:t>, </a:t>
            </a:r>
            <a:r>
              <a:rPr lang="en-US" sz="1600" b="1" dirty="0" err="1">
                <a:solidFill>
                  <a:srgbClr val="3A81BA"/>
                </a:solidFill>
              </a:rPr>
              <a:t>akademisi</a:t>
            </a:r>
            <a:endParaRPr lang="en-US" sz="1600" b="1" dirty="0">
              <a:solidFill>
                <a:srgbClr val="3A81BA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6B10D-E542-4DEB-8632-C599B7806566}"/>
              </a:ext>
            </a:extLst>
          </p:cNvPr>
          <p:cNvSpPr/>
          <p:nvPr/>
        </p:nvSpPr>
        <p:spPr>
          <a:xfrm>
            <a:off x="3132213" y="2133806"/>
            <a:ext cx="55357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B050"/>
                </a:solidFill>
              </a:rPr>
              <a:t>Dari </a:t>
            </a:r>
            <a:r>
              <a:rPr lang="en-US" sz="1600" b="1" dirty="0" err="1">
                <a:solidFill>
                  <a:srgbClr val="00B050"/>
                </a:solidFill>
              </a:rPr>
              <a:t>konvensional</a:t>
            </a:r>
            <a:r>
              <a:rPr lang="en-US" sz="1600" b="1" dirty="0">
                <a:solidFill>
                  <a:srgbClr val="00B050"/>
                </a:solidFill>
              </a:rPr>
              <a:t> (</a:t>
            </a:r>
            <a:r>
              <a:rPr lang="en-US" sz="1600" b="1" dirty="0" err="1">
                <a:solidFill>
                  <a:srgbClr val="00B050"/>
                </a:solidFill>
              </a:rPr>
              <a:t>klasikal</a:t>
            </a:r>
            <a:r>
              <a:rPr lang="en-US" sz="1600" b="1" dirty="0">
                <a:solidFill>
                  <a:srgbClr val="00B050"/>
                </a:solidFill>
              </a:rPr>
              <a:t>) </a:t>
            </a:r>
            <a:r>
              <a:rPr lang="en-US" sz="1600" b="1" dirty="0" err="1">
                <a:solidFill>
                  <a:srgbClr val="00B050"/>
                </a:solidFill>
              </a:rPr>
              <a:t>ke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id-ID" sz="1600" b="1" dirty="0">
                <a:solidFill>
                  <a:srgbClr val="00B050"/>
                </a:solidFill>
              </a:rPr>
              <a:t>b</a:t>
            </a:r>
            <a:r>
              <a:rPr lang="en-US" sz="1600" b="1" dirty="0" err="1">
                <a:solidFill>
                  <a:srgbClr val="00B050"/>
                </a:solidFill>
              </a:rPr>
              <a:t>lended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atau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ful</a:t>
            </a:r>
            <a:r>
              <a:rPr lang="id-ID" sz="1600" b="1" dirty="0">
                <a:solidFill>
                  <a:srgbClr val="00B050"/>
                </a:solidFill>
              </a:rPr>
              <a:t>l</a:t>
            </a:r>
            <a:r>
              <a:rPr lang="en-US" sz="1600" b="1" dirty="0">
                <a:solidFill>
                  <a:srgbClr val="00B050"/>
                </a:solidFill>
              </a:rPr>
              <a:t> e-learning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C0F14C-7977-4AAC-BED5-EDB627B9E27A}"/>
              </a:ext>
            </a:extLst>
          </p:cNvPr>
          <p:cNvSpPr/>
          <p:nvPr/>
        </p:nvSpPr>
        <p:spPr>
          <a:xfrm>
            <a:off x="3110693" y="149084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393950"/>
                </a:solidFill>
              </a:rPr>
              <a:t>Dari </a:t>
            </a:r>
            <a:r>
              <a:rPr lang="en-US" sz="1400" b="1" dirty="0" err="1">
                <a:solidFill>
                  <a:srgbClr val="393950"/>
                </a:solidFill>
              </a:rPr>
              <a:t>orientasi</a:t>
            </a:r>
            <a:r>
              <a:rPr lang="en-US" sz="1400" b="1" dirty="0">
                <a:solidFill>
                  <a:srgbClr val="393950"/>
                </a:solidFill>
              </a:rPr>
              <a:t> </a:t>
            </a:r>
            <a:r>
              <a:rPr lang="en-US" sz="1400" b="1" dirty="0" err="1">
                <a:solidFill>
                  <a:srgbClr val="393950"/>
                </a:solidFill>
              </a:rPr>
              <a:t>ke</a:t>
            </a:r>
            <a:r>
              <a:rPr lang="en-US" sz="1400" b="1" dirty="0">
                <a:solidFill>
                  <a:srgbClr val="393950"/>
                </a:solidFill>
              </a:rPr>
              <a:t> </a:t>
            </a:r>
            <a:r>
              <a:rPr lang="en-US" sz="1400" b="1" dirty="0" err="1">
                <a:solidFill>
                  <a:srgbClr val="393950"/>
                </a:solidFill>
              </a:rPr>
              <a:t>dalam</a:t>
            </a:r>
            <a:r>
              <a:rPr lang="en-US" sz="1400" b="1" dirty="0">
                <a:solidFill>
                  <a:srgbClr val="393950"/>
                </a:solidFill>
              </a:rPr>
              <a:t> (</a:t>
            </a:r>
            <a:r>
              <a:rPr lang="en-US" sz="1400" b="1" dirty="0" err="1">
                <a:solidFill>
                  <a:srgbClr val="393950"/>
                </a:solidFill>
              </a:rPr>
              <a:t>kebutuhan</a:t>
            </a:r>
            <a:r>
              <a:rPr lang="en-US" sz="1400" b="1" dirty="0">
                <a:solidFill>
                  <a:srgbClr val="393950"/>
                </a:solidFill>
              </a:rPr>
              <a:t> </a:t>
            </a:r>
            <a:r>
              <a:rPr lang="en-US" sz="1400" b="1" dirty="0" err="1">
                <a:solidFill>
                  <a:srgbClr val="393950"/>
                </a:solidFill>
              </a:rPr>
              <a:t>institusi</a:t>
            </a:r>
            <a:r>
              <a:rPr lang="en-US" sz="1400" b="1" dirty="0">
                <a:solidFill>
                  <a:srgbClr val="393950"/>
                </a:solidFill>
              </a:rPr>
              <a:t>) </a:t>
            </a:r>
            <a:r>
              <a:rPr lang="en-US" sz="1400" b="1" dirty="0" err="1">
                <a:solidFill>
                  <a:srgbClr val="393950"/>
                </a:solidFill>
              </a:rPr>
              <a:t>kepada</a:t>
            </a:r>
            <a:r>
              <a:rPr lang="en-US" sz="1400" b="1" dirty="0">
                <a:solidFill>
                  <a:srgbClr val="393950"/>
                </a:solidFill>
              </a:rPr>
              <a:t> </a:t>
            </a:r>
            <a:r>
              <a:rPr lang="en-US" sz="1400" b="1" dirty="0" err="1">
                <a:solidFill>
                  <a:srgbClr val="393950"/>
                </a:solidFill>
              </a:rPr>
              <a:t>kebutuhan</a:t>
            </a:r>
            <a:r>
              <a:rPr lang="en-US" sz="1400" b="1" dirty="0">
                <a:solidFill>
                  <a:srgbClr val="393950"/>
                </a:solidFill>
              </a:rPr>
              <a:t> </a:t>
            </a:r>
            <a:r>
              <a:rPr lang="en-US" sz="1400" b="1" dirty="0" err="1">
                <a:solidFill>
                  <a:srgbClr val="393950"/>
                </a:solidFill>
              </a:rPr>
              <a:t>nasional</a:t>
            </a:r>
            <a:r>
              <a:rPr lang="en-US" sz="1400" b="1" dirty="0">
                <a:solidFill>
                  <a:srgbClr val="393950"/>
                </a:solidFill>
              </a:rPr>
              <a:t> </a:t>
            </a:r>
          </a:p>
        </p:txBody>
      </p:sp>
      <p:sp>
        <p:nvSpPr>
          <p:cNvPr id="79" name="Title 1">
            <a:extLst>
              <a:ext uri="{FF2B5EF4-FFF2-40B4-BE49-F238E27FC236}">
                <a16:creationId xmlns:a16="http://schemas.microsoft.com/office/drawing/2014/main" id="{43DCEFA3-33A2-4577-B97F-897A0FC22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473" y="-5861"/>
            <a:ext cx="9144000" cy="592959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en-US" sz="2700">
                <a:solidFill>
                  <a:schemeClr val="bg1"/>
                </a:solidFill>
              </a:rPr>
              <a:t>PARADIGM </a:t>
            </a:r>
            <a:r>
              <a:rPr lang="en-US" sz="2700" dirty="0">
                <a:solidFill>
                  <a:schemeClr val="bg1"/>
                </a:solidFill>
              </a:rPr>
              <a:t>SHIFT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716719" y="830444"/>
            <a:ext cx="1603514" cy="296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2CA2DD9-D045-4FE5-BBEA-825C3758D359}"/>
              </a:ext>
            </a:extLst>
          </p:cNvPr>
          <p:cNvSpPr/>
          <p:nvPr/>
        </p:nvSpPr>
        <p:spPr>
          <a:xfrm>
            <a:off x="6450297" y="740573"/>
            <a:ext cx="55092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d-ID" b="1" dirty="0">
                <a:solidFill>
                  <a:srgbClr val="FF0000"/>
                </a:solidFill>
              </a:rPr>
              <a:t>to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8D88CC9-AE9A-4CA5-8B81-FFADE41F13B7}"/>
              </a:ext>
            </a:extLst>
          </p:cNvPr>
          <p:cNvSpPr/>
          <p:nvPr/>
        </p:nvSpPr>
        <p:spPr>
          <a:xfrm>
            <a:off x="3688314" y="744911"/>
            <a:ext cx="784189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id-ID" b="1" dirty="0"/>
              <a:t>Diklat</a:t>
            </a:r>
            <a:endParaRPr lang="en-ID" dirty="0"/>
          </a:p>
        </p:txBody>
      </p:sp>
      <p:sp>
        <p:nvSpPr>
          <p:cNvPr id="9" name="AutoShape 2" descr="Image result for pendulum"/>
          <p:cNvSpPr>
            <a:spLocks noChangeAspect="1" noChangeArrowheads="1"/>
          </p:cNvSpPr>
          <p:nvPr/>
        </p:nvSpPr>
        <p:spPr bwMode="auto">
          <a:xfrm>
            <a:off x="1679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63" name="Graphic 66" descr="Run">
            <a:extLst>
              <a:ext uri="{FF2B5EF4-FFF2-40B4-BE49-F238E27FC236}">
                <a16:creationId xmlns:a16="http://schemas.microsoft.com/office/drawing/2014/main" id="{C090ADE0-482A-41FC-A79D-9C6613D2DA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5717" y="3479051"/>
            <a:ext cx="828740" cy="120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07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/>
      <p:bldP spid="7" grpId="0"/>
      <p:bldP spid="8" grpId="0"/>
      <p:bldP spid="58" grpId="0" animBg="1"/>
      <p:bldP spid="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54939" y="238755"/>
            <a:ext cx="10171652" cy="6400304"/>
            <a:chOff x="569328" y="457696"/>
            <a:chExt cx="7993861" cy="5331323"/>
          </a:xfrm>
        </p:grpSpPr>
        <p:sp>
          <p:nvSpPr>
            <p:cNvPr id="3" name="Rectangle 2"/>
            <p:cNvSpPr/>
            <p:nvPr/>
          </p:nvSpPr>
          <p:spPr>
            <a:xfrm>
              <a:off x="691273" y="5219339"/>
              <a:ext cx="7864442" cy="56968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350" b="1" dirty="0">
                  <a:solidFill>
                    <a:prstClr val="white"/>
                  </a:solidFill>
                  <a:sym typeface="Arial"/>
                </a:rPr>
                <a:t>Pelaksana/ Highly Capable Individu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2805235" y="5280524"/>
              <a:ext cx="456905" cy="458805"/>
            </a:xfrm>
            <a:prstGeom prst="ellipse">
              <a:avLst/>
            </a:prstGeom>
            <a:solidFill>
              <a:srgbClr val="FF6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91273" y="4365213"/>
              <a:ext cx="7864442" cy="851843"/>
            </a:xfrm>
            <a:prstGeom prst="rect">
              <a:avLst/>
            </a:prstGeom>
            <a:solidFill>
              <a:srgbClr val="83BC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98730" y="3521133"/>
              <a:ext cx="7864442" cy="85184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98730" y="2735467"/>
              <a:ext cx="7864442" cy="81337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98730" y="1706727"/>
              <a:ext cx="7864442" cy="104354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9" name="Right Triangle 8"/>
            <p:cNvSpPr/>
            <p:nvPr/>
          </p:nvSpPr>
          <p:spPr>
            <a:xfrm rot="10800000">
              <a:off x="3039582" y="1683603"/>
              <a:ext cx="2064985" cy="341267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0" name="Right Triangle 9"/>
            <p:cNvSpPr/>
            <p:nvPr/>
          </p:nvSpPr>
          <p:spPr>
            <a:xfrm>
              <a:off x="3058100" y="1715648"/>
              <a:ext cx="2064985" cy="3412672"/>
            </a:xfrm>
            <a:prstGeom prst="rtTriangle">
              <a:avLst/>
            </a:prstGeom>
            <a:solidFill>
              <a:srgbClr val="CBEEF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63818" y="1678158"/>
              <a:ext cx="2051649" cy="1070907"/>
            </a:xfrm>
            <a:prstGeom prst="rect">
              <a:avLst/>
            </a:prstGeom>
            <a:noFill/>
            <a:ln w="57150">
              <a:solidFill>
                <a:srgbClr val="88D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63821" y="2743125"/>
              <a:ext cx="2051649" cy="796479"/>
            </a:xfrm>
            <a:prstGeom prst="rect">
              <a:avLst/>
            </a:prstGeom>
            <a:noFill/>
            <a:ln w="57150">
              <a:solidFill>
                <a:srgbClr val="88D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65973" y="3552972"/>
              <a:ext cx="2051649" cy="796479"/>
            </a:xfrm>
            <a:prstGeom prst="rect">
              <a:avLst/>
            </a:prstGeom>
            <a:noFill/>
            <a:ln w="57150">
              <a:solidFill>
                <a:srgbClr val="88D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63817" y="4353573"/>
              <a:ext cx="2051649" cy="796479"/>
            </a:xfrm>
            <a:prstGeom prst="rect">
              <a:avLst/>
            </a:prstGeom>
            <a:noFill/>
            <a:ln w="57150">
              <a:solidFill>
                <a:srgbClr val="88D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39574" y="2434067"/>
              <a:ext cx="6159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b="1" dirty="0">
                  <a:solidFill>
                    <a:srgbClr val="9BBB59">
                      <a:lumMod val="50000"/>
                    </a:srgbClr>
                  </a:solidFill>
                  <a:cs typeface="Arial"/>
                  <a:sym typeface="Arial"/>
                </a:rPr>
                <a:t>10%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03608" y="2431027"/>
              <a:ext cx="6159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b="1" dirty="0">
                  <a:solidFill>
                    <a:srgbClr val="9BBB59">
                      <a:lumMod val="50000"/>
                    </a:srgbClr>
                  </a:solidFill>
                  <a:cs typeface="Arial"/>
                  <a:sym typeface="Arial"/>
                </a:rPr>
                <a:t>90%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39574" y="3216788"/>
              <a:ext cx="6159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b="1" dirty="0">
                  <a:solidFill>
                    <a:srgbClr val="9BBB59">
                      <a:lumMod val="50000"/>
                    </a:srgbClr>
                  </a:solidFill>
                  <a:cs typeface="Arial"/>
                  <a:sym typeface="Arial"/>
                </a:rPr>
                <a:t>20%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03608" y="3213746"/>
              <a:ext cx="6159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b="1" dirty="0">
                  <a:solidFill>
                    <a:srgbClr val="9BBB59">
                      <a:lumMod val="50000"/>
                    </a:srgbClr>
                  </a:solidFill>
                  <a:cs typeface="Arial"/>
                  <a:sym typeface="Arial"/>
                </a:rPr>
                <a:t>80%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39574" y="3986485"/>
              <a:ext cx="6159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b="1" dirty="0">
                  <a:solidFill>
                    <a:srgbClr val="9BBB59">
                      <a:lumMod val="50000"/>
                    </a:srgbClr>
                  </a:solidFill>
                  <a:cs typeface="Arial"/>
                  <a:sym typeface="Arial"/>
                </a:rPr>
                <a:t>40%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03608" y="3983444"/>
              <a:ext cx="6159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b="1" dirty="0">
                  <a:solidFill>
                    <a:srgbClr val="9BBB59">
                      <a:lumMod val="50000"/>
                    </a:srgbClr>
                  </a:solidFill>
                  <a:cs typeface="Arial"/>
                  <a:sym typeface="Arial"/>
                </a:rPr>
                <a:t>60%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63799" y="4796657"/>
              <a:ext cx="6159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b="1" dirty="0">
                  <a:solidFill>
                    <a:srgbClr val="9BBB59">
                      <a:lumMod val="50000"/>
                    </a:srgbClr>
                  </a:solidFill>
                  <a:cs typeface="Arial"/>
                  <a:sym typeface="Arial"/>
                </a:rPr>
                <a:t>60%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27833" y="4793615"/>
              <a:ext cx="6159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b="1" dirty="0">
                  <a:solidFill>
                    <a:srgbClr val="9BBB59">
                      <a:lumMod val="50000"/>
                    </a:srgbClr>
                  </a:solidFill>
                  <a:cs typeface="Arial"/>
                  <a:sym typeface="Arial"/>
                </a:rPr>
                <a:t>40%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12504" y="1256446"/>
              <a:ext cx="128157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350" b="1" dirty="0">
                  <a:solidFill>
                    <a:srgbClr val="9BBB59">
                      <a:lumMod val="50000"/>
                    </a:srgbClr>
                  </a:solidFill>
                  <a:cs typeface="Arial"/>
                  <a:sym typeface="Arial"/>
                </a:rPr>
                <a:t>Manajerial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22988" y="1232575"/>
              <a:ext cx="128157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350" b="1" dirty="0">
                  <a:solidFill>
                    <a:srgbClr val="9BBB59">
                      <a:lumMod val="50000"/>
                    </a:srgbClr>
                  </a:solidFill>
                  <a:cs typeface="Arial"/>
                  <a:sym typeface="Arial"/>
                </a:rPr>
                <a:t>Leadership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518135" y="1288525"/>
              <a:ext cx="222548" cy="231931"/>
            </a:xfrm>
            <a:prstGeom prst="rect">
              <a:avLst/>
            </a:prstGeom>
            <a:solidFill>
              <a:srgbClr val="88D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594958" y="1259561"/>
              <a:ext cx="222548" cy="2319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  <a:sym typeface="Arial"/>
              </a:endParaRPr>
            </a:p>
          </p:txBody>
        </p:sp>
        <p:graphicFrame>
          <p:nvGraphicFramePr>
            <p:cNvPr id="27" name="Diagram 26"/>
            <p:cNvGraphicFramePr/>
            <p:nvPr>
              <p:extLst>
                <p:ext uri="{D42A27DB-BD31-4B8C-83A1-F6EECF244321}">
                  <p14:modId xmlns:p14="http://schemas.microsoft.com/office/powerpoint/2010/main" val="4178591578"/>
                </p:ext>
              </p:extLst>
            </p:nvPr>
          </p:nvGraphicFramePr>
          <p:xfrm>
            <a:off x="698730" y="1675686"/>
            <a:ext cx="1798511" cy="10333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28" name="Diagram 27"/>
            <p:cNvGraphicFramePr/>
            <p:nvPr>
              <p:extLst>
                <p:ext uri="{D42A27DB-BD31-4B8C-83A1-F6EECF244321}">
                  <p14:modId xmlns:p14="http://schemas.microsoft.com/office/powerpoint/2010/main" val="3111541921"/>
                </p:ext>
              </p:extLst>
            </p:nvPr>
          </p:nvGraphicFramePr>
          <p:xfrm>
            <a:off x="692902" y="2713777"/>
            <a:ext cx="1798511" cy="79647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29" name="Diagram 28"/>
            <p:cNvGraphicFramePr/>
            <p:nvPr>
              <p:extLst>
                <p:ext uri="{D42A27DB-BD31-4B8C-83A1-F6EECF244321}">
                  <p14:modId xmlns:p14="http://schemas.microsoft.com/office/powerpoint/2010/main" val="617557945"/>
                </p:ext>
              </p:extLst>
            </p:nvPr>
          </p:nvGraphicFramePr>
          <p:xfrm>
            <a:off x="698730" y="3514936"/>
            <a:ext cx="1798511" cy="85627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graphicFrame>
          <p:nvGraphicFramePr>
            <p:cNvPr id="30" name="Diagram 29"/>
            <p:cNvGraphicFramePr/>
            <p:nvPr>
              <p:extLst>
                <p:ext uri="{D42A27DB-BD31-4B8C-83A1-F6EECF244321}">
                  <p14:modId xmlns:p14="http://schemas.microsoft.com/office/powerpoint/2010/main" val="120338497"/>
                </p:ext>
              </p:extLst>
            </p:nvPr>
          </p:nvGraphicFramePr>
          <p:xfrm>
            <a:off x="680225" y="4313527"/>
            <a:ext cx="1811188" cy="94885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>
              <a:off x="1327573" y="457696"/>
              <a:ext cx="6868160" cy="3973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500" b="1" dirty="0">
                  <a:solidFill>
                    <a:prstClr val="white"/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GRAND DESIGN PELATIHAN STRUKTURAL KEPEMIMPINAN</a:t>
              </a:r>
            </a:p>
          </p:txBody>
        </p:sp>
        <p:graphicFrame>
          <p:nvGraphicFramePr>
            <p:cNvPr id="32" name="Diagram 31"/>
            <p:cNvGraphicFramePr/>
            <p:nvPr>
              <p:extLst>
                <p:ext uri="{D42A27DB-BD31-4B8C-83A1-F6EECF244321}">
                  <p14:modId xmlns:p14="http://schemas.microsoft.com/office/powerpoint/2010/main" val="162238954"/>
                </p:ext>
              </p:extLst>
            </p:nvPr>
          </p:nvGraphicFramePr>
          <p:xfrm>
            <a:off x="6764678" y="1617870"/>
            <a:ext cx="1798511" cy="10699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3" r:lo="rId24" r:qs="rId25" r:cs="rId26"/>
            </a:graphicData>
          </a:graphic>
        </p:graphicFrame>
        <p:graphicFrame>
          <p:nvGraphicFramePr>
            <p:cNvPr id="33" name="Diagram 32"/>
            <p:cNvGraphicFramePr/>
            <p:nvPr>
              <p:extLst>
                <p:ext uri="{D42A27DB-BD31-4B8C-83A1-F6EECF244321}">
                  <p14:modId xmlns:p14="http://schemas.microsoft.com/office/powerpoint/2010/main" val="4009336856"/>
                </p:ext>
              </p:extLst>
            </p:nvPr>
          </p:nvGraphicFramePr>
          <p:xfrm>
            <a:off x="6758833" y="2670234"/>
            <a:ext cx="1798511" cy="79647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8" r:lo="rId29" r:qs="rId30" r:cs="rId31"/>
            </a:graphicData>
          </a:graphic>
        </p:graphicFrame>
        <p:graphicFrame>
          <p:nvGraphicFramePr>
            <p:cNvPr id="34" name="Diagram 33"/>
            <p:cNvGraphicFramePr/>
            <p:nvPr>
              <p:extLst>
                <p:ext uri="{D42A27DB-BD31-4B8C-83A1-F6EECF244321}">
                  <p14:modId xmlns:p14="http://schemas.microsoft.com/office/powerpoint/2010/main" val="3582831848"/>
                </p:ext>
              </p:extLst>
            </p:nvPr>
          </p:nvGraphicFramePr>
          <p:xfrm>
            <a:off x="6764678" y="3477589"/>
            <a:ext cx="1798511" cy="82537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3" r:lo="rId34" r:qs="rId35" r:cs="rId36"/>
            </a:graphicData>
          </a:graphic>
        </p:graphicFrame>
        <p:graphicFrame>
          <p:nvGraphicFramePr>
            <p:cNvPr id="35" name="Diagram 34"/>
            <p:cNvGraphicFramePr/>
            <p:nvPr>
              <p:extLst>
                <p:ext uri="{D42A27DB-BD31-4B8C-83A1-F6EECF244321}">
                  <p14:modId xmlns:p14="http://schemas.microsoft.com/office/powerpoint/2010/main" val="522311172"/>
                </p:ext>
              </p:extLst>
            </p:nvPr>
          </p:nvGraphicFramePr>
          <p:xfrm>
            <a:off x="6757222" y="4276169"/>
            <a:ext cx="1798511" cy="94265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8" r:lo="rId39" r:qs="rId40" r:cs="rId41"/>
            </a:graphicData>
          </a:graphic>
        </p:graphicFrame>
        <p:sp>
          <p:nvSpPr>
            <p:cNvPr id="36" name="TextBox 35"/>
            <p:cNvSpPr txBox="1"/>
            <p:nvPr/>
          </p:nvSpPr>
          <p:spPr>
            <a:xfrm>
              <a:off x="5386891" y="1292731"/>
              <a:ext cx="1315936" cy="32316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500" b="1" dirty="0">
                  <a:solidFill>
                    <a:prstClr val="white"/>
                  </a:solidFill>
                  <a:cs typeface="Arial"/>
                  <a:sym typeface="Arial"/>
                </a:rPr>
                <a:t>Orientasi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492255" y="2056840"/>
              <a:ext cx="1107029" cy="337457"/>
            </a:xfrm>
            <a:prstGeom prst="roundRect">
              <a:avLst/>
            </a:prstGeom>
            <a:solidFill>
              <a:srgbClr val="EEB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350" b="1" dirty="0">
                  <a:solidFill>
                    <a:prstClr val="white"/>
                  </a:solidFill>
                  <a:sym typeface="Arial"/>
                </a:rPr>
                <a:t>Nasional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5520832" y="3009132"/>
              <a:ext cx="1141523" cy="337457"/>
            </a:xfrm>
            <a:prstGeom prst="roundRect">
              <a:avLst/>
            </a:prstGeom>
            <a:solidFill>
              <a:srgbClr val="EEB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b="1" dirty="0">
                  <a:solidFill>
                    <a:prstClr val="white"/>
                  </a:solidFill>
                  <a:sym typeface="Arial"/>
                </a:rPr>
                <a:t>Organisasional</a:t>
              </a: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520826" y="3793887"/>
              <a:ext cx="1108352" cy="337457"/>
            </a:xfrm>
            <a:prstGeom prst="roundRect">
              <a:avLst/>
            </a:prstGeom>
            <a:solidFill>
              <a:srgbClr val="EEB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050" b="1" dirty="0">
                  <a:solidFill>
                    <a:prstClr val="white"/>
                  </a:solidFill>
                  <a:sym typeface="Arial"/>
                </a:rPr>
                <a:t>Departemental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520825" y="4592057"/>
              <a:ext cx="1150012" cy="337457"/>
            </a:xfrm>
            <a:prstGeom prst="roundRect">
              <a:avLst/>
            </a:prstGeom>
            <a:solidFill>
              <a:srgbClr val="EEB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350" b="1" dirty="0">
                  <a:solidFill>
                    <a:prstClr val="white"/>
                  </a:solidFill>
                  <a:sym typeface="Arial"/>
                </a:rPr>
                <a:t>Unit</a:t>
              </a:r>
            </a:p>
          </p:txBody>
        </p:sp>
        <p:sp>
          <p:nvSpPr>
            <p:cNvPr id="41" name="Up Arrow 40"/>
            <p:cNvSpPr/>
            <p:nvPr/>
          </p:nvSpPr>
          <p:spPr>
            <a:xfrm>
              <a:off x="5956960" y="4154357"/>
              <a:ext cx="191384" cy="390163"/>
            </a:xfrm>
            <a:prstGeom prst="upArrow">
              <a:avLst/>
            </a:prstGeom>
            <a:solidFill>
              <a:srgbClr val="B0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42" name="Up Arrow 41"/>
            <p:cNvSpPr/>
            <p:nvPr/>
          </p:nvSpPr>
          <p:spPr>
            <a:xfrm>
              <a:off x="5949167" y="3386521"/>
              <a:ext cx="191384" cy="390163"/>
            </a:xfrm>
            <a:prstGeom prst="upArrow">
              <a:avLst/>
            </a:prstGeom>
            <a:solidFill>
              <a:srgbClr val="B0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43" name="Up Arrow 42"/>
            <p:cNvSpPr/>
            <p:nvPr/>
          </p:nvSpPr>
          <p:spPr>
            <a:xfrm>
              <a:off x="5929579" y="2487613"/>
              <a:ext cx="191384" cy="390163"/>
            </a:xfrm>
            <a:prstGeom prst="upArrow">
              <a:avLst/>
            </a:prstGeom>
            <a:solidFill>
              <a:srgbClr val="B0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  <a:sym typeface="Arial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8900540-E873-446E-9578-05602CE69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328" y="1470269"/>
              <a:ext cx="646298" cy="646299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57" y="2502013"/>
              <a:ext cx="659039" cy="659039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705" y="3363555"/>
              <a:ext cx="502808" cy="50280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144" y="4229108"/>
              <a:ext cx="267938" cy="53587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F7735AF-AE63-48C3-A3C9-7BC58601FD24}"/>
                </a:ext>
              </a:extLst>
            </p:cNvPr>
            <p:cNvSpPr txBox="1"/>
            <p:nvPr/>
          </p:nvSpPr>
          <p:spPr>
            <a:xfrm>
              <a:off x="2895685" y="5325215"/>
              <a:ext cx="412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/>
                  <a:sym typeface="Arial"/>
                </a:rPr>
                <a:t>1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6862433" y="4270020"/>
              <a:ext cx="456905" cy="458805"/>
            </a:xfrm>
            <a:prstGeom prst="ellipse">
              <a:avLst/>
            </a:prstGeom>
            <a:solidFill>
              <a:srgbClr val="FF6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803770" y="1628240"/>
              <a:ext cx="456905" cy="458805"/>
            </a:xfrm>
            <a:prstGeom prst="ellipse">
              <a:avLst/>
            </a:prstGeom>
            <a:solidFill>
              <a:srgbClr val="FF6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862433" y="3440808"/>
              <a:ext cx="456905" cy="458805"/>
            </a:xfrm>
            <a:prstGeom prst="ellipse">
              <a:avLst/>
            </a:prstGeom>
            <a:solidFill>
              <a:srgbClr val="FF6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DE516BC-F21F-40E7-BBC6-A4D4E90EDAC7}"/>
                </a:ext>
              </a:extLst>
            </p:cNvPr>
            <p:cNvSpPr txBox="1"/>
            <p:nvPr/>
          </p:nvSpPr>
          <p:spPr>
            <a:xfrm>
              <a:off x="6943027" y="4314619"/>
              <a:ext cx="364202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21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/>
                  <a:sym typeface="Arial"/>
                </a:rPr>
                <a:t>2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6843771" y="2572652"/>
              <a:ext cx="456905" cy="458805"/>
            </a:xfrm>
            <a:prstGeom prst="ellipse">
              <a:avLst/>
            </a:prstGeom>
            <a:solidFill>
              <a:srgbClr val="FF6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DE516BC-F21F-40E7-BBC6-A4D4E90EDAC7}"/>
                </a:ext>
              </a:extLst>
            </p:cNvPr>
            <p:cNvSpPr txBox="1"/>
            <p:nvPr/>
          </p:nvSpPr>
          <p:spPr>
            <a:xfrm>
              <a:off x="6883830" y="1657586"/>
              <a:ext cx="364202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1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/>
                  <a:sym typeface="Arial"/>
                </a:rPr>
                <a:t>5</a:t>
              </a:r>
              <a:endParaRPr lang="en-ID" sz="2100" b="1" dirty="0">
                <a:solidFill>
                  <a:prstClr val="white"/>
                </a:solidFill>
                <a:latin typeface="Arial Black" panose="020B0A04020102020204" pitchFamily="34" charset="0"/>
                <a:cs typeface="Arial"/>
                <a:sym typeface="Arial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DE516BC-F21F-40E7-BBC6-A4D4E90EDAC7}"/>
                </a:ext>
              </a:extLst>
            </p:cNvPr>
            <p:cNvSpPr txBox="1"/>
            <p:nvPr/>
          </p:nvSpPr>
          <p:spPr>
            <a:xfrm>
              <a:off x="6913387" y="3467836"/>
              <a:ext cx="364202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1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/>
                  <a:sym typeface="Arial"/>
                </a:rPr>
                <a:t>3</a:t>
              </a:r>
              <a:endParaRPr lang="en-ID" sz="2100" b="1" dirty="0">
                <a:solidFill>
                  <a:prstClr val="white"/>
                </a:solidFill>
                <a:latin typeface="Arial Black" panose="020B0A04020102020204" pitchFamily="34" charset="0"/>
                <a:cs typeface="Arial"/>
                <a:sym typeface="Arial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DE516BC-F21F-40E7-BBC6-A4D4E90EDAC7}"/>
                </a:ext>
              </a:extLst>
            </p:cNvPr>
            <p:cNvSpPr txBox="1"/>
            <p:nvPr/>
          </p:nvSpPr>
          <p:spPr>
            <a:xfrm>
              <a:off x="6913387" y="2605516"/>
              <a:ext cx="364202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100" b="1" dirty="0">
                  <a:solidFill>
                    <a:prstClr val="white"/>
                  </a:solidFill>
                  <a:latin typeface="Arial Black" panose="020B0A04020102020204" pitchFamily="34" charset="0"/>
                  <a:cs typeface="Arial"/>
                  <a:sym typeface="Arial"/>
                </a:rPr>
                <a:t>4</a:t>
              </a:r>
              <a:endParaRPr lang="en-ID" sz="2100" b="1" dirty="0">
                <a:solidFill>
                  <a:prstClr val="white"/>
                </a:solidFill>
                <a:latin typeface="Arial Black" panose="020B0A04020102020204" pitchFamily="34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2316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D8FD95E1-71AE-4FB2-8C94-52FB2ABAB321}"/>
              </a:ext>
            </a:extLst>
          </p:cNvPr>
          <p:cNvGrpSpPr/>
          <p:nvPr/>
        </p:nvGrpSpPr>
        <p:grpSpPr>
          <a:xfrm>
            <a:off x="2071778" y="1841584"/>
            <a:ext cx="8028099" cy="4001126"/>
            <a:chOff x="547774" y="837032"/>
            <a:chExt cx="8028099" cy="4001124"/>
          </a:xfrm>
        </p:grpSpPr>
        <p:sp>
          <p:nvSpPr>
            <p:cNvPr id="16" name="Shape 2716">
              <a:extLst>
                <a:ext uri="{FF2B5EF4-FFF2-40B4-BE49-F238E27FC236}">
                  <a16:creationId xmlns:a16="http://schemas.microsoft.com/office/drawing/2014/main" id="{1F717CC2-FEF5-4CF5-BFEF-14A24EC9021B}"/>
                </a:ext>
              </a:extLst>
            </p:cNvPr>
            <p:cNvSpPr/>
            <p:nvPr/>
          </p:nvSpPr>
          <p:spPr>
            <a:xfrm>
              <a:off x="547774" y="837032"/>
              <a:ext cx="3955245" cy="1949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2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354">
                <a:defRPr>
                  <a:solidFill>
                    <a:srgbClr val="FFFFFF"/>
                  </a:solidFill>
                </a:defRPr>
              </a:pPr>
              <a:endParaRPr kern="0" dirty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19" name="Shape 2720">
              <a:extLst>
                <a:ext uri="{FF2B5EF4-FFF2-40B4-BE49-F238E27FC236}">
                  <a16:creationId xmlns:a16="http://schemas.microsoft.com/office/drawing/2014/main" id="{9F99E9DB-1091-41F9-9155-D6719D93ACA5}"/>
                </a:ext>
              </a:extLst>
            </p:cNvPr>
            <p:cNvSpPr/>
            <p:nvPr/>
          </p:nvSpPr>
          <p:spPr>
            <a:xfrm>
              <a:off x="1879981" y="1045415"/>
              <a:ext cx="882796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3200">
                  <a:solidFill>
                    <a:srgbClr val="595959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1pPr>
            </a:lstStyle>
            <a:p>
              <a:pPr defTabSz="914354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000" kern="0" dirty="0">
                  <a:solidFill>
                    <a:prstClr val="white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</a:p>
          </p:txBody>
        </p:sp>
        <p:sp>
          <p:nvSpPr>
            <p:cNvPr id="20" name="Shape 2722">
              <a:extLst>
                <a:ext uri="{FF2B5EF4-FFF2-40B4-BE49-F238E27FC236}">
                  <a16:creationId xmlns:a16="http://schemas.microsoft.com/office/drawing/2014/main" id="{022F9F02-054C-44D5-B495-100646490A38}"/>
                </a:ext>
              </a:extLst>
            </p:cNvPr>
            <p:cNvSpPr/>
            <p:nvPr/>
          </p:nvSpPr>
          <p:spPr>
            <a:xfrm flipH="1">
              <a:off x="4620625" y="852369"/>
              <a:ext cx="3955248" cy="1949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2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354">
                <a:defRPr>
                  <a:solidFill>
                    <a:srgbClr val="FFFFFF"/>
                  </a:solidFill>
                </a:defRPr>
              </a:pPr>
              <a:endParaRPr kern="0" dirty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4" name="Shape 2726">
              <a:extLst>
                <a:ext uri="{FF2B5EF4-FFF2-40B4-BE49-F238E27FC236}">
                  <a16:creationId xmlns:a16="http://schemas.microsoft.com/office/drawing/2014/main" id="{6F4D536F-8ACA-47EE-8CE8-C7B39F3BED35}"/>
                </a:ext>
              </a:extLst>
            </p:cNvPr>
            <p:cNvSpPr/>
            <p:nvPr/>
          </p:nvSpPr>
          <p:spPr>
            <a:xfrm>
              <a:off x="6019012" y="1008511"/>
              <a:ext cx="926727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3200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1pPr>
            </a:lstStyle>
            <a:p>
              <a:pPr defTabSz="914354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0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02</a:t>
              </a:r>
            </a:p>
          </p:txBody>
        </p:sp>
        <p:sp>
          <p:nvSpPr>
            <p:cNvPr id="30" name="Shape 2740">
              <a:extLst>
                <a:ext uri="{FF2B5EF4-FFF2-40B4-BE49-F238E27FC236}">
                  <a16:creationId xmlns:a16="http://schemas.microsoft.com/office/drawing/2014/main" id="{3BEA18FC-C7BF-4C41-99C6-B31488B2F4F1}"/>
                </a:ext>
              </a:extLst>
            </p:cNvPr>
            <p:cNvSpPr/>
            <p:nvPr/>
          </p:nvSpPr>
          <p:spPr>
            <a:xfrm rot="10800000" flipH="1">
              <a:off x="553540" y="2886682"/>
              <a:ext cx="3955247" cy="1949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2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354">
                <a:defRPr>
                  <a:solidFill>
                    <a:srgbClr val="FFFFFF"/>
                  </a:solidFill>
                </a:defRPr>
              </a:pPr>
              <a:endParaRPr kern="0" dirty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4" name="Shape 2744">
              <a:extLst>
                <a:ext uri="{FF2B5EF4-FFF2-40B4-BE49-F238E27FC236}">
                  <a16:creationId xmlns:a16="http://schemas.microsoft.com/office/drawing/2014/main" id="{2941C4ED-0AB6-4C74-9770-777BE3011415}"/>
                </a:ext>
              </a:extLst>
            </p:cNvPr>
            <p:cNvSpPr/>
            <p:nvPr/>
          </p:nvSpPr>
          <p:spPr>
            <a:xfrm>
              <a:off x="1858014" y="2870393"/>
              <a:ext cx="926729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3200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1pPr>
            </a:lstStyle>
            <a:p>
              <a:pPr defTabSz="914354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0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id-ID" sz="20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2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Shape 2752">
              <a:extLst>
                <a:ext uri="{FF2B5EF4-FFF2-40B4-BE49-F238E27FC236}">
                  <a16:creationId xmlns:a16="http://schemas.microsoft.com/office/drawing/2014/main" id="{EE1EBBCC-5DB8-454D-9E73-F8ED940BA77F}"/>
                </a:ext>
              </a:extLst>
            </p:cNvPr>
            <p:cNvSpPr/>
            <p:nvPr/>
          </p:nvSpPr>
          <p:spPr>
            <a:xfrm rot="10800000">
              <a:off x="4618756" y="2888303"/>
              <a:ext cx="3955247" cy="1949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2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354">
                <a:defRPr>
                  <a:solidFill>
                    <a:srgbClr val="FFFFFF"/>
                  </a:solidFill>
                </a:defRPr>
              </a:pPr>
              <a:endParaRPr kern="0" dirty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39" name="Shape 2756">
              <a:extLst>
                <a:ext uri="{FF2B5EF4-FFF2-40B4-BE49-F238E27FC236}">
                  <a16:creationId xmlns:a16="http://schemas.microsoft.com/office/drawing/2014/main" id="{F9F64E1B-4F84-4E8A-852F-F0C94872ECAA}"/>
                </a:ext>
              </a:extLst>
            </p:cNvPr>
            <p:cNvSpPr/>
            <p:nvPr/>
          </p:nvSpPr>
          <p:spPr>
            <a:xfrm>
              <a:off x="6078253" y="2870393"/>
              <a:ext cx="882796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3200">
                  <a:solidFill>
                    <a:srgbClr val="595959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1pPr>
            </a:lstStyle>
            <a:p>
              <a:pPr defTabSz="914354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000" kern="0" dirty="0">
                  <a:solidFill>
                    <a:prstClr val="white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id-ID" sz="2000" kern="0" dirty="0">
                  <a:solidFill>
                    <a:prstClr val="white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2000" kern="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2729">
              <a:extLst>
                <a:ext uri="{FF2B5EF4-FFF2-40B4-BE49-F238E27FC236}">
                  <a16:creationId xmlns:a16="http://schemas.microsoft.com/office/drawing/2014/main" id="{CE33C3A8-6778-46DE-BCB8-B0E99D8B122A}"/>
                </a:ext>
              </a:extLst>
            </p:cNvPr>
            <p:cNvSpPr/>
            <p:nvPr/>
          </p:nvSpPr>
          <p:spPr>
            <a:xfrm>
              <a:off x="4735857" y="3370107"/>
              <a:ext cx="3765604" cy="1015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id-ID" sz="2000" b="0" dirty="0"/>
                <a:t>Terwujudnya kapabilitaspada unit kerja untuk mencapai outcome organisasi</a:t>
              </a:r>
              <a:endParaRPr sz="2000" b="0" kern="0" dirty="0">
                <a:solidFill>
                  <a:srgbClr val="95A5A6">
                    <a:lumMod val="50000"/>
                  </a:srgbClr>
                </a:solidFill>
                <a:cs typeface="Calibri"/>
                <a:sym typeface="Calibri"/>
              </a:endParaRPr>
            </a:p>
          </p:txBody>
        </p:sp>
        <p:sp>
          <p:nvSpPr>
            <p:cNvPr id="28" name="Shape 2729">
              <a:extLst>
                <a:ext uri="{FF2B5EF4-FFF2-40B4-BE49-F238E27FC236}">
                  <a16:creationId xmlns:a16="http://schemas.microsoft.com/office/drawing/2014/main" id="{9AB99C52-4E8B-4DCF-847C-78CE0CC89F43}"/>
                </a:ext>
              </a:extLst>
            </p:cNvPr>
            <p:cNvSpPr/>
            <p:nvPr/>
          </p:nvSpPr>
          <p:spPr>
            <a:xfrm>
              <a:off x="568182" y="3231554"/>
              <a:ext cx="3914427" cy="13234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id-ID" sz="2000" dirty="0">
                  <a:solidFill>
                    <a:prstClr val="black"/>
                  </a:solidFill>
                </a:rPr>
                <a:t>Terwujudnya pengembangan strategi yang terintegrasi untuk mendukung pencapaian tujuan organisasi</a:t>
              </a:r>
              <a:endParaRPr sz="2000" b="0" kern="0" dirty="0">
                <a:solidFill>
                  <a:prstClr val="black"/>
                </a:solidFill>
                <a:cs typeface="Calibri"/>
                <a:sym typeface="Calibri"/>
              </a:endParaRPr>
            </a:p>
          </p:txBody>
        </p:sp>
        <p:sp>
          <p:nvSpPr>
            <p:cNvPr id="31" name="Shape 2729">
              <a:extLst>
                <a:ext uri="{FF2B5EF4-FFF2-40B4-BE49-F238E27FC236}">
                  <a16:creationId xmlns:a16="http://schemas.microsoft.com/office/drawing/2014/main" id="{DAD6FEE4-C1C3-466A-B77C-3C2175B0FAF1}"/>
                </a:ext>
              </a:extLst>
            </p:cNvPr>
            <p:cNvSpPr/>
            <p:nvPr/>
          </p:nvSpPr>
          <p:spPr>
            <a:xfrm>
              <a:off x="4639165" y="1537350"/>
              <a:ext cx="3914427" cy="707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id-ID" sz="2000" dirty="0">
                  <a:solidFill>
                    <a:prstClr val="black"/>
                  </a:solidFill>
                </a:rPr>
                <a:t>Tercapainya hasil kerja unit selaras dengan tujuan organisasi</a:t>
              </a:r>
              <a:endParaRPr sz="2000" b="0" kern="0" dirty="0">
                <a:solidFill>
                  <a:prstClr val="black"/>
                </a:solidFill>
                <a:cs typeface="Calibri"/>
                <a:sym typeface="Calibri"/>
              </a:endParaRPr>
            </a:p>
          </p:txBody>
        </p:sp>
        <p:sp>
          <p:nvSpPr>
            <p:cNvPr id="33" name="Shape 2729">
              <a:extLst>
                <a:ext uri="{FF2B5EF4-FFF2-40B4-BE49-F238E27FC236}">
                  <a16:creationId xmlns:a16="http://schemas.microsoft.com/office/drawing/2014/main" id="{2F8EF544-BD9F-4863-8D50-FFD6CF5110A2}"/>
                </a:ext>
              </a:extLst>
            </p:cNvPr>
            <p:cNvSpPr/>
            <p:nvPr/>
          </p:nvSpPr>
          <p:spPr>
            <a:xfrm>
              <a:off x="658733" y="1636130"/>
              <a:ext cx="3765604" cy="707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id-ID" sz="2000" b="0" dirty="0"/>
                <a:t>Tersusunnya rumusan alternatif kebijakan yang memberikan solusi</a:t>
              </a:r>
              <a:endParaRPr sz="2000" b="0" kern="0" dirty="0">
                <a:solidFill>
                  <a:srgbClr val="95A5A6">
                    <a:lumMod val="50000"/>
                  </a:srgbClr>
                </a:solidFill>
                <a:cs typeface="Calibri"/>
                <a:sym typeface="Calibri"/>
              </a:endParaRPr>
            </a:p>
          </p:txBody>
        </p: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298159AC-18DA-453D-B3C5-C3DB1625E0C8}"/>
              </a:ext>
            </a:extLst>
          </p:cNvPr>
          <p:cNvSpPr txBox="1">
            <a:spLocks/>
          </p:cNvSpPr>
          <p:nvPr/>
        </p:nvSpPr>
        <p:spPr>
          <a:xfrm>
            <a:off x="2520814" y="414836"/>
            <a:ext cx="7590566" cy="10264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7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sym typeface="Arial"/>
              </a:rPr>
              <a:t>Akuntabilitas</a:t>
            </a:r>
            <a:r>
              <a:rPr lang="es-E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sym typeface="Arial"/>
              </a:rPr>
              <a:t> JPT </a:t>
            </a:r>
            <a:r>
              <a:rPr lang="id-ID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sym typeface="Arial"/>
              </a:rPr>
              <a:t>Pratama</a:t>
            </a:r>
            <a:r>
              <a:rPr lang="es-E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sym typeface="Arial"/>
              </a:rPr>
              <a:t> </a:t>
            </a:r>
            <a:r>
              <a:rPr lang="es-ES" b="1" dirty="0">
                <a:solidFill>
                  <a:prstClr val="black"/>
                </a:solidFill>
                <a:latin typeface="Century Gothic" panose="020B0502020202020204" pitchFamily="34" charset="0"/>
                <a:sym typeface="Arial"/>
              </a:rPr>
              <a:t/>
            </a:r>
            <a:br>
              <a:rPr lang="es-ES" b="1" dirty="0">
                <a:solidFill>
                  <a:prstClr val="black"/>
                </a:solidFill>
                <a:latin typeface="Century Gothic" panose="020B0502020202020204" pitchFamily="34" charset="0"/>
                <a:sym typeface="Arial"/>
              </a:rPr>
            </a:br>
            <a:r>
              <a:rPr lang="es-ES" sz="2500" b="1" dirty="0" err="1">
                <a:solidFill>
                  <a:srgbClr val="0070C0"/>
                </a:solidFill>
                <a:latin typeface="Century Gothic" panose="020B0502020202020204" pitchFamily="34" charset="0"/>
                <a:sym typeface="Arial"/>
              </a:rPr>
              <a:t>pasal</a:t>
            </a:r>
            <a:r>
              <a:rPr lang="es-ES" sz="2500" b="1" dirty="0">
                <a:solidFill>
                  <a:srgbClr val="0070C0"/>
                </a:solidFill>
                <a:latin typeface="Century Gothic" panose="020B0502020202020204" pitchFamily="34" charset="0"/>
                <a:sym typeface="Arial"/>
              </a:rPr>
              <a:t> 104 PP 11/2017</a:t>
            </a:r>
            <a:endParaRPr lang="en-US" b="1" dirty="0">
              <a:solidFill>
                <a:srgbClr val="0070C0"/>
              </a:solidFill>
              <a:latin typeface="Century Gothic" panose="020B0502020202020204" pitchFamily="34" charset="0"/>
              <a:sym typeface="Arial"/>
            </a:endParaRPr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id="{9A969B59-BD16-44A9-B81C-195B451748A8}"/>
              </a:ext>
            </a:extLst>
          </p:cNvPr>
          <p:cNvGrpSpPr>
            <a:grpSpLocks/>
          </p:cNvGrpSpPr>
          <p:nvPr/>
        </p:nvGrpSpPr>
        <p:grpSpPr bwMode="auto">
          <a:xfrm>
            <a:off x="6106133" y="6489943"/>
            <a:ext cx="4520603" cy="283793"/>
            <a:chOff x="3175155" y="4155313"/>
            <a:chExt cx="3527148" cy="243498"/>
          </a:xfrm>
        </p:grpSpPr>
        <p:sp>
          <p:nvSpPr>
            <p:cNvPr id="32" name="Subtitle 2">
              <a:extLst>
                <a:ext uri="{FF2B5EF4-FFF2-40B4-BE49-F238E27FC236}">
                  <a16:creationId xmlns:a16="http://schemas.microsoft.com/office/drawing/2014/main" id="{6BB8B539-F7B9-4A33-B786-BBB49C80D8D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154651" y="4158836"/>
              <a:ext cx="547652" cy="23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3"/>
                </a:spcBef>
                <a:buSzPct val="125000"/>
                <a:defRPr/>
              </a:pPr>
              <a:r>
                <a:rPr lang="id-ID" sz="1200" b="1" kern="0">
                  <a:solidFill>
                    <a:prstClr val="black">
                      <a:lumMod val="75000"/>
                      <a:lumOff val="25000"/>
                    </a:prstClr>
                  </a:solidFill>
                  <a:latin typeface="Trebuchet MS" pitchFamily="34" charset="0"/>
                  <a:sym typeface="Arial"/>
                </a:rPr>
                <a:t>PEDULI</a:t>
              </a:r>
            </a:p>
          </p:txBody>
        </p:sp>
        <p:sp>
          <p:nvSpPr>
            <p:cNvPr id="36" name="Subtitle 2">
              <a:extLst>
                <a:ext uri="{FF2B5EF4-FFF2-40B4-BE49-F238E27FC236}">
                  <a16:creationId xmlns:a16="http://schemas.microsoft.com/office/drawing/2014/main" id="{AB0ECF65-5017-4046-B73C-06F09307790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348385" y="4155313"/>
              <a:ext cx="676029" cy="24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3"/>
                </a:spcBef>
                <a:buSzPct val="125000"/>
                <a:defRPr/>
              </a:pPr>
              <a:r>
                <a:rPr lang="id-ID" sz="12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rebuchet MS" pitchFamily="34" charset="0"/>
                  <a:sym typeface="Arial"/>
                </a:rPr>
                <a:t>INOVATIF</a:t>
              </a:r>
            </a:p>
          </p:txBody>
        </p:sp>
        <p:sp>
          <p:nvSpPr>
            <p:cNvPr id="37" name="Subtitle 2">
              <a:extLst>
                <a:ext uri="{FF2B5EF4-FFF2-40B4-BE49-F238E27FC236}">
                  <a16:creationId xmlns:a16="http://schemas.microsoft.com/office/drawing/2014/main" id="{4AFCB1C1-20EA-4256-AF2B-5EFC18286E7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338979" y="4155487"/>
              <a:ext cx="806319" cy="240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3"/>
                </a:spcBef>
                <a:buSzPct val="125000"/>
                <a:defRPr/>
              </a:pPr>
              <a:r>
                <a:rPr lang="id-ID" sz="12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rebuchet MS" pitchFamily="34" charset="0"/>
                  <a:sym typeface="Arial"/>
                </a:rPr>
                <a:t>INTEGRITAS</a:t>
              </a:r>
            </a:p>
          </p:txBody>
        </p:sp>
        <p:sp>
          <p:nvSpPr>
            <p:cNvPr id="38" name="Subtitle 2">
              <a:extLst>
                <a:ext uri="{FF2B5EF4-FFF2-40B4-BE49-F238E27FC236}">
                  <a16:creationId xmlns:a16="http://schemas.microsoft.com/office/drawing/2014/main" id="{92312FA8-6F45-466A-ACB5-0BCF4B5C8F4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75534" y="4155374"/>
              <a:ext cx="942614" cy="24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3"/>
                </a:spcBef>
                <a:buSzPct val="125000"/>
                <a:defRPr/>
              </a:pPr>
              <a:r>
                <a:rPr lang="id-ID" sz="12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rebuchet MS" pitchFamily="34" charset="0"/>
                  <a:sym typeface="Arial"/>
                </a:rPr>
                <a:t>PROFESIONAL</a:t>
              </a:r>
            </a:p>
          </p:txBody>
        </p:sp>
        <p:pic>
          <p:nvPicPr>
            <p:cNvPr id="40" name="Picture 10">
              <a:extLst>
                <a:ext uri="{FF2B5EF4-FFF2-40B4-BE49-F238E27FC236}">
                  <a16:creationId xmlns:a16="http://schemas.microsoft.com/office/drawing/2014/main" id="{5BC00E48-3D56-4363-BA13-709DCBE1E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155" y="4177848"/>
              <a:ext cx="213469" cy="21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1">
              <a:extLst>
                <a:ext uri="{FF2B5EF4-FFF2-40B4-BE49-F238E27FC236}">
                  <a16:creationId xmlns:a16="http://schemas.microsoft.com/office/drawing/2014/main" id="{953BF7DC-2E61-4154-908B-133539135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566" y="4169299"/>
              <a:ext cx="229512" cy="229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12">
              <a:extLst>
                <a:ext uri="{FF2B5EF4-FFF2-40B4-BE49-F238E27FC236}">
                  <a16:creationId xmlns:a16="http://schemas.microsoft.com/office/drawing/2014/main" id="{956ED9FD-A9E1-41AA-B270-BC20AB803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408" y="4177848"/>
              <a:ext cx="214235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13">
              <a:extLst>
                <a:ext uri="{FF2B5EF4-FFF2-40B4-BE49-F238E27FC236}">
                  <a16:creationId xmlns:a16="http://schemas.microsoft.com/office/drawing/2014/main" id="{2E58A601-279C-466B-9025-D41E63152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996290" y="4186397"/>
              <a:ext cx="195379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" name="Slide Number Placeholder 15">
            <a:extLst>
              <a:ext uri="{FF2B5EF4-FFF2-40B4-BE49-F238E27FC236}">
                <a16:creationId xmlns:a16="http://schemas.microsoft.com/office/drawing/2014/main" id="{A7A90E17-785E-4E2C-ACFF-B5C677CA78EA}"/>
              </a:ext>
            </a:extLst>
          </p:cNvPr>
          <p:cNvSpPr txBox="1">
            <a:spLocks/>
          </p:cNvSpPr>
          <p:nvPr/>
        </p:nvSpPr>
        <p:spPr>
          <a:xfrm>
            <a:off x="1524003" y="6401694"/>
            <a:ext cx="455131" cy="453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7FF90C-9F11-45FD-A69E-3D9B66BECAAD}" type="slidenum">
              <a:rPr lang="en-US">
                <a:solidFill>
                  <a:prstClr val="black">
                    <a:tint val="75000"/>
                  </a:prstClr>
                </a:solidFill>
                <a:sym typeface="Arial"/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8500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266" y="846785"/>
            <a:ext cx="3836465" cy="608527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</a:t>
            </a:r>
            <a:r>
              <a:rPr lang="id-ID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asar </a:t>
            </a:r>
            <a:r>
              <a:rPr lang="en-US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H</a:t>
            </a:r>
            <a:r>
              <a:rPr lang="id-ID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ukum</a:t>
            </a:r>
            <a:endParaRPr lang="en-US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99174" y="1761379"/>
            <a:ext cx="5085716" cy="1896222"/>
          </a:xfrm>
          <a:ln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anchor="t">
            <a:normAutofit/>
          </a:bodyPr>
          <a:lstStyle/>
          <a:p>
            <a:pPr marL="395478">
              <a:spcAft>
                <a:spcPts val="0"/>
              </a:spcAft>
              <a:defRPr/>
            </a:pPr>
            <a:r>
              <a:rPr lang="en-US" sz="1800" dirty="0">
                <a:ln w="0"/>
                <a:latin typeface="Bookman Old Style" panose="02050604050505020204" pitchFamily="18" charset="0"/>
                <a:cs typeface="Arial" pitchFamily="34" charset="0"/>
              </a:rPr>
              <a:t>UU ASN No. 5/2014</a:t>
            </a:r>
          </a:p>
          <a:p>
            <a:pPr marL="395478">
              <a:spcAft>
                <a:spcPts val="0"/>
              </a:spcAft>
              <a:defRPr/>
            </a:pPr>
            <a:r>
              <a:rPr lang="en-US" sz="1800" dirty="0" err="1">
                <a:ln w="0"/>
                <a:latin typeface="Bookman Old Style" panose="02050604050505020204" pitchFamily="18" charset="0"/>
                <a:cs typeface="Arial" pitchFamily="34" charset="0"/>
              </a:rPr>
              <a:t>Peraturan</a:t>
            </a:r>
            <a:r>
              <a:rPr lang="en-US" sz="1800" dirty="0">
                <a:ln w="0"/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en-US" sz="1800" dirty="0" err="1">
                <a:ln w="0"/>
                <a:latin typeface="Bookman Old Style" panose="02050604050505020204" pitchFamily="18" charset="0"/>
                <a:cs typeface="Arial" pitchFamily="34" charset="0"/>
              </a:rPr>
              <a:t>Pemerintah</a:t>
            </a:r>
            <a:r>
              <a:rPr lang="en-US" sz="1800" dirty="0">
                <a:ln w="0"/>
                <a:latin typeface="Bookman Old Style" panose="02050604050505020204" pitchFamily="18" charset="0"/>
                <a:cs typeface="Arial" pitchFamily="34" charset="0"/>
              </a:rPr>
              <a:t> No. 11 </a:t>
            </a:r>
            <a:r>
              <a:rPr lang="en-US" sz="1800" dirty="0" err="1">
                <a:ln w="0"/>
                <a:latin typeface="Bookman Old Style" panose="02050604050505020204" pitchFamily="18" charset="0"/>
                <a:cs typeface="Arial" pitchFamily="34" charset="0"/>
              </a:rPr>
              <a:t>tahun</a:t>
            </a:r>
            <a:r>
              <a:rPr lang="en-US" sz="1800" dirty="0">
                <a:ln w="0"/>
                <a:latin typeface="Bookman Old Style" panose="02050604050505020204" pitchFamily="18" charset="0"/>
                <a:cs typeface="Arial" pitchFamily="34" charset="0"/>
              </a:rPr>
              <a:t> 2017 </a:t>
            </a:r>
            <a:r>
              <a:rPr lang="en-US" sz="1800" dirty="0" err="1">
                <a:ln w="0"/>
                <a:latin typeface="Bookman Old Style" panose="02050604050505020204" pitchFamily="18" charset="0"/>
                <a:cs typeface="Arial" pitchFamily="34" charset="0"/>
              </a:rPr>
              <a:t>tentang</a:t>
            </a:r>
            <a:r>
              <a:rPr lang="en-US" sz="1800" dirty="0">
                <a:ln w="0"/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en-US" sz="1800" dirty="0" err="1">
                <a:ln w="0"/>
                <a:latin typeface="Bookman Old Style" panose="02050604050505020204" pitchFamily="18" charset="0"/>
                <a:cs typeface="Arial" pitchFamily="34" charset="0"/>
              </a:rPr>
              <a:t>Manajemen</a:t>
            </a:r>
            <a:r>
              <a:rPr lang="en-US" sz="1800" dirty="0">
                <a:ln w="0"/>
                <a:latin typeface="Bookman Old Style" panose="02050604050505020204" pitchFamily="18" charset="0"/>
                <a:cs typeface="Arial" pitchFamily="34" charset="0"/>
              </a:rPr>
              <a:t> PNS</a:t>
            </a:r>
          </a:p>
          <a:p>
            <a:pPr marL="395478">
              <a:spcAft>
                <a:spcPts val="0"/>
              </a:spcAft>
              <a:defRPr/>
            </a:pPr>
            <a:r>
              <a:rPr lang="en-US" sz="1800" dirty="0" err="1" smtClean="0">
                <a:ln w="0"/>
                <a:latin typeface="Bookman Old Style" panose="02050604050505020204" pitchFamily="18" charset="0"/>
                <a:cs typeface="Aharoni" panose="02010803020104030203" pitchFamily="2" charset="-79"/>
              </a:rPr>
              <a:t>Peraturan</a:t>
            </a:r>
            <a:r>
              <a:rPr lang="en-US" sz="1800" dirty="0" smtClean="0">
                <a:ln w="0"/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latin typeface="Bookman Old Style" panose="02050604050505020204" pitchFamily="18" charset="0"/>
                <a:cs typeface="Aharoni" panose="02010803020104030203" pitchFamily="2" charset="-79"/>
              </a:rPr>
              <a:t>Kepala</a:t>
            </a:r>
            <a:r>
              <a:rPr lang="en-US" sz="1800" dirty="0">
                <a:ln w="0"/>
                <a:latin typeface="Bookman Old Style" panose="02050604050505020204" pitchFamily="18" charset="0"/>
                <a:cs typeface="Aharoni" panose="02010803020104030203" pitchFamily="2" charset="-79"/>
              </a:rPr>
              <a:t> LAN No.18 </a:t>
            </a:r>
            <a:r>
              <a:rPr lang="en-US" sz="1800" dirty="0" err="1">
                <a:ln w="0"/>
                <a:latin typeface="Bookman Old Style" panose="02050604050505020204" pitchFamily="18" charset="0"/>
                <a:cs typeface="Aharoni" panose="02010803020104030203" pitchFamily="2" charset="-79"/>
              </a:rPr>
              <a:t>tahun</a:t>
            </a:r>
            <a:r>
              <a:rPr lang="en-US" sz="1800" dirty="0">
                <a:ln w="0"/>
                <a:latin typeface="Bookman Old Style" panose="02050604050505020204" pitchFamily="18" charset="0"/>
                <a:cs typeface="Aharoni" panose="02010803020104030203" pitchFamily="2" charset="-79"/>
              </a:rPr>
              <a:t> 2015  </a:t>
            </a:r>
            <a:r>
              <a:rPr lang="en-US" sz="1800" dirty="0" err="1">
                <a:ln w="0"/>
                <a:latin typeface="Bookman Old Style" panose="02050604050505020204" pitchFamily="18" charset="0"/>
                <a:cs typeface="Aharoni" panose="02010803020104030203" pitchFamily="2" charset="-79"/>
              </a:rPr>
              <a:t>tentang</a:t>
            </a:r>
            <a:r>
              <a:rPr lang="en-US" sz="1800" dirty="0">
                <a:ln w="0"/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latin typeface="Bookman Old Style" panose="02050604050505020204" pitchFamily="18" charset="0"/>
                <a:cs typeface="Aharoni" panose="02010803020104030203" pitchFamily="2" charset="-79"/>
              </a:rPr>
              <a:t>Pedoman</a:t>
            </a:r>
            <a:r>
              <a:rPr lang="en-US" sz="1800" dirty="0">
                <a:ln w="0"/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latin typeface="Bookman Old Style" panose="02050604050505020204" pitchFamily="18" charset="0"/>
                <a:cs typeface="Aharoni" panose="02010803020104030203" pitchFamily="2" charset="-79"/>
              </a:rPr>
              <a:t>Penyelenggaraan</a:t>
            </a:r>
            <a:r>
              <a:rPr lang="en-US" sz="1800" dirty="0">
                <a:ln w="0"/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en-US" sz="1800" dirty="0" err="1">
                <a:ln w="0"/>
                <a:latin typeface="Bookman Old Style" panose="02050604050505020204" pitchFamily="18" charset="0"/>
                <a:cs typeface="Aharoni" panose="02010803020104030203" pitchFamily="2" charset="-79"/>
              </a:rPr>
              <a:t>Diklatpim</a:t>
            </a:r>
            <a:r>
              <a:rPr lang="en-US" sz="1800" dirty="0">
                <a:ln w="0"/>
                <a:latin typeface="Bookman Old Style" panose="02050604050505020204" pitchFamily="18" charset="0"/>
                <a:cs typeface="Aharoni" panose="02010803020104030203" pitchFamily="2" charset="-79"/>
              </a:rPr>
              <a:t> Tk. </a:t>
            </a:r>
            <a:r>
              <a:rPr lang="en-US" sz="1800" dirty="0" smtClean="0">
                <a:ln w="0"/>
                <a:latin typeface="Bookman Old Style" panose="02050604050505020204" pitchFamily="18" charset="0"/>
                <a:cs typeface="Aharoni" panose="02010803020104030203" pitchFamily="2" charset="-79"/>
              </a:rPr>
              <a:t>II</a:t>
            </a:r>
            <a:endParaRPr lang="id-ID" sz="1800" dirty="0">
              <a:ln w="0"/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5124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6E6517-F674-421D-92F1-0574B0408EF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916574" y="772733"/>
            <a:ext cx="4872441" cy="772732"/>
          </a:xfrm>
          <a:prstGeom prst="rect">
            <a:avLst/>
          </a:prstGeom>
          <a:ln>
            <a:miter lim="800000"/>
            <a:headEnd/>
            <a:tailEnd/>
          </a:ln>
          <a:effectLst/>
          <a:extLst/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pc="50" dirty="0" err="1" smtClean="0">
                <a:ln w="11430"/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Tujuan</a:t>
            </a:r>
            <a:r>
              <a:rPr lang="en-US" spc="50" dirty="0" smtClean="0">
                <a:ln w="11430"/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pc="50" dirty="0" smtClean="0">
                <a:ln w="11430"/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&amp; </a:t>
            </a:r>
            <a:r>
              <a:rPr lang="en-US" spc="50" dirty="0" err="1" smtClean="0">
                <a:ln w="11430"/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Sasaran</a:t>
            </a:r>
            <a:endParaRPr lang="en-US" spc="50" dirty="0">
              <a:ln w="11430"/>
              <a:solidFill>
                <a:srgbClr val="C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7134896" y="1761378"/>
            <a:ext cx="4679875" cy="4297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95000"/>
              <a:buNone/>
              <a:defRPr/>
            </a:pPr>
            <a:r>
              <a:rPr lang="en-US" sz="1800" b="1" dirty="0" err="1" smtClean="0">
                <a:latin typeface="Bookman Old Style" panose="02050604050505020204" pitchFamily="18" charset="0"/>
              </a:rPr>
              <a:t>Tujuan</a:t>
            </a:r>
            <a:r>
              <a:rPr lang="en-US" sz="1800" dirty="0" smtClean="0">
                <a:latin typeface="Bookman Old Style" panose="02050604050505020204" pitchFamily="18" charset="0"/>
              </a:rPr>
              <a:t>: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95000"/>
              <a:defRPr/>
            </a:pPr>
            <a:r>
              <a:rPr lang="en-US" sz="1800" dirty="0" err="1" smtClean="0">
                <a:latin typeface="Bookman Old Style" panose="02050604050505020204" pitchFamily="18" charset="0"/>
              </a:rPr>
              <a:t>Meningkatkan</a:t>
            </a:r>
            <a:r>
              <a:rPr lang="en-US" sz="1800" dirty="0" smtClean="0">
                <a:latin typeface="Bookman Old Style" panose="02050604050505020204" pitchFamily="18" charset="0"/>
              </a:rPr>
              <a:t> </a:t>
            </a:r>
            <a:r>
              <a:rPr lang="en-US" sz="1800" dirty="0" err="1" smtClean="0">
                <a:latin typeface="Bookman Old Style" panose="02050604050505020204" pitchFamily="18" charset="0"/>
              </a:rPr>
              <a:t>kompetensi</a:t>
            </a:r>
            <a:r>
              <a:rPr lang="en-US" sz="1800" dirty="0" smtClean="0">
                <a:latin typeface="Bookman Old Style" panose="02050604050505020204" pitchFamily="18" charset="0"/>
              </a:rPr>
              <a:t> </a:t>
            </a:r>
            <a:r>
              <a:rPr lang="en-US" sz="1800" dirty="0" err="1" smtClean="0">
                <a:latin typeface="Bookman Old Style" panose="02050604050505020204" pitchFamily="18" charset="0"/>
              </a:rPr>
              <a:t>kepemimpinan</a:t>
            </a:r>
            <a:r>
              <a:rPr lang="en-US" sz="1800" dirty="0" smtClean="0">
                <a:latin typeface="Bookman Old Style" panose="02050604050505020204" pitchFamily="18" charset="0"/>
              </a:rPr>
              <a:t> </a:t>
            </a:r>
            <a:r>
              <a:rPr lang="en-US" sz="1800" dirty="0" err="1" smtClean="0">
                <a:latin typeface="Bookman Old Style" panose="02050604050505020204" pitchFamily="18" charset="0"/>
              </a:rPr>
              <a:t>pejabat</a:t>
            </a:r>
            <a:r>
              <a:rPr lang="en-US" sz="1800" dirty="0" smtClean="0">
                <a:latin typeface="Bookman Old Style" panose="02050604050505020204" pitchFamily="18" charset="0"/>
              </a:rPr>
              <a:t> </a:t>
            </a:r>
            <a:r>
              <a:rPr lang="en-US" sz="1800" dirty="0" err="1" smtClean="0">
                <a:latin typeface="Bookman Old Style" panose="02050604050505020204" pitchFamily="18" charset="0"/>
              </a:rPr>
              <a:t>struktural</a:t>
            </a:r>
            <a:r>
              <a:rPr lang="en-US" sz="1800" dirty="0" smtClean="0">
                <a:latin typeface="Bookman Old Style" panose="02050604050505020204" pitchFamily="18" charset="0"/>
              </a:rPr>
              <a:t> </a:t>
            </a:r>
            <a:r>
              <a:rPr lang="en-US" sz="1800" dirty="0" err="1" smtClean="0">
                <a:latin typeface="Bookman Old Style" panose="02050604050505020204" pitchFamily="18" charset="0"/>
              </a:rPr>
              <a:t>eselon</a:t>
            </a:r>
            <a:r>
              <a:rPr lang="en-US" sz="1800" dirty="0" smtClean="0">
                <a:latin typeface="Bookman Old Style" panose="02050604050505020204" pitchFamily="18" charset="0"/>
              </a:rPr>
              <a:t> II </a:t>
            </a:r>
            <a:r>
              <a:rPr lang="en-US" sz="1800" dirty="0" err="1" smtClean="0">
                <a:latin typeface="Bookman Old Style" panose="02050604050505020204" pitchFamily="18" charset="0"/>
              </a:rPr>
              <a:t>dalam</a:t>
            </a:r>
            <a:r>
              <a:rPr lang="en-US" sz="1800" dirty="0" smtClean="0">
                <a:latin typeface="Bookman Old Style" panose="02050604050505020204" pitchFamily="18" charset="0"/>
              </a:rPr>
              <a:t> </a:t>
            </a:r>
            <a:r>
              <a:rPr lang="en-US" sz="1800" dirty="0" err="1" smtClean="0">
                <a:latin typeface="Bookman Old Style" panose="02050604050505020204" pitchFamily="18" charset="0"/>
              </a:rPr>
              <a:t>melakukan</a:t>
            </a:r>
            <a:r>
              <a:rPr lang="en-US" sz="1800" dirty="0" smtClean="0">
                <a:latin typeface="Bookman Old Style" panose="02050604050505020204" pitchFamily="18" charset="0"/>
              </a:rPr>
              <a:t> </a:t>
            </a:r>
            <a:r>
              <a:rPr lang="en-US" sz="1800" dirty="0" err="1" smtClean="0">
                <a:latin typeface="Bookman Old Style" panose="02050604050505020204" pitchFamily="18" charset="0"/>
              </a:rPr>
              <a:t>peran</a:t>
            </a:r>
            <a:r>
              <a:rPr lang="en-US" sz="1800" dirty="0" smtClean="0">
                <a:latin typeface="Bookman Old Style" panose="02050604050505020204" pitchFamily="18" charset="0"/>
              </a:rPr>
              <a:t> </a:t>
            </a:r>
            <a:r>
              <a:rPr lang="en-US" sz="1800" dirty="0" err="1" smtClean="0">
                <a:latin typeface="Bookman Old Style" panose="02050604050505020204" pitchFamily="18" charset="0"/>
              </a:rPr>
              <a:t>dan</a:t>
            </a:r>
            <a:r>
              <a:rPr lang="en-US" sz="1800" dirty="0" smtClean="0">
                <a:latin typeface="Bookman Old Style" panose="02050604050505020204" pitchFamily="18" charset="0"/>
              </a:rPr>
              <a:t> </a:t>
            </a:r>
            <a:r>
              <a:rPr lang="en-US" sz="1800" dirty="0" err="1" smtClean="0">
                <a:latin typeface="Bookman Old Style" panose="02050604050505020204" pitchFamily="18" charset="0"/>
              </a:rPr>
              <a:t>melaksanakan</a:t>
            </a:r>
            <a:r>
              <a:rPr lang="en-US" sz="1800" dirty="0" smtClean="0">
                <a:latin typeface="Bookman Old Style" panose="02050604050505020204" pitchFamily="18" charset="0"/>
              </a:rPr>
              <a:t> </a:t>
            </a:r>
            <a:r>
              <a:rPr lang="en-US" sz="1800" dirty="0" err="1" smtClean="0">
                <a:latin typeface="Bookman Old Style" panose="02050604050505020204" pitchFamily="18" charset="0"/>
              </a:rPr>
              <a:t>tugas</a:t>
            </a:r>
            <a:r>
              <a:rPr lang="en-US" sz="1800" dirty="0" smtClean="0">
                <a:latin typeface="Bookman Old Style" panose="02050604050505020204" pitchFamily="18" charset="0"/>
              </a:rPr>
              <a:t> </a:t>
            </a:r>
            <a:r>
              <a:rPr lang="en-US" sz="1800" dirty="0" err="1" smtClean="0">
                <a:latin typeface="Bookman Old Style" panose="02050604050505020204" pitchFamily="18" charset="0"/>
              </a:rPr>
              <a:t>serta</a:t>
            </a:r>
            <a:r>
              <a:rPr lang="en-US" sz="1800" dirty="0" smtClean="0">
                <a:latin typeface="Bookman Old Style" panose="02050604050505020204" pitchFamily="18" charset="0"/>
              </a:rPr>
              <a:t> </a:t>
            </a:r>
            <a:r>
              <a:rPr lang="en-US" sz="1800" dirty="0" err="1" smtClean="0">
                <a:latin typeface="Bookman Old Style" panose="02050604050505020204" pitchFamily="18" charset="0"/>
              </a:rPr>
              <a:t>fungsi</a:t>
            </a:r>
            <a:r>
              <a:rPr lang="en-US" sz="1800" dirty="0" smtClean="0">
                <a:latin typeface="Bookman Old Style" panose="02050604050505020204" pitchFamily="18" charset="0"/>
              </a:rPr>
              <a:t> </a:t>
            </a:r>
            <a:r>
              <a:rPr lang="en-US" sz="1800" dirty="0" err="1" smtClean="0">
                <a:latin typeface="Bookman Old Style" panose="02050604050505020204" pitchFamily="18" charset="0"/>
              </a:rPr>
              <a:t>kepemerintahan</a:t>
            </a:r>
            <a:r>
              <a:rPr lang="en-US" sz="1800" dirty="0" smtClean="0">
                <a:latin typeface="Bookman Old Style" panose="02050604050505020204" pitchFamily="18" charset="0"/>
              </a:rPr>
              <a:t> di </a:t>
            </a:r>
            <a:r>
              <a:rPr lang="en-US" sz="1800" dirty="0" err="1" smtClean="0">
                <a:latin typeface="Bookman Old Style" panose="02050604050505020204" pitchFamily="18" charset="0"/>
              </a:rPr>
              <a:t>instansinya</a:t>
            </a:r>
            <a:r>
              <a:rPr lang="en-US" sz="1800" dirty="0" smtClean="0">
                <a:latin typeface="Bookman Old Style" panose="02050604050505020204" pitchFamily="18" charset="0"/>
              </a:rPr>
              <a:t> </a:t>
            </a:r>
            <a:r>
              <a:rPr lang="en-US" sz="1800" dirty="0" err="1" smtClean="0">
                <a:latin typeface="Bookman Old Style" panose="02050604050505020204" pitchFamily="18" charset="0"/>
              </a:rPr>
              <a:t>masing-masing</a:t>
            </a:r>
            <a:r>
              <a:rPr lang="en-US" sz="1800" dirty="0" smtClean="0">
                <a:latin typeface="Bookman Old Style" panose="02050604050505020204" pitchFamily="18" charset="0"/>
              </a:rPr>
              <a:t>. </a:t>
            </a:r>
            <a:endParaRPr lang="en-US" sz="18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Bookman Old Style" panose="020506040505050202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latin typeface="Bookman Old Style" panose="020506040505050202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 smtClean="0">
                <a:latin typeface="Bookman Old Style" panose="02050604050505020204" pitchFamily="18" charset="0"/>
              </a:rPr>
              <a:t>Sasaran</a:t>
            </a:r>
            <a:r>
              <a:rPr lang="en-US" sz="1800" dirty="0" smtClean="0">
                <a:latin typeface="Bookman Old Style" panose="02050604050505020204" pitchFamily="18" charset="0"/>
              </a:rPr>
              <a:t>: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latin typeface="Bookman Old Style" panose="02050604050505020204" pitchFamily="18" charset="0"/>
              </a:rPr>
              <a:t>Terwujudnya</a:t>
            </a:r>
            <a:r>
              <a:rPr lang="en-US" sz="1800" dirty="0" smtClean="0">
                <a:latin typeface="Bookman Old Style" panose="02050604050505020204" pitchFamily="18" charset="0"/>
              </a:rPr>
              <a:t> </a:t>
            </a:r>
            <a:r>
              <a:rPr lang="en-US" sz="1800" dirty="0" err="1" smtClean="0">
                <a:latin typeface="Bookman Old Style" panose="02050604050505020204" pitchFamily="18" charset="0"/>
              </a:rPr>
              <a:t>Pegawai</a:t>
            </a:r>
            <a:r>
              <a:rPr lang="en-US" sz="1800" dirty="0" smtClean="0">
                <a:latin typeface="Bookman Old Style" panose="02050604050505020204" pitchFamily="18" charset="0"/>
              </a:rPr>
              <a:t> </a:t>
            </a:r>
            <a:r>
              <a:rPr lang="en-US" sz="1800" dirty="0" err="1" smtClean="0">
                <a:latin typeface="Bookman Old Style" panose="02050604050505020204" pitchFamily="18" charset="0"/>
              </a:rPr>
              <a:t>Negeri</a:t>
            </a:r>
            <a:r>
              <a:rPr lang="en-US" sz="1800" dirty="0" smtClean="0">
                <a:latin typeface="Bookman Old Style" panose="02050604050505020204" pitchFamily="18" charset="0"/>
              </a:rPr>
              <a:t> </a:t>
            </a:r>
            <a:r>
              <a:rPr lang="en-US" sz="1800" dirty="0" err="1" smtClean="0">
                <a:latin typeface="Bookman Old Style" panose="02050604050505020204" pitchFamily="18" charset="0"/>
              </a:rPr>
              <a:t>Sipil</a:t>
            </a:r>
            <a:r>
              <a:rPr lang="en-US" sz="1800" dirty="0" smtClean="0">
                <a:latin typeface="Bookman Old Style" panose="02050604050505020204" pitchFamily="18" charset="0"/>
              </a:rPr>
              <a:t> yang </a:t>
            </a:r>
            <a:r>
              <a:rPr lang="en-US" sz="1800" dirty="0" err="1" smtClean="0">
                <a:latin typeface="Bookman Old Style" panose="02050604050505020204" pitchFamily="18" charset="0"/>
              </a:rPr>
              <a:t>memiliki</a:t>
            </a:r>
            <a:r>
              <a:rPr lang="en-US" sz="1800" dirty="0" smtClean="0">
                <a:latin typeface="Bookman Old Style" panose="02050604050505020204" pitchFamily="18" charset="0"/>
              </a:rPr>
              <a:t> </a:t>
            </a:r>
            <a:r>
              <a:rPr lang="en-US" sz="1800" dirty="0" err="1" smtClean="0">
                <a:latin typeface="Bookman Old Style" panose="02050604050505020204" pitchFamily="18" charset="0"/>
              </a:rPr>
              <a:t>kompetensi</a:t>
            </a:r>
            <a:r>
              <a:rPr lang="en-US" sz="1800" dirty="0" smtClean="0">
                <a:latin typeface="Bookman Old Style" panose="02050604050505020204" pitchFamily="18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800" dirty="0" err="1">
                <a:latin typeface="Bookman Old Style" panose="02050604050505020204" pitchFamily="18" charset="0"/>
              </a:rPr>
              <a:t>S</a:t>
            </a:r>
            <a:r>
              <a:rPr lang="en-US" sz="1800" dirty="0" err="1" smtClean="0">
                <a:latin typeface="Bookman Old Style" panose="02050604050505020204" pitchFamily="18" charset="0"/>
              </a:rPr>
              <a:t>esuai</a:t>
            </a:r>
            <a:r>
              <a:rPr lang="en-US" sz="1800" dirty="0" smtClean="0">
                <a:latin typeface="Bookman Old Style" panose="02050604050505020204" pitchFamily="18" charset="0"/>
              </a:rPr>
              <a:t> </a:t>
            </a:r>
            <a:r>
              <a:rPr lang="en-US" sz="1800" dirty="0" err="1" smtClean="0">
                <a:latin typeface="Bookman Old Style" panose="02050604050505020204" pitchFamily="18" charset="0"/>
              </a:rPr>
              <a:t>persyaratan</a:t>
            </a:r>
            <a:r>
              <a:rPr lang="en-US" sz="1800" dirty="0" smtClean="0">
                <a:latin typeface="Bookman Old Style" panose="02050604050505020204" pitchFamily="18" charset="0"/>
              </a:rPr>
              <a:t> </a:t>
            </a:r>
            <a:r>
              <a:rPr lang="en-US" sz="1800" dirty="0" err="1" smtClean="0">
                <a:latin typeface="Bookman Old Style" panose="02050604050505020204" pitchFamily="18" charset="0"/>
              </a:rPr>
              <a:t>jabatan</a:t>
            </a:r>
            <a:r>
              <a:rPr lang="en-US" sz="1800" dirty="0" smtClean="0">
                <a:latin typeface="Bookman Old Style" panose="02050604050505020204" pitchFamily="18" charset="0"/>
              </a:rPr>
              <a:t> </a:t>
            </a:r>
            <a:r>
              <a:rPr lang="en-US" sz="1800" dirty="0" err="1" smtClean="0">
                <a:latin typeface="Bookman Old Style" panose="02050604050505020204" pitchFamily="18" charset="0"/>
              </a:rPr>
              <a:t>eselon</a:t>
            </a:r>
            <a:r>
              <a:rPr lang="en-US" sz="1800" dirty="0" smtClean="0">
                <a:latin typeface="Bookman Old Style" panose="02050604050505020204" pitchFamily="18" charset="0"/>
              </a:rPr>
              <a:t> II</a:t>
            </a:r>
          </a:p>
          <a:p>
            <a:endParaRPr lang="en-US" sz="1800" dirty="0">
              <a:latin typeface="Bookman Old Style" panose="02050604050505020204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07903" y="4552876"/>
            <a:ext cx="457092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dirty="0" err="1" smtClean="0">
                <a:ln w="0"/>
                <a:latin typeface="Bookman Old Style" panose="02050604050505020204" pitchFamily="18" charset="0"/>
              </a:rPr>
              <a:t>Kompetensi</a:t>
            </a:r>
            <a:r>
              <a:rPr lang="en-US" dirty="0" smtClean="0">
                <a:ln w="0"/>
                <a:latin typeface="Bookman Old Style" panose="02050604050505020204" pitchFamily="18" charset="0"/>
              </a:rPr>
              <a:t> </a:t>
            </a:r>
            <a:r>
              <a:rPr lang="en-US" i="1" dirty="0" err="1" smtClean="0">
                <a:ln w="0"/>
                <a:latin typeface="Bookman Old Style" panose="02050604050505020204" pitchFamily="18" charset="0"/>
              </a:rPr>
              <a:t>kepemimpinan</a:t>
            </a:r>
            <a:r>
              <a:rPr lang="en-US" i="1" dirty="0" smtClean="0">
                <a:ln w="0"/>
                <a:latin typeface="Bookman Old Style" panose="02050604050505020204" pitchFamily="18" charset="0"/>
              </a:rPr>
              <a:t> </a:t>
            </a:r>
            <a:r>
              <a:rPr lang="en-US" i="1" dirty="0" err="1" smtClean="0">
                <a:ln w="0"/>
                <a:latin typeface="Bookman Old Style" panose="02050604050505020204" pitchFamily="18" charset="0"/>
              </a:rPr>
              <a:t>strategis</a:t>
            </a:r>
            <a:r>
              <a:rPr lang="en-US" i="1" dirty="0" smtClean="0">
                <a:ln w="0"/>
                <a:latin typeface="Bookman Old Style" panose="02050604050505020204" pitchFamily="18" charset="0"/>
              </a:rPr>
              <a:t> yang </a:t>
            </a:r>
            <a:r>
              <a:rPr lang="en-US" dirty="0" err="1" smtClean="0">
                <a:ln w="0"/>
                <a:latin typeface="Bookman Old Style" panose="02050604050505020204" pitchFamily="18" charset="0"/>
              </a:rPr>
              <a:t>mampu</a:t>
            </a:r>
            <a:r>
              <a:rPr lang="en-US" dirty="0" smtClean="0">
                <a:ln w="0"/>
                <a:latin typeface="Bookman Old Style" panose="02050604050505020204" pitchFamily="18" charset="0"/>
              </a:rPr>
              <a:t> </a:t>
            </a:r>
            <a:r>
              <a:rPr lang="en-US" dirty="0" err="1" smtClean="0">
                <a:ln w="0"/>
                <a:latin typeface="Bookman Old Style" panose="02050604050505020204" pitchFamily="18" charset="0"/>
              </a:rPr>
              <a:t>menetapkan</a:t>
            </a:r>
            <a:r>
              <a:rPr lang="en-US" dirty="0" smtClean="0">
                <a:ln w="0"/>
                <a:latin typeface="Bookman Old Style" panose="02050604050505020204" pitchFamily="18" charset="0"/>
              </a:rPr>
              <a:t> </a:t>
            </a:r>
            <a:r>
              <a:rPr lang="en-US" dirty="0" err="1" smtClean="0">
                <a:ln w="0"/>
                <a:latin typeface="Bookman Old Style" panose="02050604050505020204" pitchFamily="18" charset="0"/>
              </a:rPr>
              <a:t>strategi</a:t>
            </a:r>
            <a:r>
              <a:rPr lang="en-US" dirty="0" smtClean="0">
                <a:ln w="0"/>
                <a:latin typeface="Bookman Old Style" panose="02050604050505020204" pitchFamily="18" charset="0"/>
              </a:rPr>
              <a:t> </a:t>
            </a:r>
            <a:r>
              <a:rPr lang="en-US" dirty="0" err="1" smtClean="0">
                <a:ln w="0"/>
                <a:latin typeface="Bookman Old Style" panose="02050604050505020204" pitchFamily="18" charset="0"/>
              </a:rPr>
              <a:t>kebijakan</a:t>
            </a:r>
            <a:r>
              <a:rPr lang="en-US" dirty="0" smtClean="0">
                <a:ln w="0"/>
                <a:latin typeface="Bookman Old Style" panose="02050604050505020204" pitchFamily="18" charset="0"/>
              </a:rPr>
              <a:t> </a:t>
            </a:r>
            <a:r>
              <a:rPr lang="en-US" dirty="0" err="1" smtClean="0">
                <a:ln w="0"/>
                <a:latin typeface="Bookman Old Style" panose="02050604050505020204" pitchFamily="18" charset="0"/>
              </a:rPr>
              <a:t>instansinya</a:t>
            </a:r>
            <a:r>
              <a:rPr lang="en-US" dirty="0" smtClean="0">
                <a:ln w="0"/>
                <a:latin typeface="Bookman Old Style" panose="02050604050505020204" pitchFamily="18" charset="0"/>
              </a:rPr>
              <a:t> </a:t>
            </a:r>
            <a:r>
              <a:rPr lang="en-US" dirty="0" err="1" smtClean="0">
                <a:ln w="0"/>
                <a:latin typeface="Bookman Old Style" panose="02050604050505020204" pitchFamily="18" charset="0"/>
              </a:rPr>
              <a:t>dan</a:t>
            </a:r>
            <a:r>
              <a:rPr lang="en-US" dirty="0" smtClean="0">
                <a:ln w="0"/>
                <a:latin typeface="Bookman Old Style" panose="02050604050505020204" pitchFamily="18" charset="0"/>
              </a:rPr>
              <a:t> </a:t>
            </a:r>
            <a:r>
              <a:rPr lang="en-US" dirty="0" err="1" smtClean="0">
                <a:ln w="0"/>
                <a:latin typeface="Bookman Old Style" panose="02050604050505020204" pitchFamily="18" charset="0"/>
              </a:rPr>
              <a:t>memimpin</a:t>
            </a:r>
            <a:r>
              <a:rPr lang="en-US" dirty="0" smtClean="0">
                <a:ln w="0"/>
                <a:latin typeface="Bookman Old Style" panose="02050604050505020204" pitchFamily="18" charset="0"/>
              </a:rPr>
              <a:t> </a:t>
            </a:r>
            <a:r>
              <a:rPr lang="en-US" dirty="0" err="1" smtClean="0">
                <a:ln w="0"/>
                <a:latin typeface="Bookman Old Style" panose="02050604050505020204" pitchFamily="18" charset="0"/>
              </a:rPr>
              <a:t>keberhasilan</a:t>
            </a:r>
            <a:r>
              <a:rPr lang="en-US" dirty="0" smtClean="0">
                <a:ln w="0"/>
                <a:latin typeface="Bookman Old Style" panose="02050604050505020204" pitchFamily="18" charset="0"/>
              </a:rPr>
              <a:t> </a:t>
            </a:r>
            <a:r>
              <a:rPr lang="en-US" dirty="0" err="1" smtClean="0">
                <a:ln w="0"/>
                <a:latin typeface="Bookman Old Style" panose="02050604050505020204" pitchFamily="18" charset="0"/>
              </a:rPr>
              <a:t>implementasi</a:t>
            </a:r>
            <a:r>
              <a:rPr lang="en-US" dirty="0" smtClean="0">
                <a:ln w="0"/>
                <a:latin typeface="Bookman Old Style" panose="02050604050505020204" pitchFamily="18" charset="0"/>
              </a:rPr>
              <a:t> </a:t>
            </a:r>
            <a:r>
              <a:rPr lang="en-US" dirty="0" err="1" smtClean="0">
                <a:ln w="0"/>
                <a:latin typeface="Bookman Old Style" panose="02050604050505020204" pitchFamily="18" charset="0"/>
              </a:rPr>
              <a:t>strategi</a:t>
            </a:r>
            <a:r>
              <a:rPr lang="en-US" dirty="0" smtClean="0">
                <a:ln w="0"/>
                <a:latin typeface="Bookman Old Style" panose="02050604050505020204" pitchFamily="18" charset="0"/>
              </a:rPr>
              <a:t> </a:t>
            </a:r>
            <a:r>
              <a:rPr lang="en-US" dirty="0" err="1" smtClean="0">
                <a:ln w="0"/>
                <a:latin typeface="Bookman Old Style" panose="02050604050505020204" pitchFamily="18" charset="0"/>
              </a:rPr>
              <a:t>kebijakan</a:t>
            </a:r>
            <a:r>
              <a:rPr lang="en-US" dirty="0" smtClean="0">
                <a:ln w="0"/>
                <a:latin typeface="Bookman Old Style" panose="02050604050505020204" pitchFamily="18" charset="0"/>
              </a:rPr>
              <a:t> </a:t>
            </a:r>
            <a:r>
              <a:rPr lang="en-US" dirty="0" err="1" smtClean="0">
                <a:ln w="0"/>
                <a:latin typeface="Bookman Old Style" panose="02050604050505020204" pitchFamily="18" charset="0"/>
              </a:rPr>
              <a:t>tersebut</a:t>
            </a:r>
            <a:r>
              <a:rPr lang="en-US" dirty="0" smtClean="0">
                <a:ln w="0"/>
                <a:latin typeface="Bookman Old Style" panose="02050604050505020204" pitchFamily="18" charset="0"/>
              </a:rPr>
              <a:t>.</a:t>
            </a:r>
            <a:endParaRPr lang="en-US" dirty="0">
              <a:ln w="0"/>
              <a:latin typeface="Bookman Old Style" panose="020506040505050202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25686" y="3963668"/>
            <a:ext cx="6437998" cy="589208"/>
          </a:xfrm>
          <a:prstGeom prst="rect">
            <a:avLst/>
          </a:prstGeom>
          <a:ln>
            <a:miter lim="800000"/>
            <a:headEnd/>
            <a:tailEnd/>
          </a:ln>
          <a:effectLst/>
          <a:extLst/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44500" indent="-444500">
              <a:defRPr/>
            </a:pPr>
            <a:r>
              <a:rPr lang="en-US" sz="3000" spc="50" dirty="0" err="1" smtClean="0">
                <a:ln w="11430"/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Kompetensi</a:t>
            </a:r>
            <a:r>
              <a:rPr lang="en-US" sz="3000" spc="50" dirty="0" smtClean="0">
                <a:ln w="11430"/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yang </a:t>
            </a:r>
            <a:r>
              <a:rPr lang="en-US" sz="3000" spc="50" dirty="0" err="1" smtClean="0">
                <a:ln w="11430"/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dibangun</a:t>
            </a:r>
            <a:endParaRPr lang="en-US" sz="3000" spc="50" dirty="0">
              <a:ln w="11430"/>
              <a:solidFill>
                <a:srgbClr val="C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5455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0">
        <p:dissolve/>
      </p:transition>
    </mc:Choice>
    <mc:Fallback>
      <p:transition spd="slow" advTm="2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207" y="284936"/>
            <a:ext cx="7358062" cy="7254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id-ID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TAHAP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PENYELENGGARAAN </a:t>
            </a:r>
            <a:r>
              <a:rPr lang="id-ID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id-ID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PELATIHAN KEPEMIMPINAN</a:t>
            </a:r>
            <a:r>
              <a:rPr lang="id-ID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TINGKAT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</a:t>
            </a:r>
            <a:r>
              <a:rPr lang="id-ID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784372" y="1500175"/>
          <a:ext cx="74549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>
          <a:xfrm>
            <a:off x="9391650" y="1938339"/>
            <a:ext cx="914400" cy="838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6061" y="2900078"/>
            <a:ext cx="12096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b="1" u="sng" dirty="0">
                <a:solidFill>
                  <a:srgbClr val="FF0000"/>
                </a:solidFill>
                <a:cs typeface="Arial"/>
                <a:sym typeface="Arial"/>
              </a:rPr>
              <a:t>Tahap </a:t>
            </a:r>
            <a:r>
              <a:rPr lang="en-US" b="1" u="sng" dirty="0">
                <a:solidFill>
                  <a:srgbClr val="FF0000"/>
                </a:solidFill>
                <a:cs typeface="Arial"/>
                <a:sym typeface="Arial"/>
              </a:rPr>
              <a:t>V</a:t>
            </a:r>
            <a:r>
              <a:rPr lang="id-ID" u="sng" dirty="0">
                <a:solidFill>
                  <a:srgbClr val="FF0000"/>
                </a:solidFill>
                <a:cs typeface="Arial"/>
                <a:sym typeface="Arial"/>
              </a:rPr>
              <a:t> </a:t>
            </a:r>
            <a:r>
              <a:rPr lang="id-ID" dirty="0">
                <a:cs typeface="Arial"/>
                <a:sym typeface="Arial"/>
              </a:rPr>
              <a:t>Evaluasi </a:t>
            </a:r>
          </a:p>
        </p:txBody>
      </p:sp>
      <p:sp>
        <p:nvSpPr>
          <p:cNvPr id="13318" name="TextBox 8"/>
          <p:cNvSpPr txBox="1">
            <a:spLocks noChangeArrowheads="1"/>
          </p:cNvSpPr>
          <p:nvPr/>
        </p:nvSpPr>
        <p:spPr bwMode="auto">
          <a:xfrm>
            <a:off x="3595688" y="3000375"/>
            <a:ext cx="99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FF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FFFFFF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FFFFFF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solidFill>
                  <a:schemeClr val="tx1"/>
                </a:solidFill>
                <a:cs typeface="Arial"/>
                <a:sym typeface="Arial"/>
              </a:rPr>
              <a:t>2</a:t>
            </a:r>
            <a:r>
              <a:rPr lang="id-ID" altLang="en-US" sz="1800" b="1" dirty="0">
                <a:solidFill>
                  <a:schemeClr val="tx1"/>
                </a:solidFill>
                <a:cs typeface="Arial"/>
                <a:sym typeface="Arial"/>
              </a:rPr>
              <a:t>1 Hari</a:t>
            </a:r>
          </a:p>
        </p:txBody>
      </p:sp>
      <p:sp>
        <p:nvSpPr>
          <p:cNvPr id="13319" name="TextBox 9"/>
          <p:cNvSpPr txBox="1">
            <a:spLocks noChangeArrowheads="1"/>
          </p:cNvSpPr>
          <p:nvPr/>
        </p:nvSpPr>
        <p:spPr bwMode="auto">
          <a:xfrm>
            <a:off x="1752600" y="4475164"/>
            <a:ext cx="83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FF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FFFFFF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FFFFFF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solidFill>
                  <a:schemeClr val="tx1"/>
                </a:solidFill>
                <a:cs typeface="Arial"/>
                <a:sym typeface="Arial"/>
              </a:rPr>
              <a:t>9</a:t>
            </a:r>
            <a:r>
              <a:rPr lang="id-ID" altLang="en-US" sz="1800" b="1" dirty="0">
                <a:solidFill>
                  <a:schemeClr val="tx1"/>
                </a:solidFill>
                <a:cs typeface="Arial"/>
                <a:sym typeface="Arial"/>
              </a:rPr>
              <a:t> Hari</a:t>
            </a:r>
          </a:p>
        </p:txBody>
      </p:sp>
      <p:sp>
        <p:nvSpPr>
          <p:cNvPr id="13320" name="TextBox 10"/>
          <p:cNvSpPr txBox="1">
            <a:spLocks noChangeArrowheads="1"/>
          </p:cNvSpPr>
          <p:nvPr/>
        </p:nvSpPr>
        <p:spPr bwMode="auto">
          <a:xfrm>
            <a:off x="2362200" y="3551238"/>
            <a:ext cx="971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FF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FFFFFF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FFFFFF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solidFill>
                  <a:schemeClr val="tx1"/>
                </a:solidFill>
                <a:cs typeface="Arial"/>
                <a:sym typeface="Arial"/>
              </a:rPr>
              <a:t>14 </a:t>
            </a:r>
            <a:r>
              <a:rPr lang="id-ID" altLang="en-US" sz="1800" b="1" dirty="0">
                <a:solidFill>
                  <a:schemeClr val="tx1"/>
                </a:solidFill>
                <a:cs typeface="Arial"/>
                <a:sym typeface="Arial"/>
              </a:rPr>
              <a:t>Hari</a:t>
            </a:r>
          </a:p>
        </p:txBody>
      </p:sp>
      <p:sp>
        <p:nvSpPr>
          <p:cNvPr id="13321" name="TextBox 11"/>
          <p:cNvSpPr txBox="1">
            <a:spLocks noChangeArrowheads="1"/>
          </p:cNvSpPr>
          <p:nvPr/>
        </p:nvSpPr>
        <p:spPr bwMode="auto">
          <a:xfrm>
            <a:off x="5029200" y="2197100"/>
            <a:ext cx="1460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FF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FFFFFF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FFFFFF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solidFill>
                  <a:schemeClr val="tx1"/>
                </a:solidFill>
                <a:cs typeface="Arial"/>
                <a:sym typeface="Arial"/>
              </a:rPr>
              <a:t>8</a:t>
            </a:r>
            <a:r>
              <a:rPr lang="id-ID" altLang="en-US" sz="1800" b="1" dirty="0">
                <a:solidFill>
                  <a:schemeClr val="tx1"/>
                </a:solidFill>
                <a:cs typeface="Arial"/>
                <a:sym typeface="Arial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cs typeface="Arial"/>
                <a:sym typeface="Arial"/>
              </a:rPr>
              <a:t>Minggu</a:t>
            </a:r>
            <a:endParaRPr lang="id-ID" altLang="en-US" sz="1800" b="1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13322" name="TextBox 12"/>
          <p:cNvSpPr txBox="1">
            <a:spLocks noChangeArrowheads="1"/>
          </p:cNvSpPr>
          <p:nvPr/>
        </p:nvSpPr>
        <p:spPr bwMode="auto">
          <a:xfrm>
            <a:off x="6599238" y="1754189"/>
            <a:ext cx="99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FF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FFFFFF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FFFFFF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d-ID" altLang="en-US" sz="1800" b="1" dirty="0">
                <a:solidFill>
                  <a:prstClr val="white"/>
                </a:solidFill>
                <a:cs typeface="Arial"/>
                <a:sym typeface="Arial"/>
              </a:rPr>
              <a:t> </a:t>
            </a:r>
            <a:r>
              <a:rPr lang="en-US" altLang="en-US" sz="1800" b="1" dirty="0">
                <a:solidFill>
                  <a:prstClr val="white"/>
                </a:solidFill>
                <a:cs typeface="Arial"/>
                <a:sym typeface="Arial"/>
              </a:rPr>
              <a:t>5</a:t>
            </a:r>
            <a:r>
              <a:rPr lang="id-ID" altLang="en-US" sz="1800" b="1" dirty="0">
                <a:solidFill>
                  <a:prstClr val="white"/>
                </a:solidFill>
                <a:cs typeface="Arial"/>
                <a:sym typeface="Arial"/>
              </a:rPr>
              <a:t> Hari </a:t>
            </a:r>
          </a:p>
        </p:txBody>
      </p:sp>
      <p:sp>
        <p:nvSpPr>
          <p:cNvPr id="13323" name="TextBox 13"/>
          <p:cNvSpPr txBox="1">
            <a:spLocks noChangeArrowheads="1"/>
          </p:cNvSpPr>
          <p:nvPr/>
        </p:nvSpPr>
        <p:spPr bwMode="auto">
          <a:xfrm>
            <a:off x="9220200" y="2714642"/>
            <a:ext cx="152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FF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FFFFFF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FFFFFF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d-ID" altLang="en-US" sz="1800" b="1">
                <a:solidFill>
                  <a:schemeClr val="tx1"/>
                </a:solidFill>
                <a:cs typeface="Arial"/>
                <a:sym typeface="Arial"/>
              </a:rPr>
              <a:t>Pemimpin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chemeClr val="tx1"/>
                </a:solidFill>
                <a:cs typeface="Arial"/>
                <a:sym typeface="Arial"/>
              </a:rPr>
              <a:t>Strategis</a:t>
            </a:r>
            <a:endParaRPr lang="id-ID" altLang="en-US" sz="1800" b="1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13324" name="TextBox 14"/>
          <p:cNvSpPr txBox="1">
            <a:spLocks noChangeArrowheads="1"/>
          </p:cNvSpPr>
          <p:nvPr/>
        </p:nvSpPr>
        <p:spPr bwMode="auto">
          <a:xfrm>
            <a:off x="5519738" y="5283216"/>
            <a:ext cx="48625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FF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FFFFFF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FFFFFF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chemeClr val="tx1"/>
                </a:solidFill>
                <a:latin typeface="Arial Rounded MT Bold" pitchFamily="34" charset="0"/>
                <a:cs typeface="Arial"/>
                <a:sym typeface="Arial"/>
              </a:rPr>
              <a:t>Total : </a:t>
            </a:r>
            <a:r>
              <a:rPr lang="en-US" altLang="en-US" sz="3600" b="1" dirty="0">
                <a:solidFill>
                  <a:schemeClr val="tx1"/>
                </a:solidFill>
                <a:latin typeface="Arial Rounded MT Bold" pitchFamily="34" charset="0"/>
                <a:cs typeface="Arial"/>
                <a:sym typeface="Arial"/>
              </a:rPr>
              <a:t>±  </a:t>
            </a:r>
            <a:r>
              <a:rPr lang="en-US" altLang="en-US" sz="3600" dirty="0">
                <a:solidFill>
                  <a:schemeClr val="tx1"/>
                </a:solidFill>
                <a:latin typeface="Arial Rounded MT Bold" pitchFamily="34" charset="0"/>
                <a:cs typeface="Arial"/>
                <a:sym typeface="Arial"/>
              </a:rPr>
              <a:t>17 </a:t>
            </a:r>
            <a:r>
              <a:rPr lang="en-US" altLang="en-US" sz="3600" dirty="0" err="1">
                <a:solidFill>
                  <a:schemeClr val="tx1"/>
                </a:solidFill>
                <a:latin typeface="Arial Rounded MT Bold" pitchFamily="34" charset="0"/>
                <a:cs typeface="Arial"/>
                <a:sym typeface="Arial"/>
              </a:rPr>
              <a:t>Minggu</a:t>
            </a:r>
            <a:endParaRPr lang="en-US" altLang="en-US" sz="3600" dirty="0">
              <a:solidFill>
                <a:schemeClr val="tx1"/>
              </a:solidFill>
              <a:latin typeface="Arial Rounded MT Bold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203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7000">
        <p:dissolve/>
      </p:transition>
    </mc:Choice>
    <mc:Fallback>
      <p:transition spd="slow" advTm="7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Users\KDA\Desktop\struktur dan personil ditbin aparatur\Slid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2" y="1219201"/>
            <a:ext cx="4849311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2279654" y="2460627"/>
            <a:ext cx="3603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FF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FFFFFF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FFFFFF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JPT </a:t>
            </a:r>
            <a:r>
              <a:rPr lang="en-US" altLang="en-US" sz="18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Madya</a:t>
            </a:r>
            <a:endParaRPr lang="en-US" altLang="en-US" sz="18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Left Brace 5"/>
          <p:cNvSpPr/>
          <p:nvPr/>
        </p:nvSpPr>
        <p:spPr bwMode="auto">
          <a:xfrm>
            <a:off x="2952750" y="2057400"/>
            <a:ext cx="579438" cy="2590800"/>
          </a:xfrm>
          <a:prstGeom prst="leftBrace">
            <a:avLst>
              <a:gd name="adj1" fmla="val 8333"/>
              <a:gd name="adj2" fmla="val 53279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1992313" y="5268913"/>
            <a:ext cx="15408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FFFFFF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FFFFFF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JPT </a:t>
            </a:r>
            <a:r>
              <a:rPr lang="en-US" altLang="en-US" sz="18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Pratama</a:t>
            </a:r>
            <a:endParaRPr lang="en-US" altLang="en-US" sz="18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Left Brace 8"/>
          <p:cNvSpPr/>
          <p:nvPr/>
        </p:nvSpPr>
        <p:spPr bwMode="auto">
          <a:xfrm>
            <a:off x="3351213" y="5268916"/>
            <a:ext cx="152400" cy="369887"/>
          </a:xfrm>
          <a:prstGeom prst="leftBrac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9026956" y="4386264"/>
            <a:ext cx="28264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FFFFFF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FFFFFF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PROGRAM: J Administrator</a:t>
            </a:r>
          </a:p>
        </p:txBody>
      </p:sp>
      <p:sp>
        <p:nvSpPr>
          <p:cNvPr id="15368" name="TextBox 12"/>
          <p:cNvSpPr txBox="1">
            <a:spLocks noChangeArrowheads="1"/>
          </p:cNvSpPr>
          <p:nvPr/>
        </p:nvSpPr>
        <p:spPr bwMode="auto">
          <a:xfrm>
            <a:off x="9026956" y="5754688"/>
            <a:ext cx="24913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FFFFFF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FFFFFF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KEGIATAN: J </a:t>
            </a:r>
            <a:r>
              <a:rPr lang="en-US" altLang="en-US" sz="16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Pengawas</a:t>
            </a:r>
            <a:endParaRPr lang="en-US" altLang="en-US" sz="16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Left Brace 10"/>
          <p:cNvSpPr/>
          <p:nvPr/>
        </p:nvSpPr>
        <p:spPr bwMode="auto">
          <a:xfrm>
            <a:off x="8598330" y="4510091"/>
            <a:ext cx="330200" cy="1439863"/>
          </a:xfrm>
          <a:prstGeom prst="leftBrace">
            <a:avLst>
              <a:gd name="adj1" fmla="val 8333"/>
              <a:gd name="adj2" fmla="val 46885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2625" y="285754"/>
            <a:ext cx="57864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3600" b="1" spc="50" dirty="0">
                <a:ln w="11430"/>
                <a:solidFill>
                  <a:prstClr val="white"/>
                </a:solidFill>
                <a:effectLst>
                  <a:glow rad="228600">
                    <a:srgbClr val="D34817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SCOPING DIAGNOSTIC</a:t>
            </a:r>
            <a:endParaRPr lang="en-US" sz="3600" b="1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21803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8" y="180304"/>
            <a:ext cx="11372044" cy="654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77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-12200" y="0"/>
            <a:ext cx="9365907" cy="985720"/>
          </a:xfrm>
          <a:prstGeom prst="flowChartProcess">
            <a:avLst/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4" name="Google Shape;72;p16"/>
          <p:cNvSpPr txBox="1">
            <a:spLocks/>
          </p:cNvSpPr>
          <p:nvPr/>
        </p:nvSpPr>
        <p:spPr>
          <a:xfrm>
            <a:off x="-12199" y="1"/>
            <a:ext cx="9365906" cy="1007378"/>
          </a:xfrm>
          <a:prstGeom prst="rect">
            <a:avLst/>
          </a:prstGeom>
          <a:noFill/>
          <a:effectLst/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effectLst>
                  <a:outerShdw blurRad="76200" dist="38100" dir="3000000" algn="ctr" rotWithShape="0">
                    <a:schemeClr val="tx1">
                      <a:alpha val="41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PERUBAHAN ERA REVOLUSI INDUSTRI DARI 1.0 KE 4.0</a:t>
            </a:r>
            <a:endParaRPr lang="it-IT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99C8B67-D1F3-4FA4-A7AD-337B20310A52}"/>
              </a:ext>
            </a:extLst>
          </p:cNvPr>
          <p:cNvGrpSpPr>
            <a:grpSpLocks/>
          </p:cNvGrpSpPr>
          <p:nvPr/>
        </p:nvGrpSpPr>
        <p:grpSpPr bwMode="auto">
          <a:xfrm>
            <a:off x="146766" y="6393741"/>
            <a:ext cx="6232981" cy="435352"/>
            <a:chOff x="3175155" y="4155313"/>
            <a:chExt cx="3837066" cy="266335"/>
          </a:xfrm>
        </p:grpSpPr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B8C10678-2E18-4C98-9A57-856B8AB2215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351114" y="4179554"/>
              <a:ext cx="661107" cy="23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1625519">
                <a:lnSpc>
                  <a:spcPct val="120000"/>
                </a:lnSpc>
                <a:spcBef>
                  <a:spcPts val="2369"/>
                </a:spcBef>
                <a:buSzPct val="125000"/>
                <a:defRPr/>
              </a:pPr>
              <a:r>
                <a:rPr lang="id-ID" sz="1333" b="1" kern="0" dirty="0">
                  <a:solidFill>
                    <a:schemeClr val="bg1"/>
                  </a:solidFill>
                </a:rPr>
                <a:t>CARING</a:t>
              </a:r>
            </a:p>
          </p:txBody>
        </p:sp>
        <p:sp>
          <p:nvSpPr>
            <p:cNvPr id="7" name="Subtitle 2">
              <a:extLst>
                <a:ext uri="{FF2B5EF4-FFF2-40B4-BE49-F238E27FC236}">
                  <a16:creationId xmlns:a16="http://schemas.microsoft.com/office/drawing/2014/main" id="{24703A5C-4AFF-4DF5-BF57-A56F8F17730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379388" y="4180174"/>
              <a:ext cx="942781" cy="24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1625519">
                <a:lnSpc>
                  <a:spcPct val="120000"/>
                </a:lnSpc>
                <a:spcBef>
                  <a:spcPts val="2369"/>
                </a:spcBef>
                <a:buSzPct val="125000"/>
                <a:defRPr/>
              </a:pPr>
              <a:r>
                <a:rPr lang="id-ID" sz="1333" b="1" kern="0" dirty="0">
                  <a:solidFill>
                    <a:schemeClr val="bg1"/>
                  </a:solidFill>
                </a:rPr>
                <a:t>INNOVATIVE</a:t>
              </a:r>
            </a:p>
          </p:txBody>
        </p:sp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345BA85F-66A0-4CAA-AAD3-FEE67E49D96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338979" y="4167917"/>
              <a:ext cx="806319" cy="240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1625519">
                <a:lnSpc>
                  <a:spcPct val="120000"/>
                </a:lnSpc>
                <a:spcBef>
                  <a:spcPts val="2369"/>
                </a:spcBef>
                <a:buSzPct val="125000"/>
                <a:defRPr/>
              </a:pPr>
              <a:r>
                <a:rPr lang="id-ID" sz="1333" b="1" kern="0" dirty="0">
                  <a:solidFill>
                    <a:schemeClr val="bg1"/>
                  </a:solidFill>
                </a:rPr>
                <a:t>INTEGRITY</a:t>
              </a:r>
            </a:p>
          </p:txBody>
        </p:sp>
        <p:sp>
          <p:nvSpPr>
            <p:cNvPr id="9" name="Subtitle 2">
              <a:extLst>
                <a:ext uri="{FF2B5EF4-FFF2-40B4-BE49-F238E27FC236}">
                  <a16:creationId xmlns:a16="http://schemas.microsoft.com/office/drawing/2014/main" id="{1F7119D7-05EC-487F-863E-39D914DF749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12161" y="4176094"/>
              <a:ext cx="1081535" cy="24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1625519">
                <a:lnSpc>
                  <a:spcPct val="120000"/>
                </a:lnSpc>
                <a:spcBef>
                  <a:spcPts val="2369"/>
                </a:spcBef>
                <a:buSzPct val="125000"/>
                <a:defRPr/>
              </a:pPr>
              <a:r>
                <a:rPr lang="id-ID" sz="1333" b="1" kern="0" dirty="0">
                  <a:solidFill>
                    <a:schemeClr val="bg1"/>
                  </a:solidFill>
                </a:rPr>
                <a:t>PROFESSIONAL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DD59160-63CA-4CBC-BE26-056FA6C0E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155" y="4169562"/>
              <a:ext cx="213469" cy="21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5CAF99B-BDC5-4DEC-9C23-47D250409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115" y="4155313"/>
              <a:ext cx="229512" cy="229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515846A-2C38-44C6-B8FD-EE5963E17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3864" y="4177848"/>
              <a:ext cx="214235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897EA57-E8D7-489B-B66D-762B2E5CE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87287" y="4184553"/>
              <a:ext cx="195379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DB2FF183-76AF-4898-950C-A9FF07847B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797" y="1162878"/>
            <a:ext cx="10215428" cy="468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38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81200" y="762001"/>
            <a:ext cx="8305800" cy="57861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b="1" dirty="0">
                <a:ln w="50800"/>
              </a:rPr>
              <a:t>PERENCANAAN  INOVASI (</a:t>
            </a:r>
            <a:r>
              <a:rPr lang="en-US" b="1" dirty="0" err="1">
                <a:ln w="50800"/>
              </a:rPr>
              <a:t>Bobot</a:t>
            </a:r>
            <a:r>
              <a:rPr lang="en-US" b="1" dirty="0">
                <a:ln w="50800"/>
              </a:rPr>
              <a:t> 40% - </a:t>
            </a:r>
            <a:r>
              <a:rPr lang="en-US" b="1" dirty="0" err="1">
                <a:ln w="50800"/>
              </a:rPr>
              <a:t>Narasumber</a:t>
            </a:r>
            <a:r>
              <a:rPr lang="en-US" b="1" dirty="0">
                <a:ln w="50800"/>
              </a:rPr>
              <a:t>, Coach </a:t>
            </a:r>
            <a:r>
              <a:rPr lang="en-US" b="1" dirty="0" err="1">
                <a:ln w="50800"/>
              </a:rPr>
              <a:t>dan</a:t>
            </a:r>
            <a:r>
              <a:rPr lang="en-US" b="1" dirty="0">
                <a:ln w="50800"/>
              </a:rPr>
              <a:t> Mentor)</a:t>
            </a:r>
          </a:p>
          <a:p>
            <a:pPr>
              <a:defRPr/>
            </a:pPr>
            <a:endParaRPr lang="en-US" sz="1600" b="1" dirty="0">
              <a:ln w="50800"/>
              <a:solidFill>
                <a:prstClr val="white"/>
              </a:solidFill>
            </a:endParaRPr>
          </a:p>
          <a:p>
            <a:pPr marL="342900" indent="-342900">
              <a:defRPr/>
            </a:pPr>
            <a:endParaRPr lang="en-US" sz="1600" b="1" dirty="0">
              <a:ln w="50800"/>
              <a:solidFill>
                <a:srgbClr val="696464">
                  <a:shade val="50000"/>
                </a:srgbClr>
              </a:solidFill>
            </a:endParaRPr>
          </a:p>
          <a:p>
            <a:pPr marL="342900" indent="-342900">
              <a:defRPr/>
            </a:pPr>
            <a:endParaRPr lang="en-US" sz="1600" b="1" dirty="0">
              <a:ln w="50800"/>
              <a:solidFill>
                <a:srgbClr val="696464">
                  <a:shade val="50000"/>
                </a:srgbClr>
              </a:solidFill>
            </a:endParaRPr>
          </a:p>
          <a:p>
            <a:pPr marL="342900" indent="-342900">
              <a:defRPr/>
            </a:pPr>
            <a:endParaRPr lang="en-US" sz="1600" b="1" dirty="0">
              <a:ln w="50800"/>
              <a:solidFill>
                <a:srgbClr val="696464">
                  <a:shade val="50000"/>
                </a:srgbClr>
              </a:solidFill>
            </a:endParaRPr>
          </a:p>
          <a:p>
            <a:pPr marL="342900" indent="-342900">
              <a:defRPr/>
            </a:pPr>
            <a:endParaRPr lang="en-US" sz="1600" b="1" dirty="0">
              <a:ln w="50800"/>
              <a:solidFill>
                <a:srgbClr val="696464">
                  <a:shade val="50000"/>
                </a:srgbClr>
              </a:solidFill>
            </a:endParaRPr>
          </a:p>
          <a:p>
            <a:pPr marL="342900" indent="-342900">
              <a:defRPr/>
            </a:pPr>
            <a:endParaRPr lang="en-US" sz="1600" b="1" dirty="0">
              <a:ln w="50800"/>
              <a:solidFill>
                <a:srgbClr val="696464">
                  <a:shade val="50000"/>
                </a:srgbClr>
              </a:solidFill>
            </a:endParaRPr>
          </a:p>
          <a:p>
            <a:pPr marL="342900" indent="-342900">
              <a:defRPr/>
            </a:pPr>
            <a:endParaRPr lang="en-US" sz="1600" b="1" dirty="0">
              <a:ln w="50800"/>
              <a:solidFill>
                <a:srgbClr val="696464">
                  <a:shade val="50000"/>
                </a:srgbClr>
              </a:solidFill>
            </a:endParaRPr>
          </a:p>
          <a:p>
            <a:pPr marL="342900" indent="-342900">
              <a:defRPr/>
            </a:pPr>
            <a:endParaRPr lang="en-US" sz="1600" b="1" dirty="0">
              <a:ln w="50800"/>
              <a:solidFill>
                <a:srgbClr val="696464">
                  <a:shade val="50000"/>
                </a:srgbClr>
              </a:solidFill>
            </a:endParaRPr>
          </a:p>
          <a:p>
            <a:pPr marL="342900" indent="-342900">
              <a:defRPr/>
            </a:pPr>
            <a:endParaRPr lang="en-US" sz="1600" b="1" dirty="0">
              <a:ln w="50800"/>
              <a:solidFill>
                <a:srgbClr val="696464">
                  <a:shade val="50000"/>
                </a:srgbClr>
              </a:solidFill>
            </a:endParaRPr>
          </a:p>
          <a:p>
            <a:pPr marL="342900" indent="-342900">
              <a:defRPr/>
            </a:pPr>
            <a:endParaRPr lang="en-US" sz="1600" b="1" dirty="0">
              <a:ln w="50800"/>
              <a:solidFill>
                <a:srgbClr val="696464">
                  <a:shade val="50000"/>
                </a:srgbClr>
              </a:solidFill>
            </a:endParaRPr>
          </a:p>
          <a:p>
            <a:pPr marL="342900" indent="-342900">
              <a:defRPr/>
            </a:pPr>
            <a:r>
              <a:rPr lang="en-US" sz="1600" b="1" dirty="0">
                <a:ln w="50800"/>
              </a:rPr>
              <a:t>2.   MANAJEMEN PERUBAHAN (</a:t>
            </a:r>
            <a:r>
              <a:rPr lang="en-US" sz="1600" b="1" dirty="0" err="1">
                <a:ln w="50800"/>
              </a:rPr>
              <a:t>Bobot</a:t>
            </a:r>
            <a:r>
              <a:rPr lang="en-US" sz="1600" b="1" dirty="0">
                <a:ln w="50800"/>
              </a:rPr>
              <a:t> 60% - </a:t>
            </a:r>
            <a:r>
              <a:rPr lang="en-US" sz="1600" b="1" dirty="0" err="1">
                <a:ln w="50800"/>
              </a:rPr>
              <a:t>Narasumber</a:t>
            </a:r>
            <a:r>
              <a:rPr lang="en-US" sz="1600" b="1" dirty="0">
                <a:ln w="50800"/>
              </a:rPr>
              <a:t>, Coach </a:t>
            </a:r>
            <a:r>
              <a:rPr lang="en-US" sz="1600" b="1" dirty="0" err="1">
                <a:ln w="50800"/>
              </a:rPr>
              <a:t>dan</a:t>
            </a:r>
            <a:r>
              <a:rPr lang="en-US" sz="1600" b="1" dirty="0">
                <a:ln w="50800"/>
              </a:rPr>
              <a:t> Mentor)</a:t>
            </a:r>
          </a:p>
          <a:p>
            <a:pPr>
              <a:defRPr/>
            </a:pPr>
            <a:endParaRPr lang="en-US" sz="1600" b="1" dirty="0">
              <a:ln w="50800"/>
              <a:solidFill>
                <a:srgbClr val="696464">
                  <a:shade val="50000"/>
                </a:srgbClr>
              </a:solidFill>
            </a:endParaRPr>
          </a:p>
          <a:p>
            <a:pPr marL="342900" indent="-342900">
              <a:defRPr/>
            </a:pPr>
            <a:endParaRPr lang="en-US" sz="1600" b="1" dirty="0">
              <a:ln w="50800"/>
              <a:solidFill>
                <a:srgbClr val="696464">
                  <a:shade val="50000"/>
                </a:srgbClr>
              </a:solidFill>
            </a:endParaRPr>
          </a:p>
          <a:p>
            <a:pPr marL="342900" indent="-342900">
              <a:defRPr/>
            </a:pPr>
            <a:endParaRPr lang="en-US" sz="1600" b="1" dirty="0">
              <a:ln w="50800"/>
              <a:solidFill>
                <a:srgbClr val="696464">
                  <a:shade val="50000"/>
                </a:srgbClr>
              </a:solidFill>
            </a:endParaRPr>
          </a:p>
          <a:p>
            <a:pPr marL="342900" indent="-342900">
              <a:defRPr/>
            </a:pPr>
            <a:endParaRPr lang="en-US" sz="1600" b="1" dirty="0">
              <a:ln w="50800"/>
              <a:solidFill>
                <a:srgbClr val="696464">
                  <a:shade val="50000"/>
                </a:srgbClr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en-US" sz="1600" b="1" dirty="0">
              <a:ln w="50800"/>
              <a:solidFill>
                <a:srgbClr val="696464">
                  <a:shade val="50000"/>
                </a:srgbClr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en-US" sz="1600" b="1" dirty="0">
              <a:ln w="50800"/>
              <a:solidFill>
                <a:srgbClr val="696464">
                  <a:shade val="50000"/>
                </a:srgbClr>
              </a:solidFill>
            </a:endParaRPr>
          </a:p>
          <a:p>
            <a:pPr marL="342900" indent="-342900">
              <a:defRPr/>
            </a:pPr>
            <a:endParaRPr lang="en-US" sz="1600" b="1" dirty="0">
              <a:ln w="50800"/>
              <a:solidFill>
                <a:prstClr val="white"/>
              </a:solidFill>
            </a:endParaRPr>
          </a:p>
          <a:p>
            <a:pPr marL="342900" indent="-342900">
              <a:defRPr/>
            </a:pPr>
            <a:endParaRPr lang="en-US" sz="1600" b="1" dirty="0">
              <a:ln w="50800"/>
              <a:solidFill>
                <a:prstClr val="white"/>
              </a:solidFill>
            </a:endParaRPr>
          </a:p>
          <a:p>
            <a:pPr marL="342900" indent="-342900">
              <a:defRPr/>
            </a:pPr>
            <a:endParaRPr lang="en-US" sz="1600" b="1" dirty="0">
              <a:ln w="50800"/>
              <a:solidFill>
                <a:prstClr val="white"/>
              </a:solidFill>
            </a:endParaRPr>
          </a:p>
          <a:p>
            <a:pPr marL="342900" indent="-342900">
              <a:defRPr/>
            </a:pPr>
            <a:r>
              <a:rPr lang="en-US" sz="1600" b="1" dirty="0">
                <a:ln w="50800"/>
              </a:rPr>
              <a:t>3. SIKAP PERILAKU (SELAMA PENYELENGGARAAN PELATIHAN) </a:t>
            </a:r>
          </a:p>
          <a:p>
            <a:pPr marL="342900" indent="-342900">
              <a:buFontTx/>
              <a:buAutoNum type="arabicPeriod"/>
              <a:defRPr/>
            </a:pPr>
            <a:endParaRPr lang="en-US" sz="1600" b="1" dirty="0">
              <a:ln w="50800"/>
              <a:solidFill>
                <a:srgbClr val="696464">
                  <a:shade val="50000"/>
                </a:srgb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729378"/>
              </p:ext>
            </p:extLst>
          </p:nvPr>
        </p:nvGraphicFramePr>
        <p:xfrm>
          <a:off x="2304338" y="1164468"/>
          <a:ext cx="7010400" cy="2164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No.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Indikator</a:t>
                      </a:r>
                      <a:endParaRPr lang="en-US" sz="1600" dirty="0"/>
                    </a:p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Bobot</a:t>
                      </a:r>
                      <a:r>
                        <a:rPr lang="en-US" sz="1600" dirty="0"/>
                        <a:t> (%)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0" marR="91430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Jenis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Perubahan</a:t>
                      </a:r>
                      <a:endParaRPr lang="en-US" sz="2000" dirty="0"/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marL="91430" marR="91430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Cakupan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Manfaat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Perubahan</a:t>
                      </a:r>
                      <a:endParaRPr lang="en-US" sz="2000" dirty="0"/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marL="91430" marR="91430"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Kejelasan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Tahap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Perubahan</a:t>
                      </a:r>
                      <a:endParaRPr lang="en-US" sz="2000" dirty="0"/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marL="91430" marR="91430"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</a:t>
                      </a: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Peta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Pemangku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Kepentingan</a:t>
                      </a:r>
                      <a:r>
                        <a:rPr lang="en-US" sz="2000" dirty="0"/>
                        <a:t> (</a:t>
                      </a:r>
                      <a:r>
                        <a:rPr lang="en-US" sz="2000" i="1" dirty="0"/>
                        <a:t>Stakeholder</a:t>
                      </a:r>
                      <a:r>
                        <a:rPr lang="en-US" sz="2000" dirty="0"/>
                        <a:t>) </a:t>
                      </a: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marL="91430" marR="91430"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813978"/>
              </p:ext>
            </p:extLst>
          </p:nvPr>
        </p:nvGraphicFramePr>
        <p:xfrm>
          <a:off x="2304338" y="3847137"/>
          <a:ext cx="6960476" cy="1828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0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No.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Indikator</a:t>
                      </a:r>
                      <a:endParaRPr lang="en-US" sz="1600" dirty="0"/>
                    </a:p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Bobot</a:t>
                      </a:r>
                      <a:r>
                        <a:rPr lang="en-US" sz="1600" dirty="0"/>
                        <a:t> (%)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5667" marB="4566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78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a</a:t>
                      </a:r>
                    </a:p>
                  </a:txBody>
                  <a:tcPr marT="45667" marB="45667"/>
                </a:tc>
                <a:tc>
                  <a:txBody>
                    <a:bodyPr/>
                    <a:lstStyle/>
                    <a:p>
                      <a:r>
                        <a:rPr lang="en-US" sz="1900" dirty="0" err="1"/>
                        <a:t>Jumlah</a:t>
                      </a:r>
                      <a:r>
                        <a:rPr lang="en-US" sz="1900" dirty="0"/>
                        <a:t> </a:t>
                      </a:r>
                      <a:r>
                        <a:rPr lang="en-US" sz="1900" dirty="0" err="1"/>
                        <a:t>Kegiatan</a:t>
                      </a:r>
                      <a:r>
                        <a:rPr lang="en-US" sz="1900" dirty="0"/>
                        <a:t> </a:t>
                      </a:r>
                      <a:r>
                        <a:rPr lang="en-US" sz="1900" dirty="0" err="1"/>
                        <a:t>Memobilisasi</a:t>
                      </a:r>
                      <a:r>
                        <a:rPr lang="en-US" sz="1900" dirty="0"/>
                        <a:t> </a:t>
                      </a:r>
                      <a:r>
                        <a:rPr lang="en-US" sz="1900" dirty="0" err="1"/>
                        <a:t>Dukungan</a:t>
                      </a:r>
                      <a:endParaRPr lang="en-US" sz="1900" dirty="0"/>
                    </a:p>
                  </a:txBody>
                  <a:tcPr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15</a:t>
                      </a:r>
                    </a:p>
                  </a:txBody>
                  <a:tcPr marT="45667" marB="4566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895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b</a:t>
                      </a:r>
                    </a:p>
                  </a:txBody>
                  <a:tcPr marT="45667" marB="45667"/>
                </a:tc>
                <a:tc>
                  <a:txBody>
                    <a:bodyPr/>
                    <a:lstStyle/>
                    <a:p>
                      <a:r>
                        <a:rPr lang="en-US" sz="1900" dirty="0" err="1"/>
                        <a:t>Pernyataan</a:t>
                      </a:r>
                      <a:r>
                        <a:rPr lang="en-US" sz="1900" dirty="0"/>
                        <a:t> </a:t>
                      </a:r>
                      <a:r>
                        <a:rPr lang="en-US" sz="1900" dirty="0" err="1"/>
                        <a:t>Dukungan</a:t>
                      </a:r>
                      <a:endParaRPr lang="en-US" sz="1900" dirty="0"/>
                    </a:p>
                  </a:txBody>
                  <a:tcPr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15</a:t>
                      </a:r>
                    </a:p>
                  </a:txBody>
                  <a:tcPr marT="45667" marB="4566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895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c</a:t>
                      </a:r>
                    </a:p>
                  </a:txBody>
                  <a:tcPr marT="45667" marB="45667"/>
                </a:tc>
                <a:tc>
                  <a:txBody>
                    <a:bodyPr/>
                    <a:lstStyle/>
                    <a:p>
                      <a:r>
                        <a:rPr lang="en-US" sz="1900" dirty="0" err="1"/>
                        <a:t>Capaian</a:t>
                      </a:r>
                      <a:r>
                        <a:rPr lang="en-US" sz="1900" dirty="0"/>
                        <a:t> </a:t>
                      </a:r>
                      <a:r>
                        <a:rPr lang="en-US" sz="1900" dirty="0" err="1"/>
                        <a:t>Tahap</a:t>
                      </a:r>
                      <a:r>
                        <a:rPr lang="en-US" sz="1900" dirty="0"/>
                        <a:t> </a:t>
                      </a:r>
                      <a:r>
                        <a:rPr lang="en-US" sz="1900" dirty="0" err="1"/>
                        <a:t>Perubahan</a:t>
                      </a:r>
                      <a:r>
                        <a:rPr lang="en-US" sz="1900" dirty="0"/>
                        <a:t> </a:t>
                      </a:r>
                    </a:p>
                  </a:txBody>
                  <a:tcPr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30</a:t>
                      </a:r>
                    </a:p>
                  </a:txBody>
                  <a:tcPr marT="45667" marB="4566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376966" y="131059"/>
            <a:ext cx="8910034" cy="63094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3500" b="1" dirty="0">
                <a:ln w="50800"/>
                <a:solidFill>
                  <a:srgbClr val="002060"/>
                </a:solidFill>
              </a:rPr>
              <a:t>EVALUASI DAN PENILAIAN PESERTA</a:t>
            </a:r>
          </a:p>
        </p:txBody>
      </p:sp>
    </p:spTree>
    <p:extLst>
      <p:ext uri="{BB962C8B-B14F-4D97-AF65-F5344CB8AC3E}">
        <p14:creationId xmlns:p14="http://schemas.microsoft.com/office/powerpoint/2010/main" val="4012429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" name="Picture 1"/>
          <p:cNvPicPr/>
          <p:nvPr/>
        </p:nvPicPr>
        <p:blipFill>
          <a:blip r:embed="rId2"/>
          <a:stretch/>
        </p:blipFill>
        <p:spPr>
          <a:xfrm>
            <a:off x="0" y="-110520"/>
            <a:ext cx="12192000" cy="7070400"/>
          </a:xfrm>
          <a:prstGeom prst="rect">
            <a:avLst/>
          </a:prstGeom>
          <a:ln w="9360">
            <a:noFill/>
          </a:ln>
        </p:spPr>
      </p:pic>
      <p:sp>
        <p:nvSpPr>
          <p:cNvPr id="785" name="CustomShape 2"/>
          <p:cNvSpPr/>
          <p:nvPr/>
        </p:nvSpPr>
        <p:spPr>
          <a:xfrm rot="5400000">
            <a:off x="5372355" y="-2201850"/>
            <a:ext cx="2138040" cy="4948020"/>
          </a:xfrm>
          <a:custGeom>
            <a:avLst/>
            <a:gdLst/>
            <a:ahLst/>
            <a:cxnLst/>
            <a:rect l="l" t="t" r="r" b="b"/>
            <a:pathLst>
              <a:path w="2138363" h="6597650">
                <a:moveTo>
                  <a:pt x="0" y="6597650"/>
                </a:moveTo>
                <a:lnTo>
                  <a:pt x="534591" y="0"/>
                </a:lnTo>
                <a:lnTo>
                  <a:pt x="1603772" y="0"/>
                </a:lnTo>
                <a:lnTo>
                  <a:pt x="2138363" y="6597650"/>
                </a:lnTo>
                <a:lnTo>
                  <a:pt x="0" y="6597650"/>
                </a:lnTo>
                <a:close/>
              </a:path>
            </a:pathLst>
          </a:custGeom>
          <a:solidFill>
            <a:schemeClr val="bg1">
              <a:lumMod val="85000"/>
              <a:alpha val="46000"/>
            </a:schemeClr>
          </a:solidFill>
          <a:ln w="9360">
            <a:noFill/>
          </a:ln>
          <a:effectLst>
            <a:outerShdw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6" name="CustomShape 3"/>
          <p:cNvSpPr/>
          <p:nvPr/>
        </p:nvSpPr>
        <p:spPr>
          <a:xfrm rot="21382200">
            <a:off x="4097910" y="492840"/>
            <a:ext cx="5314680" cy="522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493" tIns="33749" rIns="67493" bIns="33749"/>
          <a:lstStyle/>
          <a:p>
            <a:pPr>
              <a:lnSpc>
                <a:spcPts val="2549"/>
              </a:lnSpc>
              <a:buClr>
                <a:srgbClr val="000000"/>
              </a:buClr>
            </a:pPr>
            <a:r>
              <a:rPr lang="en-ID" sz="5000" i="1" kern="0" spc="-1">
                <a:solidFill>
                  <a:srgbClr val="FFFFFF"/>
                </a:solidFill>
                <a:latin typeface="Bauhaus Lt BT"/>
                <a:sym typeface="Arial"/>
              </a:rPr>
              <a:t>Terima Kasih</a:t>
            </a:r>
            <a:endParaRPr lang="en-ID" sz="5000" kern="0" spc="-1">
              <a:solidFill>
                <a:srgbClr val="000000"/>
              </a:solidFill>
              <a:sym typeface="Arial"/>
            </a:endParaRPr>
          </a:p>
        </p:txBody>
      </p:sp>
      <p:pic>
        <p:nvPicPr>
          <p:cNvPr id="788" name="Picture 2"/>
          <p:cNvPicPr/>
          <p:nvPr/>
        </p:nvPicPr>
        <p:blipFill>
          <a:blip r:embed="rId3"/>
          <a:stretch/>
        </p:blipFill>
        <p:spPr>
          <a:xfrm>
            <a:off x="2360332" y="2785840"/>
            <a:ext cx="2892829" cy="25707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9" name="Group 34">
            <a:extLst>
              <a:ext uri="{FF2B5EF4-FFF2-40B4-BE49-F238E27FC236}">
                <a16:creationId xmlns:a16="http://schemas.microsoft.com/office/drawing/2014/main" id="{81385D07-6D2A-423D-8FB2-F2DEF5A5F9B9}"/>
              </a:ext>
            </a:extLst>
          </p:cNvPr>
          <p:cNvGrpSpPr/>
          <p:nvPr/>
        </p:nvGrpSpPr>
        <p:grpSpPr>
          <a:xfrm>
            <a:off x="4507733" y="6236194"/>
            <a:ext cx="2826297" cy="291291"/>
            <a:chOff x="3142352" y="4143944"/>
            <a:chExt cx="3768396" cy="291291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00E29033-8F76-4B0C-9F30-36D085FAF476}"/>
                </a:ext>
              </a:extLst>
            </p:cNvPr>
            <p:cNvSpPr txBox="1">
              <a:spLocks/>
            </p:cNvSpPr>
            <p:nvPr/>
          </p:nvSpPr>
          <p:spPr>
            <a:xfrm>
              <a:off x="6295881" y="4158836"/>
              <a:ext cx="614867" cy="276399"/>
            </a:xfrm>
            <a:prstGeom prst="rect">
              <a:avLst/>
            </a:prstGeom>
            <a:grpFill/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000000"/>
                </a:buClr>
                <a:buNone/>
              </a:pPr>
              <a:r>
                <a:rPr lang="id-ID" sz="8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rebuchet MS" panose="020B0603020202020204" pitchFamily="34" charset="0"/>
                  <a:sym typeface="Arial"/>
                </a:rPr>
                <a:t>PEDULI</a:t>
              </a:r>
            </a:p>
          </p:txBody>
        </p:sp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1F419E37-D28C-4691-8AE0-26605282C3A7}"/>
                </a:ext>
              </a:extLst>
            </p:cNvPr>
            <p:cNvSpPr txBox="1">
              <a:spLocks/>
            </p:cNvSpPr>
            <p:nvPr/>
          </p:nvSpPr>
          <p:spPr>
            <a:xfrm>
              <a:off x="5442580" y="4155313"/>
              <a:ext cx="754687" cy="241474"/>
            </a:xfrm>
            <a:prstGeom prst="rect">
              <a:avLst/>
            </a:prstGeom>
            <a:grpFill/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000000"/>
                </a:buClr>
                <a:buNone/>
              </a:pPr>
              <a:r>
                <a:rPr lang="id-ID" sz="8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rebuchet MS" panose="020B0603020202020204" pitchFamily="34" charset="0"/>
                  <a:sym typeface="Arial"/>
                </a:rPr>
                <a:t>INOVATIF</a:t>
              </a:r>
            </a:p>
          </p:txBody>
        </p: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D1E86205-3732-4EA2-A5A0-8A9BE2EE31BA}"/>
                </a:ext>
              </a:extLst>
            </p:cNvPr>
            <p:cNvSpPr txBox="1">
              <a:spLocks/>
            </p:cNvSpPr>
            <p:nvPr/>
          </p:nvSpPr>
          <p:spPr>
            <a:xfrm>
              <a:off x="3322654" y="4155487"/>
              <a:ext cx="947823" cy="240444"/>
            </a:xfrm>
            <a:prstGeom prst="rect">
              <a:avLst/>
            </a:prstGeom>
            <a:grpFill/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000000"/>
                </a:buClr>
                <a:buNone/>
              </a:pPr>
              <a:r>
                <a:rPr lang="id-ID" sz="8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rebuchet MS" panose="020B0603020202020204" pitchFamily="34" charset="0"/>
                  <a:sym typeface="Arial"/>
                </a:rPr>
                <a:t>INTEGRITAS</a:t>
              </a:r>
            </a:p>
          </p:txBody>
        </p: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A062BD8A-C51B-4A24-9702-B35F74C74389}"/>
                </a:ext>
              </a:extLst>
            </p:cNvPr>
            <p:cNvSpPr txBox="1">
              <a:spLocks/>
            </p:cNvSpPr>
            <p:nvPr/>
          </p:nvSpPr>
          <p:spPr>
            <a:xfrm>
              <a:off x="4322802" y="4155374"/>
              <a:ext cx="1047130" cy="241474"/>
            </a:xfrm>
            <a:prstGeom prst="rect">
              <a:avLst/>
            </a:prstGeom>
            <a:grpFill/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000000"/>
                </a:buClr>
                <a:buNone/>
              </a:pPr>
              <a:r>
                <a:rPr lang="id-ID" sz="8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rebuchet MS" panose="020B0603020202020204" pitchFamily="34" charset="0"/>
                  <a:sym typeface="Arial"/>
                </a:rPr>
                <a:t>PROFESIONAL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2053656-3624-49F2-AC20-F3496A3A7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52" y="4155486"/>
              <a:ext cx="246272" cy="246272"/>
            </a:xfrm>
            <a:prstGeom prst="rect">
              <a:avLst/>
            </a:prstGeom>
            <a:grpFill/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C9A95E7-8BFC-4A90-97C9-DFB15CD89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256" y="4143944"/>
              <a:ext cx="263416" cy="263416"/>
            </a:xfrm>
            <a:prstGeom prst="rect">
              <a:avLst/>
            </a:prstGeom>
            <a:grpFill/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E982E64-01EE-4129-ADFD-0A7704E56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483" y="4177848"/>
              <a:ext cx="226936" cy="223910"/>
            </a:xfrm>
            <a:prstGeom prst="rect">
              <a:avLst/>
            </a:prstGeom>
            <a:grpFill/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2391B9E-C872-4EE0-9F6F-9811DBDB9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0777" y="4158761"/>
              <a:ext cx="263903" cy="263903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2332725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cxnSp>
        <p:nvCxnSpPr>
          <p:cNvPr id="7" name="Elbow Connector 6"/>
          <p:cNvCxnSpPr/>
          <p:nvPr/>
        </p:nvCxnSpPr>
        <p:spPr>
          <a:xfrm rot="10800000" flipV="1">
            <a:off x="3544036" y="1758360"/>
            <a:ext cx="1108444" cy="207335"/>
          </a:xfrm>
          <a:prstGeom prst="bentConnector3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91424" y="1862026"/>
            <a:ext cx="75757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37970" y="3395772"/>
            <a:ext cx="75757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6"/>
          <p:cNvSpPr txBox="1"/>
          <p:nvPr/>
        </p:nvSpPr>
        <p:spPr>
          <a:xfrm>
            <a:off x="1609804" y="3007015"/>
            <a:ext cx="2297249" cy="261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4" algn="r">
              <a:lnSpc>
                <a:spcPts val="1927"/>
              </a:lnSpc>
              <a:spcBef>
                <a:spcPts val="96"/>
              </a:spcBef>
            </a:pPr>
            <a:r>
              <a:rPr b="1" i="1" dirty="0">
                <a:solidFill>
                  <a:srgbClr val="002060"/>
                </a:solidFill>
                <a:latin typeface="Arial"/>
                <a:cs typeface="Arial"/>
              </a:rPr>
              <a:t>INTERNET</a:t>
            </a:r>
            <a:r>
              <a:rPr b="1" i="1" spc="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b="1" i="1" dirty="0">
                <a:solidFill>
                  <a:srgbClr val="002060"/>
                </a:solidFill>
                <a:latin typeface="Arial"/>
                <a:cs typeface="Arial"/>
              </a:rPr>
              <a:t>OF</a:t>
            </a:r>
            <a:r>
              <a:rPr lang="en-US" b="1" i="1" dirty="0">
                <a:solidFill>
                  <a:srgbClr val="002060"/>
                </a:solidFill>
                <a:latin typeface="Arial"/>
                <a:cs typeface="Arial"/>
              </a:rPr>
              <a:t> (EVE</a:t>
            </a:r>
            <a:r>
              <a:rPr lang="en-US" b="1" i="1" spc="-67" dirty="0">
                <a:solidFill>
                  <a:srgbClr val="002060"/>
                </a:solidFill>
                <a:latin typeface="Arial"/>
                <a:cs typeface="Arial"/>
              </a:rPr>
              <a:t>R</a:t>
            </a:r>
            <a:r>
              <a:rPr lang="en-US" b="1" i="1" dirty="0">
                <a:solidFill>
                  <a:srgbClr val="002060"/>
                </a:solidFill>
                <a:latin typeface="Arial"/>
                <a:cs typeface="Arial"/>
              </a:rPr>
              <a:t>Y)THINGS</a:t>
            </a:r>
            <a:endParaRPr lang="en-US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9524" algn="r">
              <a:lnSpc>
                <a:spcPts val="1927"/>
              </a:lnSpc>
              <a:spcBef>
                <a:spcPts val="96"/>
              </a:spcBef>
            </a:pPr>
            <a:endParaRPr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6855543" y="4323469"/>
            <a:ext cx="1814139" cy="469885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L="9524" indent="486851" algn="r">
              <a:lnSpc>
                <a:spcPts val="1747"/>
              </a:lnSpc>
              <a:spcBef>
                <a:spcPts val="237"/>
              </a:spcBef>
            </a:pPr>
            <a:r>
              <a:rPr sz="1650" b="1" i="1" dirty="0">
                <a:solidFill>
                  <a:srgbClr val="002060"/>
                </a:solidFill>
                <a:latin typeface="Arial"/>
                <a:cs typeface="Arial"/>
              </a:rPr>
              <a:t>INDUSTRIAL REVOLUTION</a:t>
            </a:r>
            <a:r>
              <a:rPr sz="1650" b="1" i="1" spc="2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650" b="1" i="1" dirty="0">
                <a:solidFill>
                  <a:srgbClr val="002060"/>
                </a:solidFill>
                <a:latin typeface="Arial"/>
                <a:cs typeface="Arial"/>
              </a:rPr>
              <a:t>4.0</a:t>
            </a:r>
            <a:endParaRPr sz="165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8" name="object 19"/>
          <p:cNvSpPr/>
          <p:nvPr/>
        </p:nvSpPr>
        <p:spPr>
          <a:xfrm>
            <a:off x="7358691" y="1786095"/>
            <a:ext cx="155061" cy="158696"/>
          </a:xfrm>
          <a:custGeom>
            <a:avLst/>
            <a:gdLst/>
            <a:ahLst/>
            <a:cxnLst/>
            <a:rect l="l" t="t" r="r" b="b"/>
            <a:pathLst>
              <a:path w="283971" h="283970">
                <a:moveTo>
                  <a:pt x="478" y="130299"/>
                </a:moveTo>
                <a:lnTo>
                  <a:pt x="0" y="142359"/>
                </a:lnTo>
                <a:lnTo>
                  <a:pt x="541" y="154417"/>
                </a:lnTo>
                <a:lnTo>
                  <a:pt x="2102" y="166403"/>
                </a:lnTo>
                <a:lnTo>
                  <a:pt x="4683" y="178246"/>
                </a:lnTo>
                <a:lnTo>
                  <a:pt x="8284" y="189877"/>
                </a:lnTo>
                <a:lnTo>
                  <a:pt x="12905" y="201224"/>
                </a:lnTo>
                <a:lnTo>
                  <a:pt x="18546" y="212219"/>
                </a:lnTo>
                <a:lnTo>
                  <a:pt x="25206" y="222791"/>
                </a:lnTo>
                <a:lnTo>
                  <a:pt x="32886" y="232869"/>
                </a:lnTo>
                <a:lnTo>
                  <a:pt x="41586" y="242384"/>
                </a:lnTo>
                <a:lnTo>
                  <a:pt x="51710" y="251589"/>
                </a:lnTo>
                <a:lnTo>
                  <a:pt x="61821" y="259206"/>
                </a:lnTo>
                <a:lnTo>
                  <a:pt x="72421" y="265803"/>
                </a:lnTo>
                <a:lnTo>
                  <a:pt x="83440" y="271381"/>
                </a:lnTo>
                <a:lnTo>
                  <a:pt x="94807" y="275938"/>
                </a:lnTo>
                <a:lnTo>
                  <a:pt x="106453" y="279476"/>
                </a:lnTo>
                <a:lnTo>
                  <a:pt x="118307" y="281994"/>
                </a:lnTo>
                <a:lnTo>
                  <a:pt x="130299" y="283492"/>
                </a:lnTo>
                <a:lnTo>
                  <a:pt x="142360" y="283970"/>
                </a:lnTo>
                <a:lnTo>
                  <a:pt x="154418" y="283429"/>
                </a:lnTo>
                <a:lnTo>
                  <a:pt x="166403" y="281867"/>
                </a:lnTo>
                <a:lnTo>
                  <a:pt x="178246" y="279286"/>
                </a:lnTo>
                <a:lnTo>
                  <a:pt x="189877" y="275685"/>
                </a:lnTo>
                <a:lnTo>
                  <a:pt x="201225" y="271065"/>
                </a:lnTo>
                <a:lnTo>
                  <a:pt x="212220" y="265424"/>
                </a:lnTo>
                <a:lnTo>
                  <a:pt x="222791" y="258764"/>
                </a:lnTo>
                <a:lnTo>
                  <a:pt x="232870" y="251084"/>
                </a:lnTo>
                <a:lnTo>
                  <a:pt x="242385" y="242384"/>
                </a:lnTo>
                <a:lnTo>
                  <a:pt x="251590" y="232260"/>
                </a:lnTo>
                <a:lnTo>
                  <a:pt x="259207" y="222149"/>
                </a:lnTo>
                <a:lnTo>
                  <a:pt x="265804" y="211549"/>
                </a:lnTo>
                <a:lnTo>
                  <a:pt x="271382" y="200530"/>
                </a:lnTo>
                <a:lnTo>
                  <a:pt x="275939" y="189163"/>
                </a:lnTo>
                <a:lnTo>
                  <a:pt x="279477" y="177517"/>
                </a:lnTo>
                <a:lnTo>
                  <a:pt x="281995" y="165663"/>
                </a:lnTo>
                <a:lnTo>
                  <a:pt x="283493" y="153671"/>
                </a:lnTo>
                <a:lnTo>
                  <a:pt x="283971" y="141611"/>
                </a:lnTo>
                <a:lnTo>
                  <a:pt x="283430" y="129553"/>
                </a:lnTo>
                <a:lnTo>
                  <a:pt x="281868" y="117567"/>
                </a:lnTo>
                <a:lnTo>
                  <a:pt x="279287" y="105724"/>
                </a:lnTo>
                <a:lnTo>
                  <a:pt x="275686" y="94093"/>
                </a:lnTo>
                <a:lnTo>
                  <a:pt x="271066" y="82745"/>
                </a:lnTo>
                <a:lnTo>
                  <a:pt x="265425" y="71750"/>
                </a:lnTo>
                <a:lnTo>
                  <a:pt x="258765" y="61179"/>
                </a:lnTo>
                <a:lnTo>
                  <a:pt x="251084" y="51100"/>
                </a:lnTo>
                <a:lnTo>
                  <a:pt x="242385" y="41585"/>
                </a:lnTo>
                <a:lnTo>
                  <a:pt x="232261" y="32380"/>
                </a:lnTo>
                <a:lnTo>
                  <a:pt x="222150" y="24763"/>
                </a:lnTo>
                <a:lnTo>
                  <a:pt x="211550" y="18166"/>
                </a:lnTo>
                <a:lnTo>
                  <a:pt x="200532" y="12589"/>
                </a:lnTo>
                <a:lnTo>
                  <a:pt x="189164" y="8032"/>
                </a:lnTo>
                <a:lnTo>
                  <a:pt x="177518" y="4494"/>
                </a:lnTo>
                <a:lnTo>
                  <a:pt x="165664" y="1976"/>
                </a:lnTo>
                <a:lnTo>
                  <a:pt x="153672" y="478"/>
                </a:lnTo>
                <a:lnTo>
                  <a:pt x="141612" y="0"/>
                </a:lnTo>
                <a:lnTo>
                  <a:pt x="129554" y="541"/>
                </a:lnTo>
                <a:lnTo>
                  <a:pt x="117568" y="2102"/>
                </a:lnTo>
                <a:lnTo>
                  <a:pt x="105725" y="4683"/>
                </a:lnTo>
                <a:lnTo>
                  <a:pt x="94094" y="8284"/>
                </a:lnTo>
                <a:lnTo>
                  <a:pt x="82746" y="12905"/>
                </a:lnTo>
                <a:lnTo>
                  <a:pt x="71751" y="18545"/>
                </a:lnTo>
                <a:lnTo>
                  <a:pt x="61180" y="25205"/>
                </a:lnTo>
                <a:lnTo>
                  <a:pt x="51101" y="32885"/>
                </a:lnTo>
                <a:lnTo>
                  <a:pt x="41586" y="41585"/>
                </a:lnTo>
                <a:lnTo>
                  <a:pt x="32380" y="51709"/>
                </a:lnTo>
                <a:lnTo>
                  <a:pt x="24763" y="61820"/>
                </a:lnTo>
                <a:lnTo>
                  <a:pt x="18166" y="72420"/>
                </a:lnTo>
                <a:lnTo>
                  <a:pt x="12589" y="83439"/>
                </a:lnTo>
                <a:lnTo>
                  <a:pt x="8031" y="94807"/>
                </a:lnTo>
                <a:lnTo>
                  <a:pt x="4494" y="106452"/>
                </a:lnTo>
                <a:lnTo>
                  <a:pt x="1976" y="118307"/>
                </a:lnTo>
                <a:lnTo>
                  <a:pt x="478" y="130299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>
            <a:noAutofit/>
          </a:bodyPr>
          <a:lstStyle/>
          <a:p>
            <a:endParaRPr sz="1349"/>
          </a:p>
        </p:txBody>
      </p:sp>
      <p:cxnSp>
        <p:nvCxnSpPr>
          <p:cNvPr id="16" name="Elbow Connector 15"/>
          <p:cNvCxnSpPr/>
          <p:nvPr/>
        </p:nvCxnSpPr>
        <p:spPr>
          <a:xfrm>
            <a:off x="6253094" y="4041264"/>
            <a:ext cx="996803" cy="370985"/>
          </a:xfrm>
          <a:prstGeom prst="bentConnector3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ject 19"/>
          <p:cNvSpPr/>
          <p:nvPr/>
        </p:nvSpPr>
        <p:spPr>
          <a:xfrm>
            <a:off x="7135668" y="4316950"/>
            <a:ext cx="155061" cy="158696"/>
          </a:xfrm>
          <a:custGeom>
            <a:avLst/>
            <a:gdLst/>
            <a:ahLst/>
            <a:cxnLst/>
            <a:rect l="l" t="t" r="r" b="b"/>
            <a:pathLst>
              <a:path w="283971" h="283970">
                <a:moveTo>
                  <a:pt x="478" y="130299"/>
                </a:moveTo>
                <a:lnTo>
                  <a:pt x="0" y="142359"/>
                </a:lnTo>
                <a:lnTo>
                  <a:pt x="541" y="154417"/>
                </a:lnTo>
                <a:lnTo>
                  <a:pt x="2102" y="166403"/>
                </a:lnTo>
                <a:lnTo>
                  <a:pt x="4683" y="178246"/>
                </a:lnTo>
                <a:lnTo>
                  <a:pt x="8284" y="189877"/>
                </a:lnTo>
                <a:lnTo>
                  <a:pt x="12905" y="201224"/>
                </a:lnTo>
                <a:lnTo>
                  <a:pt x="18546" y="212219"/>
                </a:lnTo>
                <a:lnTo>
                  <a:pt x="25206" y="222791"/>
                </a:lnTo>
                <a:lnTo>
                  <a:pt x="32886" y="232869"/>
                </a:lnTo>
                <a:lnTo>
                  <a:pt x="41586" y="242384"/>
                </a:lnTo>
                <a:lnTo>
                  <a:pt x="51710" y="251589"/>
                </a:lnTo>
                <a:lnTo>
                  <a:pt x="61821" y="259206"/>
                </a:lnTo>
                <a:lnTo>
                  <a:pt x="72421" y="265803"/>
                </a:lnTo>
                <a:lnTo>
                  <a:pt x="83440" y="271381"/>
                </a:lnTo>
                <a:lnTo>
                  <a:pt x="94807" y="275938"/>
                </a:lnTo>
                <a:lnTo>
                  <a:pt x="106453" y="279476"/>
                </a:lnTo>
                <a:lnTo>
                  <a:pt x="118307" y="281994"/>
                </a:lnTo>
                <a:lnTo>
                  <a:pt x="130299" y="283492"/>
                </a:lnTo>
                <a:lnTo>
                  <a:pt x="142360" y="283970"/>
                </a:lnTo>
                <a:lnTo>
                  <a:pt x="154418" y="283429"/>
                </a:lnTo>
                <a:lnTo>
                  <a:pt x="166403" y="281867"/>
                </a:lnTo>
                <a:lnTo>
                  <a:pt x="178246" y="279286"/>
                </a:lnTo>
                <a:lnTo>
                  <a:pt x="189877" y="275685"/>
                </a:lnTo>
                <a:lnTo>
                  <a:pt x="201225" y="271065"/>
                </a:lnTo>
                <a:lnTo>
                  <a:pt x="212220" y="265424"/>
                </a:lnTo>
                <a:lnTo>
                  <a:pt x="222791" y="258764"/>
                </a:lnTo>
                <a:lnTo>
                  <a:pt x="232870" y="251084"/>
                </a:lnTo>
                <a:lnTo>
                  <a:pt x="242385" y="242384"/>
                </a:lnTo>
                <a:lnTo>
                  <a:pt x="251590" y="232260"/>
                </a:lnTo>
                <a:lnTo>
                  <a:pt x="259207" y="222149"/>
                </a:lnTo>
                <a:lnTo>
                  <a:pt x="265804" y="211549"/>
                </a:lnTo>
                <a:lnTo>
                  <a:pt x="271382" y="200530"/>
                </a:lnTo>
                <a:lnTo>
                  <a:pt x="275939" y="189163"/>
                </a:lnTo>
                <a:lnTo>
                  <a:pt x="279477" y="177517"/>
                </a:lnTo>
                <a:lnTo>
                  <a:pt x="281995" y="165663"/>
                </a:lnTo>
                <a:lnTo>
                  <a:pt x="283493" y="153671"/>
                </a:lnTo>
                <a:lnTo>
                  <a:pt x="283971" y="141611"/>
                </a:lnTo>
                <a:lnTo>
                  <a:pt x="283430" y="129553"/>
                </a:lnTo>
                <a:lnTo>
                  <a:pt x="281868" y="117567"/>
                </a:lnTo>
                <a:lnTo>
                  <a:pt x="279287" y="105724"/>
                </a:lnTo>
                <a:lnTo>
                  <a:pt x="275686" y="94093"/>
                </a:lnTo>
                <a:lnTo>
                  <a:pt x="271066" y="82745"/>
                </a:lnTo>
                <a:lnTo>
                  <a:pt x="265425" y="71750"/>
                </a:lnTo>
                <a:lnTo>
                  <a:pt x="258765" y="61179"/>
                </a:lnTo>
                <a:lnTo>
                  <a:pt x="251084" y="51100"/>
                </a:lnTo>
                <a:lnTo>
                  <a:pt x="242385" y="41585"/>
                </a:lnTo>
                <a:lnTo>
                  <a:pt x="232261" y="32380"/>
                </a:lnTo>
                <a:lnTo>
                  <a:pt x="222150" y="24763"/>
                </a:lnTo>
                <a:lnTo>
                  <a:pt x="211550" y="18166"/>
                </a:lnTo>
                <a:lnTo>
                  <a:pt x="200532" y="12589"/>
                </a:lnTo>
                <a:lnTo>
                  <a:pt x="189164" y="8032"/>
                </a:lnTo>
                <a:lnTo>
                  <a:pt x="177518" y="4494"/>
                </a:lnTo>
                <a:lnTo>
                  <a:pt x="165664" y="1976"/>
                </a:lnTo>
                <a:lnTo>
                  <a:pt x="153672" y="478"/>
                </a:lnTo>
                <a:lnTo>
                  <a:pt x="141612" y="0"/>
                </a:lnTo>
                <a:lnTo>
                  <a:pt x="129554" y="541"/>
                </a:lnTo>
                <a:lnTo>
                  <a:pt x="117568" y="2102"/>
                </a:lnTo>
                <a:lnTo>
                  <a:pt x="105725" y="4683"/>
                </a:lnTo>
                <a:lnTo>
                  <a:pt x="94094" y="8284"/>
                </a:lnTo>
                <a:lnTo>
                  <a:pt x="82746" y="12905"/>
                </a:lnTo>
                <a:lnTo>
                  <a:pt x="71751" y="18545"/>
                </a:lnTo>
                <a:lnTo>
                  <a:pt x="61180" y="25205"/>
                </a:lnTo>
                <a:lnTo>
                  <a:pt x="51101" y="32885"/>
                </a:lnTo>
                <a:lnTo>
                  <a:pt x="41586" y="41585"/>
                </a:lnTo>
                <a:lnTo>
                  <a:pt x="32380" y="51709"/>
                </a:lnTo>
                <a:lnTo>
                  <a:pt x="24763" y="61820"/>
                </a:lnTo>
                <a:lnTo>
                  <a:pt x="18166" y="72420"/>
                </a:lnTo>
                <a:lnTo>
                  <a:pt x="12589" y="83439"/>
                </a:lnTo>
                <a:lnTo>
                  <a:pt x="8031" y="94807"/>
                </a:lnTo>
                <a:lnTo>
                  <a:pt x="4494" y="106452"/>
                </a:lnTo>
                <a:lnTo>
                  <a:pt x="1976" y="118307"/>
                </a:lnTo>
                <a:lnTo>
                  <a:pt x="478" y="130299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>
            <a:noAutofit/>
          </a:bodyPr>
          <a:lstStyle/>
          <a:p>
            <a:endParaRPr sz="1349"/>
          </a:p>
        </p:txBody>
      </p:sp>
      <p:sp>
        <p:nvSpPr>
          <p:cNvPr id="20" name="object 19"/>
          <p:cNvSpPr/>
          <p:nvPr/>
        </p:nvSpPr>
        <p:spPr>
          <a:xfrm>
            <a:off x="1501688" y="3336045"/>
            <a:ext cx="155061" cy="158696"/>
          </a:xfrm>
          <a:custGeom>
            <a:avLst/>
            <a:gdLst/>
            <a:ahLst/>
            <a:cxnLst/>
            <a:rect l="l" t="t" r="r" b="b"/>
            <a:pathLst>
              <a:path w="283971" h="283970">
                <a:moveTo>
                  <a:pt x="478" y="130299"/>
                </a:moveTo>
                <a:lnTo>
                  <a:pt x="0" y="142359"/>
                </a:lnTo>
                <a:lnTo>
                  <a:pt x="541" y="154417"/>
                </a:lnTo>
                <a:lnTo>
                  <a:pt x="2102" y="166403"/>
                </a:lnTo>
                <a:lnTo>
                  <a:pt x="4683" y="178246"/>
                </a:lnTo>
                <a:lnTo>
                  <a:pt x="8284" y="189877"/>
                </a:lnTo>
                <a:lnTo>
                  <a:pt x="12905" y="201224"/>
                </a:lnTo>
                <a:lnTo>
                  <a:pt x="18546" y="212219"/>
                </a:lnTo>
                <a:lnTo>
                  <a:pt x="25206" y="222791"/>
                </a:lnTo>
                <a:lnTo>
                  <a:pt x="32886" y="232869"/>
                </a:lnTo>
                <a:lnTo>
                  <a:pt x="41586" y="242384"/>
                </a:lnTo>
                <a:lnTo>
                  <a:pt x="51710" y="251589"/>
                </a:lnTo>
                <a:lnTo>
                  <a:pt x="61821" y="259206"/>
                </a:lnTo>
                <a:lnTo>
                  <a:pt x="72421" y="265803"/>
                </a:lnTo>
                <a:lnTo>
                  <a:pt x="83440" y="271381"/>
                </a:lnTo>
                <a:lnTo>
                  <a:pt x="94807" y="275938"/>
                </a:lnTo>
                <a:lnTo>
                  <a:pt x="106453" y="279476"/>
                </a:lnTo>
                <a:lnTo>
                  <a:pt x="118307" y="281994"/>
                </a:lnTo>
                <a:lnTo>
                  <a:pt x="130299" y="283492"/>
                </a:lnTo>
                <a:lnTo>
                  <a:pt x="142360" y="283970"/>
                </a:lnTo>
                <a:lnTo>
                  <a:pt x="154418" y="283429"/>
                </a:lnTo>
                <a:lnTo>
                  <a:pt x="166403" y="281867"/>
                </a:lnTo>
                <a:lnTo>
                  <a:pt x="178246" y="279286"/>
                </a:lnTo>
                <a:lnTo>
                  <a:pt x="189877" y="275685"/>
                </a:lnTo>
                <a:lnTo>
                  <a:pt x="201225" y="271065"/>
                </a:lnTo>
                <a:lnTo>
                  <a:pt x="212220" y="265424"/>
                </a:lnTo>
                <a:lnTo>
                  <a:pt x="222791" y="258764"/>
                </a:lnTo>
                <a:lnTo>
                  <a:pt x="232870" y="251084"/>
                </a:lnTo>
                <a:lnTo>
                  <a:pt x="242385" y="242384"/>
                </a:lnTo>
                <a:lnTo>
                  <a:pt x="251590" y="232260"/>
                </a:lnTo>
                <a:lnTo>
                  <a:pt x="259207" y="222149"/>
                </a:lnTo>
                <a:lnTo>
                  <a:pt x="265804" y="211549"/>
                </a:lnTo>
                <a:lnTo>
                  <a:pt x="271382" y="200530"/>
                </a:lnTo>
                <a:lnTo>
                  <a:pt x="275939" y="189163"/>
                </a:lnTo>
                <a:lnTo>
                  <a:pt x="279477" y="177517"/>
                </a:lnTo>
                <a:lnTo>
                  <a:pt x="281995" y="165663"/>
                </a:lnTo>
                <a:lnTo>
                  <a:pt x="283493" y="153671"/>
                </a:lnTo>
                <a:lnTo>
                  <a:pt x="283971" y="141611"/>
                </a:lnTo>
                <a:lnTo>
                  <a:pt x="283430" y="129553"/>
                </a:lnTo>
                <a:lnTo>
                  <a:pt x="281868" y="117567"/>
                </a:lnTo>
                <a:lnTo>
                  <a:pt x="279287" y="105724"/>
                </a:lnTo>
                <a:lnTo>
                  <a:pt x="275686" y="94093"/>
                </a:lnTo>
                <a:lnTo>
                  <a:pt x="271066" y="82745"/>
                </a:lnTo>
                <a:lnTo>
                  <a:pt x="265425" y="71750"/>
                </a:lnTo>
                <a:lnTo>
                  <a:pt x="258765" y="61179"/>
                </a:lnTo>
                <a:lnTo>
                  <a:pt x="251084" y="51100"/>
                </a:lnTo>
                <a:lnTo>
                  <a:pt x="242385" y="41585"/>
                </a:lnTo>
                <a:lnTo>
                  <a:pt x="232261" y="32380"/>
                </a:lnTo>
                <a:lnTo>
                  <a:pt x="222150" y="24763"/>
                </a:lnTo>
                <a:lnTo>
                  <a:pt x="211550" y="18166"/>
                </a:lnTo>
                <a:lnTo>
                  <a:pt x="200532" y="12589"/>
                </a:lnTo>
                <a:lnTo>
                  <a:pt x="189164" y="8032"/>
                </a:lnTo>
                <a:lnTo>
                  <a:pt x="177518" y="4494"/>
                </a:lnTo>
                <a:lnTo>
                  <a:pt x="165664" y="1976"/>
                </a:lnTo>
                <a:lnTo>
                  <a:pt x="153672" y="478"/>
                </a:lnTo>
                <a:lnTo>
                  <a:pt x="141612" y="0"/>
                </a:lnTo>
                <a:lnTo>
                  <a:pt x="129554" y="541"/>
                </a:lnTo>
                <a:lnTo>
                  <a:pt x="117568" y="2102"/>
                </a:lnTo>
                <a:lnTo>
                  <a:pt x="105725" y="4683"/>
                </a:lnTo>
                <a:lnTo>
                  <a:pt x="94094" y="8284"/>
                </a:lnTo>
                <a:lnTo>
                  <a:pt x="82746" y="12905"/>
                </a:lnTo>
                <a:lnTo>
                  <a:pt x="71751" y="18545"/>
                </a:lnTo>
                <a:lnTo>
                  <a:pt x="61180" y="25205"/>
                </a:lnTo>
                <a:lnTo>
                  <a:pt x="51101" y="32885"/>
                </a:lnTo>
                <a:lnTo>
                  <a:pt x="41586" y="41585"/>
                </a:lnTo>
                <a:lnTo>
                  <a:pt x="32380" y="51709"/>
                </a:lnTo>
                <a:lnTo>
                  <a:pt x="24763" y="61820"/>
                </a:lnTo>
                <a:lnTo>
                  <a:pt x="18166" y="72420"/>
                </a:lnTo>
                <a:lnTo>
                  <a:pt x="12589" y="83439"/>
                </a:lnTo>
                <a:lnTo>
                  <a:pt x="8031" y="94807"/>
                </a:lnTo>
                <a:lnTo>
                  <a:pt x="4494" y="106452"/>
                </a:lnTo>
                <a:lnTo>
                  <a:pt x="1976" y="118307"/>
                </a:lnTo>
                <a:lnTo>
                  <a:pt x="478" y="130299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>
            <a:noAutofit/>
          </a:bodyPr>
          <a:lstStyle/>
          <a:p>
            <a:endParaRPr sz="1349"/>
          </a:p>
        </p:txBody>
      </p:sp>
      <p:pic>
        <p:nvPicPr>
          <p:cNvPr id="21" name="Picture 3" descr="C:\Users\s400\Favorites\Desktop\IPIP LAN template 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48601" y="6463951"/>
            <a:ext cx="2703931" cy="285323"/>
          </a:xfrm>
          <a:prstGeom prst="rect">
            <a:avLst/>
          </a:prstGeom>
          <a:solidFill>
            <a:schemeClr val="bg1">
              <a:alpha val="17000"/>
            </a:schemeClr>
          </a:solidFill>
        </p:spPr>
      </p:pic>
      <p:sp>
        <p:nvSpPr>
          <p:cNvPr id="22" name="Rounded Rectangle 21"/>
          <p:cNvSpPr/>
          <p:nvPr/>
        </p:nvSpPr>
        <p:spPr>
          <a:xfrm>
            <a:off x="1367793" y="2029752"/>
            <a:ext cx="2886996" cy="741107"/>
          </a:xfrm>
          <a:prstGeom prst="round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 err="1">
                <a:solidFill>
                  <a:schemeClr val="tx1"/>
                </a:solidFill>
                <a:latin typeface="Gill Sans MT" pitchFamily="34" charset="0"/>
              </a:rPr>
              <a:t>Mengubah</a:t>
            </a:r>
            <a:r>
              <a:rPr lang="en-US" sz="1500" dirty="0">
                <a:solidFill>
                  <a:schemeClr val="tx1"/>
                </a:solidFill>
                <a:latin typeface="Gill Sans MT" pitchFamily="34" charset="0"/>
              </a:rPr>
              <a:t> total &amp; </a:t>
            </a:r>
            <a:r>
              <a:rPr lang="en-US" sz="1500" dirty="0" err="1">
                <a:solidFill>
                  <a:schemeClr val="tx1"/>
                </a:solidFill>
                <a:latin typeface="Gill Sans MT" pitchFamily="34" charset="0"/>
              </a:rPr>
              <a:t>menghancurkan</a:t>
            </a:r>
            <a:r>
              <a:rPr lang="en-US" sz="1500" dirty="0">
                <a:solidFill>
                  <a:schemeClr val="tx1"/>
                </a:solidFill>
                <a:latin typeface="Gill Sans MT" pitchFamily="34" charset="0"/>
              </a:rPr>
              <a:t>  </a:t>
            </a:r>
            <a:r>
              <a:rPr lang="en-US" sz="1500" dirty="0" err="1">
                <a:solidFill>
                  <a:schemeClr val="tx1"/>
                </a:solidFill>
                <a:latin typeface="Gill Sans MT" pitchFamily="34" charset="0"/>
              </a:rPr>
              <a:t>cara</a:t>
            </a:r>
            <a:r>
              <a:rPr lang="en-US" sz="1500" dirty="0">
                <a:solidFill>
                  <a:schemeClr val="tx1"/>
                </a:solidFill>
                <a:latin typeface="Gill Sans MT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Gill Sans MT" pitchFamily="34" charset="0"/>
              </a:rPr>
              <a:t>bisnis</a:t>
            </a:r>
            <a:r>
              <a:rPr lang="en-US" sz="1500" dirty="0">
                <a:solidFill>
                  <a:schemeClr val="tx1"/>
                </a:solidFill>
                <a:latin typeface="Gill Sans MT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Gill Sans MT" pitchFamily="34" charset="0"/>
              </a:rPr>
              <a:t>konvensional</a:t>
            </a:r>
            <a:endParaRPr lang="en-US" sz="1500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8" name="object 10"/>
          <p:cNvSpPr txBox="1"/>
          <p:nvPr/>
        </p:nvSpPr>
        <p:spPr>
          <a:xfrm>
            <a:off x="1501688" y="1862026"/>
            <a:ext cx="1986529" cy="2988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4">
              <a:lnSpc>
                <a:spcPts val="1927"/>
              </a:lnSpc>
              <a:spcBef>
                <a:spcPts val="96"/>
              </a:spcBef>
            </a:pPr>
            <a:r>
              <a:rPr lang="en-US" b="1" i="1" dirty="0">
                <a:solidFill>
                  <a:srgbClr val="002060"/>
                </a:solidFill>
                <a:latin typeface="Arial"/>
                <a:cs typeface="Arial"/>
              </a:rPr>
              <a:t>ERA </a:t>
            </a:r>
            <a:r>
              <a:rPr b="1" i="1" dirty="0">
                <a:solidFill>
                  <a:srgbClr val="002060"/>
                </a:solidFill>
                <a:latin typeface="Arial"/>
                <a:cs typeface="Arial"/>
              </a:rPr>
              <a:t>DISRUPTION</a:t>
            </a:r>
            <a:endParaRPr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7" name="object 19"/>
          <p:cNvSpPr/>
          <p:nvPr/>
        </p:nvSpPr>
        <p:spPr>
          <a:xfrm>
            <a:off x="3788736" y="1902643"/>
            <a:ext cx="155061" cy="158696"/>
          </a:xfrm>
          <a:custGeom>
            <a:avLst/>
            <a:gdLst/>
            <a:ahLst/>
            <a:cxnLst/>
            <a:rect l="l" t="t" r="r" b="b"/>
            <a:pathLst>
              <a:path w="283971" h="283970">
                <a:moveTo>
                  <a:pt x="478" y="130299"/>
                </a:moveTo>
                <a:lnTo>
                  <a:pt x="0" y="142359"/>
                </a:lnTo>
                <a:lnTo>
                  <a:pt x="541" y="154417"/>
                </a:lnTo>
                <a:lnTo>
                  <a:pt x="2102" y="166403"/>
                </a:lnTo>
                <a:lnTo>
                  <a:pt x="4683" y="178246"/>
                </a:lnTo>
                <a:lnTo>
                  <a:pt x="8284" y="189877"/>
                </a:lnTo>
                <a:lnTo>
                  <a:pt x="12905" y="201224"/>
                </a:lnTo>
                <a:lnTo>
                  <a:pt x="18546" y="212219"/>
                </a:lnTo>
                <a:lnTo>
                  <a:pt x="25206" y="222791"/>
                </a:lnTo>
                <a:lnTo>
                  <a:pt x="32886" y="232869"/>
                </a:lnTo>
                <a:lnTo>
                  <a:pt x="41586" y="242384"/>
                </a:lnTo>
                <a:lnTo>
                  <a:pt x="51710" y="251589"/>
                </a:lnTo>
                <a:lnTo>
                  <a:pt x="61821" y="259206"/>
                </a:lnTo>
                <a:lnTo>
                  <a:pt x="72421" y="265803"/>
                </a:lnTo>
                <a:lnTo>
                  <a:pt x="83440" y="271381"/>
                </a:lnTo>
                <a:lnTo>
                  <a:pt x="94807" y="275938"/>
                </a:lnTo>
                <a:lnTo>
                  <a:pt x="106453" y="279476"/>
                </a:lnTo>
                <a:lnTo>
                  <a:pt x="118307" y="281994"/>
                </a:lnTo>
                <a:lnTo>
                  <a:pt x="130299" y="283492"/>
                </a:lnTo>
                <a:lnTo>
                  <a:pt x="142360" y="283970"/>
                </a:lnTo>
                <a:lnTo>
                  <a:pt x="154418" y="283429"/>
                </a:lnTo>
                <a:lnTo>
                  <a:pt x="166403" y="281867"/>
                </a:lnTo>
                <a:lnTo>
                  <a:pt x="178246" y="279286"/>
                </a:lnTo>
                <a:lnTo>
                  <a:pt x="189877" y="275685"/>
                </a:lnTo>
                <a:lnTo>
                  <a:pt x="201225" y="271065"/>
                </a:lnTo>
                <a:lnTo>
                  <a:pt x="212220" y="265424"/>
                </a:lnTo>
                <a:lnTo>
                  <a:pt x="222791" y="258764"/>
                </a:lnTo>
                <a:lnTo>
                  <a:pt x="232870" y="251084"/>
                </a:lnTo>
                <a:lnTo>
                  <a:pt x="242385" y="242384"/>
                </a:lnTo>
                <a:lnTo>
                  <a:pt x="251590" y="232260"/>
                </a:lnTo>
                <a:lnTo>
                  <a:pt x="259207" y="222149"/>
                </a:lnTo>
                <a:lnTo>
                  <a:pt x="265804" y="211549"/>
                </a:lnTo>
                <a:lnTo>
                  <a:pt x="271382" y="200530"/>
                </a:lnTo>
                <a:lnTo>
                  <a:pt x="275939" y="189163"/>
                </a:lnTo>
                <a:lnTo>
                  <a:pt x="279477" y="177517"/>
                </a:lnTo>
                <a:lnTo>
                  <a:pt x="281995" y="165663"/>
                </a:lnTo>
                <a:lnTo>
                  <a:pt x="283493" y="153671"/>
                </a:lnTo>
                <a:lnTo>
                  <a:pt x="283971" y="141611"/>
                </a:lnTo>
                <a:lnTo>
                  <a:pt x="283430" y="129553"/>
                </a:lnTo>
                <a:lnTo>
                  <a:pt x="281868" y="117567"/>
                </a:lnTo>
                <a:lnTo>
                  <a:pt x="279287" y="105724"/>
                </a:lnTo>
                <a:lnTo>
                  <a:pt x="275686" y="94093"/>
                </a:lnTo>
                <a:lnTo>
                  <a:pt x="271066" y="82745"/>
                </a:lnTo>
                <a:lnTo>
                  <a:pt x="265425" y="71750"/>
                </a:lnTo>
                <a:lnTo>
                  <a:pt x="258765" y="61179"/>
                </a:lnTo>
                <a:lnTo>
                  <a:pt x="251084" y="51100"/>
                </a:lnTo>
                <a:lnTo>
                  <a:pt x="242385" y="41585"/>
                </a:lnTo>
                <a:lnTo>
                  <a:pt x="232261" y="32380"/>
                </a:lnTo>
                <a:lnTo>
                  <a:pt x="222150" y="24763"/>
                </a:lnTo>
                <a:lnTo>
                  <a:pt x="211550" y="18166"/>
                </a:lnTo>
                <a:lnTo>
                  <a:pt x="200532" y="12589"/>
                </a:lnTo>
                <a:lnTo>
                  <a:pt x="189164" y="8032"/>
                </a:lnTo>
                <a:lnTo>
                  <a:pt x="177518" y="4494"/>
                </a:lnTo>
                <a:lnTo>
                  <a:pt x="165664" y="1976"/>
                </a:lnTo>
                <a:lnTo>
                  <a:pt x="153672" y="478"/>
                </a:lnTo>
                <a:lnTo>
                  <a:pt x="141612" y="0"/>
                </a:lnTo>
                <a:lnTo>
                  <a:pt x="129554" y="541"/>
                </a:lnTo>
                <a:lnTo>
                  <a:pt x="117568" y="2102"/>
                </a:lnTo>
                <a:lnTo>
                  <a:pt x="105725" y="4683"/>
                </a:lnTo>
                <a:lnTo>
                  <a:pt x="94094" y="8284"/>
                </a:lnTo>
                <a:lnTo>
                  <a:pt x="82746" y="12905"/>
                </a:lnTo>
                <a:lnTo>
                  <a:pt x="71751" y="18545"/>
                </a:lnTo>
                <a:lnTo>
                  <a:pt x="61180" y="25205"/>
                </a:lnTo>
                <a:lnTo>
                  <a:pt x="51101" y="32885"/>
                </a:lnTo>
                <a:lnTo>
                  <a:pt x="41586" y="41585"/>
                </a:lnTo>
                <a:lnTo>
                  <a:pt x="32380" y="51709"/>
                </a:lnTo>
                <a:lnTo>
                  <a:pt x="24763" y="61820"/>
                </a:lnTo>
                <a:lnTo>
                  <a:pt x="18166" y="72420"/>
                </a:lnTo>
                <a:lnTo>
                  <a:pt x="12589" y="83439"/>
                </a:lnTo>
                <a:lnTo>
                  <a:pt x="8031" y="94807"/>
                </a:lnTo>
                <a:lnTo>
                  <a:pt x="4494" y="106452"/>
                </a:lnTo>
                <a:lnTo>
                  <a:pt x="1976" y="118307"/>
                </a:lnTo>
                <a:lnTo>
                  <a:pt x="478" y="130299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>
            <a:noAutofit/>
          </a:bodyPr>
          <a:lstStyle/>
          <a:p>
            <a:endParaRPr sz="1349"/>
          </a:p>
        </p:txBody>
      </p:sp>
      <p:sp>
        <p:nvSpPr>
          <p:cNvPr id="23" name="Rounded Rectangle 22"/>
          <p:cNvSpPr/>
          <p:nvPr/>
        </p:nvSpPr>
        <p:spPr>
          <a:xfrm>
            <a:off x="2101257" y="3482469"/>
            <a:ext cx="1898852" cy="527250"/>
          </a:xfrm>
          <a:prstGeom prst="round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 err="1">
                <a:solidFill>
                  <a:schemeClr val="tx1"/>
                </a:solidFill>
                <a:latin typeface="Gill Sans MT" pitchFamily="34" charset="0"/>
              </a:rPr>
              <a:t>Penetrasi</a:t>
            </a:r>
            <a:r>
              <a:rPr lang="en-US" sz="1500" dirty="0">
                <a:solidFill>
                  <a:schemeClr val="tx1"/>
                </a:solidFill>
                <a:latin typeface="Gill Sans MT" pitchFamily="34" charset="0"/>
              </a:rPr>
              <a:t> internet </a:t>
            </a:r>
            <a:r>
              <a:rPr lang="en-US" sz="1500" dirty="0" err="1">
                <a:solidFill>
                  <a:schemeClr val="tx1"/>
                </a:solidFill>
                <a:latin typeface="Gill Sans MT" pitchFamily="34" charset="0"/>
              </a:rPr>
              <a:t>di</a:t>
            </a:r>
            <a:r>
              <a:rPr lang="en-US" sz="1500" dirty="0">
                <a:solidFill>
                  <a:schemeClr val="tx1"/>
                </a:solidFill>
                <a:latin typeface="Gill Sans MT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Gill Sans MT" pitchFamily="34" charset="0"/>
              </a:rPr>
              <a:t>kehidupan</a:t>
            </a:r>
            <a:r>
              <a:rPr lang="en-US" sz="1500" dirty="0">
                <a:solidFill>
                  <a:schemeClr val="tx1"/>
                </a:solidFill>
                <a:latin typeface="Gill Sans MT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Gill Sans MT" pitchFamily="34" charset="0"/>
              </a:rPr>
              <a:t>sehari-hari</a:t>
            </a:r>
            <a:endParaRPr lang="en-US" sz="1500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500787" y="1911765"/>
            <a:ext cx="2886996" cy="741107"/>
          </a:xfrm>
          <a:prstGeom prst="round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 err="1">
                <a:solidFill>
                  <a:schemeClr val="tx1"/>
                </a:solidFill>
                <a:latin typeface="Gill Sans MT" pitchFamily="34" charset="0"/>
              </a:rPr>
              <a:t>Potensi</a:t>
            </a:r>
            <a:r>
              <a:rPr lang="en-US" sz="1500" dirty="0">
                <a:solidFill>
                  <a:schemeClr val="tx1"/>
                </a:solidFill>
                <a:latin typeface="Gill Sans MT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Gill Sans MT" pitchFamily="34" charset="0"/>
              </a:rPr>
              <a:t>mempermudah</a:t>
            </a:r>
            <a:r>
              <a:rPr lang="en-US" sz="1500" dirty="0">
                <a:solidFill>
                  <a:schemeClr val="tx1"/>
                </a:solidFill>
                <a:latin typeface="Gill Sans MT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Gill Sans MT" pitchFamily="34" charset="0"/>
              </a:rPr>
              <a:t>kehidupan</a:t>
            </a:r>
            <a:r>
              <a:rPr lang="en-US" sz="1500" dirty="0">
                <a:solidFill>
                  <a:schemeClr val="tx1"/>
                </a:solidFill>
                <a:latin typeface="Gill Sans MT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Gill Sans MT" pitchFamily="34" charset="0"/>
              </a:rPr>
              <a:t>sehari-hari</a:t>
            </a:r>
            <a:r>
              <a:rPr lang="en-US" sz="1500" dirty="0">
                <a:solidFill>
                  <a:schemeClr val="tx1"/>
                </a:solidFill>
                <a:latin typeface="Gill Sans MT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Gill Sans MT" pitchFamily="34" charset="0"/>
              </a:rPr>
              <a:t>melalui</a:t>
            </a:r>
            <a:r>
              <a:rPr lang="en-US" sz="1500" dirty="0">
                <a:solidFill>
                  <a:schemeClr val="tx1"/>
                </a:solidFill>
                <a:latin typeface="Gill Sans MT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Gill Sans MT" pitchFamily="34" charset="0"/>
              </a:rPr>
              <a:t>otomasi</a:t>
            </a:r>
            <a:endParaRPr lang="en-US" sz="1500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7516319" y="1784567"/>
            <a:ext cx="2867106" cy="317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335" indent="-8335">
              <a:lnSpc>
                <a:spcPts val="1747"/>
              </a:lnSpc>
              <a:spcBef>
                <a:spcPts val="237"/>
              </a:spcBef>
            </a:pPr>
            <a:r>
              <a:rPr sz="1650" b="1" i="1" dirty="0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sz="1650" b="1" i="1" spc="-33" dirty="0">
                <a:solidFill>
                  <a:srgbClr val="002060"/>
                </a:solidFill>
                <a:latin typeface="Arial"/>
                <a:cs typeface="Arial"/>
              </a:rPr>
              <a:t>R</a:t>
            </a:r>
            <a:r>
              <a:rPr sz="1650" b="1" i="1" dirty="0">
                <a:solidFill>
                  <a:srgbClr val="002060"/>
                </a:solidFill>
                <a:latin typeface="Arial"/>
                <a:cs typeface="Arial"/>
              </a:rPr>
              <a:t>TIFICIAL INTELLIGENCE</a:t>
            </a:r>
            <a:endParaRPr sz="165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818670" y="4791389"/>
            <a:ext cx="3134034" cy="741107"/>
          </a:xfrm>
          <a:prstGeom prst="round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 err="1">
                <a:solidFill>
                  <a:schemeClr val="tx1"/>
                </a:solidFill>
                <a:latin typeface="Gill Sans MT" pitchFamily="34" charset="0"/>
              </a:rPr>
              <a:t>Menghilangkan</a:t>
            </a:r>
            <a:r>
              <a:rPr lang="en-US" sz="1500" dirty="0">
                <a:solidFill>
                  <a:schemeClr val="tx1"/>
                </a:solidFill>
                <a:latin typeface="Gill Sans MT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Gill Sans MT" pitchFamily="34" charset="0"/>
              </a:rPr>
              <a:t>berbagai</a:t>
            </a:r>
            <a:r>
              <a:rPr lang="en-US" sz="1500" dirty="0">
                <a:solidFill>
                  <a:schemeClr val="tx1"/>
                </a:solidFill>
                <a:latin typeface="Gill Sans MT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Gill Sans MT" pitchFamily="34" charset="0"/>
              </a:rPr>
              <a:t>pekerjaan</a:t>
            </a:r>
            <a:r>
              <a:rPr lang="en-US" sz="1500" dirty="0">
                <a:solidFill>
                  <a:schemeClr val="tx1"/>
                </a:solidFill>
                <a:latin typeface="Gill Sans MT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Gill Sans MT" pitchFamily="34" charset="0"/>
              </a:rPr>
              <a:t>konvensional</a:t>
            </a:r>
            <a:r>
              <a:rPr lang="en-US" sz="1500" dirty="0">
                <a:solidFill>
                  <a:schemeClr val="tx1"/>
                </a:solidFill>
                <a:latin typeface="Gill Sans MT" pitchFamily="34" charset="0"/>
              </a:rPr>
              <a:t>, </a:t>
            </a:r>
            <a:r>
              <a:rPr lang="en-US" sz="1500" dirty="0" err="1">
                <a:solidFill>
                  <a:schemeClr val="tx1"/>
                </a:solidFill>
                <a:latin typeface="Gill Sans MT" pitchFamily="34" charset="0"/>
              </a:rPr>
              <a:t>digantikan</a:t>
            </a:r>
            <a:r>
              <a:rPr lang="en-US" sz="1500" dirty="0">
                <a:solidFill>
                  <a:schemeClr val="tx1"/>
                </a:solidFill>
                <a:latin typeface="Gill Sans MT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Gill Sans MT" pitchFamily="34" charset="0"/>
              </a:rPr>
              <a:t>mesin</a:t>
            </a:r>
            <a:r>
              <a:rPr lang="en-US" sz="1500" dirty="0">
                <a:solidFill>
                  <a:schemeClr val="tx1"/>
                </a:solidFill>
                <a:latin typeface="Gill Sans MT" pitchFamily="34" charset="0"/>
              </a:rPr>
              <a:t>/robot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AED555-BF97-443C-9343-659600E291DF}"/>
              </a:ext>
            </a:extLst>
          </p:cNvPr>
          <p:cNvSpPr/>
          <p:nvPr/>
        </p:nvSpPr>
        <p:spPr>
          <a:xfrm>
            <a:off x="1512940" y="195578"/>
            <a:ext cx="9143999" cy="474168"/>
          </a:xfrm>
          <a:prstGeom prst="rect">
            <a:avLst/>
          </a:prstGeom>
          <a:solidFill>
            <a:srgbClr val="002060">
              <a:alpha val="57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42863" tIns="21431" rIns="42863" bIns="21431">
            <a:spAutoFit/>
          </a:bodyPr>
          <a:lstStyle/>
          <a:p>
            <a:pPr algn="ctr" defTabSz="428625">
              <a:tabLst>
                <a:tab pos="321469" algn="l"/>
              </a:tabLst>
              <a:defRPr/>
            </a:pPr>
            <a:r>
              <a:rPr lang="en-US" sz="2800" b="1" spc="-113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KEMAJUAN TEKNOLOGI YANG SANGAT PESAT</a:t>
            </a:r>
          </a:p>
        </p:txBody>
      </p:sp>
    </p:spTree>
    <p:extLst>
      <p:ext uri="{BB962C8B-B14F-4D97-AF65-F5344CB8AC3E}">
        <p14:creationId xmlns:p14="http://schemas.microsoft.com/office/powerpoint/2010/main" val="574499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1"/>
            <a:ext cx="12191999" cy="693821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6065948"/>
            <a:ext cx="6156101" cy="792051"/>
            <a:chOff x="3047997" y="-13388"/>
            <a:chExt cx="9144003" cy="1188054"/>
          </a:xfrm>
        </p:grpSpPr>
        <p:pic>
          <p:nvPicPr>
            <p:cNvPr id="2050" name="Picture 2" descr="Hasil gambar untuk indonesia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997" y="-3"/>
              <a:ext cx="1752600" cy="1166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asil gambar untuk indonesia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454186" y="0"/>
              <a:ext cx="2098230" cy="1170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asil gambar untuk indonesia makmur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552419" y="-13388"/>
              <a:ext cx="1639581" cy="1184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asil gambar untuk indonesia makmur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-1"/>
              <a:ext cx="2105137" cy="1174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Apakah Indonesia Negeri Saba' Jilid 2?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1" y="2257"/>
              <a:ext cx="1752599" cy="1168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45051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EF5866D-EB23-C742-A116-9DF8CEA664F0}"/>
              </a:ext>
            </a:extLst>
          </p:cNvPr>
          <p:cNvSpPr/>
          <p:nvPr/>
        </p:nvSpPr>
        <p:spPr>
          <a:xfrm>
            <a:off x="-20146" y="-25785"/>
            <a:ext cx="12212146" cy="6861327"/>
          </a:xfrm>
          <a:prstGeom prst="roundRect">
            <a:avLst>
              <a:gd name="adj" fmla="val 0"/>
            </a:avLst>
          </a:prstGeom>
          <a:solidFill>
            <a:srgbClr val="F7ECD7">
              <a:alpha val="38824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 defTabSz="45720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5461" y="228601"/>
            <a:ext cx="5288350" cy="621563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54" name="TextBox 22"/>
          <p:cNvSpPr txBox="1">
            <a:spLocks noChangeArrowheads="1"/>
          </p:cNvSpPr>
          <p:nvPr/>
        </p:nvSpPr>
        <p:spPr bwMode="auto">
          <a:xfrm>
            <a:off x="1660329" y="236251"/>
            <a:ext cx="5443483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55" tIns="30477" rIns="60955" bIns="304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200" eaLnBrk="1" hangingPunct="1"/>
            <a:r>
              <a:rPr lang="en-US" sz="2800" b="1" spc="51" dirty="0">
                <a:ln w="9525" cmpd="sng">
                  <a:solidFill>
                    <a:srgbClr val="3A81BA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A81BA">
                      <a:alpha val="40000"/>
                    </a:srgbClr>
                  </a:glow>
                </a:effectLst>
                <a:latin typeface="Century Gothic" panose="020B0502020202020204" pitchFamily="34" charset="0"/>
              </a:rPr>
              <a:t>ARAH PEMBANGUNAN ASN</a:t>
            </a:r>
            <a:endParaRPr lang="id-ID" sz="2800" b="1" spc="51" dirty="0">
              <a:ln w="9525" cmpd="sng">
                <a:solidFill>
                  <a:srgbClr val="3A81BA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3A81BA">
                    <a:alpha val="40000"/>
                  </a:srgbClr>
                </a:glo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634604" y="2940736"/>
            <a:ext cx="8820840" cy="3723655"/>
            <a:chOff x="-28575" y="1898650"/>
            <a:chExt cx="9956800" cy="4429126"/>
          </a:xfrm>
          <a:solidFill>
            <a:schemeClr val="accent2"/>
          </a:solidFill>
        </p:grpSpPr>
        <p:sp>
          <p:nvSpPr>
            <p:cNvPr id="58" name="Freeform 5"/>
            <p:cNvSpPr>
              <a:spLocks/>
            </p:cNvSpPr>
            <p:nvPr/>
          </p:nvSpPr>
          <p:spPr bwMode="auto">
            <a:xfrm>
              <a:off x="3052763" y="2152650"/>
              <a:ext cx="3460750" cy="3467100"/>
            </a:xfrm>
            <a:custGeom>
              <a:avLst/>
              <a:gdLst>
                <a:gd name="T0" fmla="*/ 522 w 1204"/>
                <a:gd name="T1" fmla="*/ 1077 h 1205"/>
                <a:gd name="T2" fmla="*/ 463 w 1204"/>
                <a:gd name="T3" fmla="*/ 602 h 1205"/>
                <a:gd name="T4" fmla="*/ 692 w 1204"/>
                <a:gd name="T5" fmla="*/ 106 h 1205"/>
                <a:gd name="T6" fmla="*/ 268 w 1204"/>
                <a:gd name="T7" fmla="*/ 0 h 1205"/>
                <a:gd name="T8" fmla="*/ 237 w 1204"/>
                <a:gd name="T9" fmla="*/ 28 h 1205"/>
                <a:gd name="T10" fmla="*/ 616 w 1204"/>
                <a:gd name="T11" fmla="*/ 123 h 1205"/>
                <a:gd name="T12" fmla="*/ 718 w 1204"/>
                <a:gd name="T13" fmla="*/ 427 h 1205"/>
                <a:gd name="T14" fmla="*/ 26 w 1204"/>
                <a:gd name="T15" fmla="*/ 845 h 1205"/>
                <a:gd name="T16" fmla="*/ 475 w 1204"/>
                <a:gd name="T17" fmla="*/ 1205 h 1205"/>
                <a:gd name="T18" fmla="*/ 662 w 1204"/>
                <a:gd name="T19" fmla="*/ 1119 h 1205"/>
                <a:gd name="T20" fmla="*/ 522 w 1204"/>
                <a:gd name="T21" fmla="*/ 1077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4" h="1205">
                  <a:moveTo>
                    <a:pt x="522" y="1077"/>
                  </a:moveTo>
                  <a:cubicBezTo>
                    <a:pt x="0" y="897"/>
                    <a:pt x="260" y="682"/>
                    <a:pt x="463" y="602"/>
                  </a:cubicBezTo>
                  <a:cubicBezTo>
                    <a:pt x="666" y="522"/>
                    <a:pt x="1204" y="330"/>
                    <a:pt x="692" y="106"/>
                  </a:cubicBezTo>
                  <a:cubicBezTo>
                    <a:pt x="692" y="106"/>
                    <a:pt x="513" y="40"/>
                    <a:pt x="268" y="0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415" y="59"/>
                    <a:pt x="519" y="90"/>
                    <a:pt x="616" y="123"/>
                  </a:cubicBezTo>
                  <a:cubicBezTo>
                    <a:pt x="774" y="177"/>
                    <a:pt x="930" y="311"/>
                    <a:pt x="718" y="427"/>
                  </a:cubicBezTo>
                  <a:cubicBezTo>
                    <a:pt x="506" y="543"/>
                    <a:pt x="44" y="661"/>
                    <a:pt x="26" y="845"/>
                  </a:cubicBezTo>
                  <a:cubicBezTo>
                    <a:pt x="13" y="972"/>
                    <a:pt x="185" y="1108"/>
                    <a:pt x="475" y="1205"/>
                  </a:cubicBezTo>
                  <a:cubicBezTo>
                    <a:pt x="662" y="1119"/>
                    <a:pt x="662" y="1119"/>
                    <a:pt x="662" y="1119"/>
                  </a:cubicBezTo>
                  <a:cubicBezTo>
                    <a:pt x="613" y="1106"/>
                    <a:pt x="566" y="1092"/>
                    <a:pt x="522" y="10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9" name="Freeform 6"/>
            <p:cNvSpPr>
              <a:spLocks/>
            </p:cNvSpPr>
            <p:nvPr/>
          </p:nvSpPr>
          <p:spPr bwMode="auto">
            <a:xfrm>
              <a:off x="-28575" y="1898650"/>
              <a:ext cx="1481138" cy="87313"/>
            </a:xfrm>
            <a:custGeom>
              <a:avLst/>
              <a:gdLst>
                <a:gd name="T0" fmla="*/ 0 w 515"/>
                <a:gd name="T1" fmla="*/ 2 h 30"/>
                <a:gd name="T2" fmla="*/ 0 w 515"/>
                <a:gd name="T3" fmla="*/ 23 h 30"/>
                <a:gd name="T4" fmla="*/ 504 w 515"/>
                <a:gd name="T5" fmla="*/ 30 h 30"/>
                <a:gd name="T6" fmla="*/ 515 w 515"/>
                <a:gd name="T7" fmla="*/ 18 h 30"/>
                <a:gd name="T8" fmla="*/ 0 w 51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" h="30">
                  <a:moveTo>
                    <a:pt x="0" y="2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200" y="14"/>
                    <a:pt x="504" y="30"/>
                  </a:cubicBezTo>
                  <a:cubicBezTo>
                    <a:pt x="515" y="18"/>
                    <a:pt x="515" y="18"/>
                    <a:pt x="515" y="18"/>
                  </a:cubicBezTo>
                  <a:cubicBezTo>
                    <a:pt x="323" y="7"/>
                    <a:pt x="138" y="0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auto">
            <a:xfrm>
              <a:off x="1581150" y="1958975"/>
              <a:ext cx="2084388" cy="247650"/>
            </a:xfrm>
            <a:custGeom>
              <a:avLst/>
              <a:gdLst>
                <a:gd name="T0" fmla="*/ 595 w 725"/>
                <a:gd name="T1" fmla="*/ 43 h 86"/>
                <a:gd name="T2" fmla="*/ 13 w 725"/>
                <a:gd name="T3" fmla="*/ 0 h 86"/>
                <a:gd name="T4" fmla="*/ 0 w 725"/>
                <a:gd name="T5" fmla="*/ 12 h 86"/>
                <a:gd name="T6" fmla="*/ 298 w 725"/>
                <a:gd name="T7" fmla="*/ 36 h 86"/>
                <a:gd name="T8" fmla="*/ 695 w 725"/>
                <a:gd name="T9" fmla="*/ 86 h 86"/>
                <a:gd name="T10" fmla="*/ 725 w 725"/>
                <a:gd name="T11" fmla="*/ 58 h 86"/>
                <a:gd name="T12" fmla="*/ 595 w 725"/>
                <a:gd name="T13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5" h="86">
                  <a:moveTo>
                    <a:pt x="595" y="43"/>
                  </a:moveTo>
                  <a:cubicBezTo>
                    <a:pt x="430" y="28"/>
                    <a:pt x="220" y="12"/>
                    <a:pt x="13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92" y="18"/>
                    <a:pt x="192" y="25"/>
                    <a:pt x="298" y="36"/>
                  </a:cubicBezTo>
                  <a:cubicBezTo>
                    <a:pt x="461" y="53"/>
                    <a:pt x="590" y="69"/>
                    <a:pt x="695" y="86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683" y="52"/>
                    <a:pt x="639" y="47"/>
                    <a:pt x="595" y="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61" name="Freeform 8"/>
            <p:cNvSpPr>
              <a:spLocks/>
            </p:cNvSpPr>
            <p:nvPr/>
          </p:nvSpPr>
          <p:spPr bwMode="auto">
            <a:xfrm>
              <a:off x="4826000" y="5472113"/>
              <a:ext cx="5102225" cy="855663"/>
            </a:xfrm>
            <a:custGeom>
              <a:avLst/>
              <a:gdLst>
                <a:gd name="T0" fmla="*/ 1775 w 1775"/>
                <a:gd name="T1" fmla="*/ 213 h 297"/>
                <a:gd name="T2" fmla="*/ 1443 w 1775"/>
                <a:gd name="T3" fmla="*/ 57 h 297"/>
                <a:gd name="T4" fmla="*/ 1397 w 1775"/>
                <a:gd name="T5" fmla="*/ 95 h 297"/>
                <a:gd name="T6" fmla="*/ 205 w 1775"/>
                <a:gd name="T7" fmla="*/ 0 h 297"/>
                <a:gd name="T8" fmla="*/ 0 w 1775"/>
                <a:gd name="T9" fmla="*/ 93 h 297"/>
                <a:gd name="T10" fmla="*/ 309 w 1775"/>
                <a:gd name="T11" fmla="*/ 153 h 297"/>
                <a:gd name="T12" fmla="*/ 1225 w 1775"/>
                <a:gd name="T13" fmla="*/ 235 h 297"/>
                <a:gd name="T14" fmla="*/ 1153 w 1775"/>
                <a:gd name="T15" fmla="*/ 297 h 297"/>
                <a:gd name="T16" fmla="*/ 1775 w 1775"/>
                <a:gd name="T17" fmla="*/ 21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5" h="297">
                  <a:moveTo>
                    <a:pt x="1775" y="213"/>
                  </a:moveTo>
                  <a:cubicBezTo>
                    <a:pt x="1443" y="57"/>
                    <a:pt x="1443" y="57"/>
                    <a:pt x="1443" y="57"/>
                  </a:cubicBezTo>
                  <a:cubicBezTo>
                    <a:pt x="1397" y="95"/>
                    <a:pt x="1397" y="95"/>
                    <a:pt x="1397" y="95"/>
                  </a:cubicBezTo>
                  <a:cubicBezTo>
                    <a:pt x="1397" y="95"/>
                    <a:pt x="730" y="100"/>
                    <a:pt x="205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95" y="117"/>
                    <a:pt x="198" y="138"/>
                    <a:pt x="309" y="153"/>
                  </a:cubicBezTo>
                  <a:cubicBezTo>
                    <a:pt x="859" y="229"/>
                    <a:pt x="1225" y="235"/>
                    <a:pt x="1225" y="235"/>
                  </a:cubicBezTo>
                  <a:cubicBezTo>
                    <a:pt x="1153" y="297"/>
                    <a:pt x="1153" y="297"/>
                    <a:pt x="1153" y="297"/>
                  </a:cubicBezTo>
                  <a:lnTo>
                    <a:pt x="1775" y="2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479560" y="1438305"/>
            <a:ext cx="987033" cy="1564215"/>
            <a:chOff x="6285512" y="4056651"/>
            <a:chExt cx="1361614" cy="1952295"/>
          </a:xfrm>
        </p:grpSpPr>
        <p:grpSp>
          <p:nvGrpSpPr>
            <p:cNvPr id="84" name="Group 100"/>
            <p:cNvGrpSpPr/>
            <p:nvPr/>
          </p:nvGrpSpPr>
          <p:grpSpPr>
            <a:xfrm>
              <a:off x="6285512" y="4056651"/>
              <a:ext cx="1361614" cy="1952295"/>
              <a:chOff x="5808789" y="2272281"/>
              <a:chExt cx="1993536" cy="2858355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6718887" y="4188899"/>
                <a:ext cx="191914" cy="941737"/>
              </a:xfrm>
              <a:prstGeom prst="rect">
                <a:avLst/>
              </a:prstGeom>
              <a:gradFill>
                <a:gsLst>
                  <a:gs pos="0">
                    <a:sysClr val="windowText" lastClr="000000">
                      <a:lumMod val="75000"/>
                      <a:lumOff val="25000"/>
                      <a:shade val="30000"/>
                      <a:satMod val="115000"/>
                    </a:sysClr>
                  </a:gs>
                  <a:gs pos="50000">
                    <a:sysClr val="window" lastClr="FFFFFF"/>
                  </a:gs>
                  <a:gs pos="100000">
                    <a:sysClr val="windowText" lastClr="000000">
                      <a:lumMod val="75000"/>
                      <a:lumOff val="25000"/>
                      <a:shade val="100000"/>
                      <a:satMod val="115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09525">
                  <a:defRPr/>
                </a:pPr>
                <a:endParaRPr lang="en-US" sz="1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7" name="Group 103"/>
              <p:cNvGrpSpPr/>
              <p:nvPr/>
            </p:nvGrpSpPr>
            <p:grpSpPr>
              <a:xfrm>
                <a:off x="5808789" y="2272281"/>
                <a:ext cx="1993536" cy="1989348"/>
                <a:chOff x="8140701" y="1890712"/>
                <a:chExt cx="1511300" cy="1508125"/>
              </a:xfrm>
            </p:grpSpPr>
            <p:sp>
              <p:nvSpPr>
                <p:cNvPr id="88" name="Freeform 25"/>
                <p:cNvSpPr>
                  <a:spLocks/>
                </p:cNvSpPr>
                <p:nvPr/>
              </p:nvSpPr>
              <p:spPr bwMode="auto">
                <a:xfrm>
                  <a:off x="8140701" y="1890712"/>
                  <a:ext cx="1511300" cy="1508125"/>
                </a:xfrm>
                <a:custGeom>
                  <a:avLst/>
                  <a:gdLst>
                    <a:gd name="T0" fmla="*/ 385 w 402"/>
                    <a:gd name="T1" fmla="*/ 171 h 401"/>
                    <a:gd name="T2" fmla="*/ 385 w 402"/>
                    <a:gd name="T3" fmla="*/ 231 h 401"/>
                    <a:gd name="T4" fmla="*/ 231 w 402"/>
                    <a:gd name="T5" fmla="*/ 385 h 401"/>
                    <a:gd name="T6" fmla="*/ 171 w 402"/>
                    <a:gd name="T7" fmla="*/ 385 h 401"/>
                    <a:gd name="T8" fmla="*/ 17 w 402"/>
                    <a:gd name="T9" fmla="*/ 231 h 401"/>
                    <a:gd name="T10" fmla="*/ 17 w 402"/>
                    <a:gd name="T11" fmla="*/ 171 h 401"/>
                    <a:gd name="T12" fmla="*/ 171 w 402"/>
                    <a:gd name="T13" fmla="*/ 17 h 401"/>
                    <a:gd name="T14" fmla="*/ 231 w 402"/>
                    <a:gd name="T15" fmla="*/ 17 h 401"/>
                    <a:gd name="T16" fmla="*/ 385 w 402"/>
                    <a:gd name="T17" fmla="*/ 17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2" h="401">
                      <a:moveTo>
                        <a:pt x="385" y="171"/>
                      </a:moveTo>
                      <a:cubicBezTo>
                        <a:pt x="402" y="187"/>
                        <a:pt x="402" y="214"/>
                        <a:pt x="385" y="231"/>
                      </a:cubicBezTo>
                      <a:cubicBezTo>
                        <a:pt x="231" y="385"/>
                        <a:pt x="231" y="385"/>
                        <a:pt x="231" y="385"/>
                      </a:cubicBezTo>
                      <a:cubicBezTo>
                        <a:pt x="214" y="401"/>
                        <a:pt x="187" y="401"/>
                        <a:pt x="171" y="385"/>
                      </a:cubicBezTo>
                      <a:cubicBezTo>
                        <a:pt x="17" y="231"/>
                        <a:pt x="17" y="231"/>
                        <a:pt x="17" y="231"/>
                      </a:cubicBezTo>
                      <a:cubicBezTo>
                        <a:pt x="0" y="214"/>
                        <a:pt x="0" y="187"/>
                        <a:pt x="17" y="171"/>
                      </a:cubicBezTo>
                      <a:cubicBezTo>
                        <a:pt x="171" y="17"/>
                        <a:pt x="171" y="17"/>
                        <a:pt x="171" y="17"/>
                      </a:cubicBezTo>
                      <a:cubicBezTo>
                        <a:pt x="187" y="0"/>
                        <a:pt x="214" y="0"/>
                        <a:pt x="231" y="17"/>
                      </a:cubicBezTo>
                      <a:lnTo>
                        <a:pt x="385" y="171"/>
                      </a:lnTo>
                      <a:close/>
                    </a:path>
                  </a:pathLst>
                </a:custGeom>
                <a:solidFill>
                  <a:srgbClr val="F1C96C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25">
                    <a:defRPr/>
                  </a:pPr>
                  <a:endParaRPr lang="en-US" sz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26"/>
                <p:cNvSpPr>
                  <a:spLocks noEditPoints="1"/>
                </p:cNvSpPr>
                <p:nvPr/>
              </p:nvSpPr>
              <p:spPr bwMode="auto">
                <a:xfrm>
                  <a:off x="8283576" y="2033588"/>
                  <a:ext cx="1225550" cy="1227138"/>
                </a:xfrm>
                <a:custGeom>
                  <a:avLst/>
                  <a:gdLst>
                    <a:gd name="T0" fmla="*/ 323 w 326"/>
                    <a:gd name="T1" fmla="*/ 157 h 326"/>
                    <a:gd name="T2" fmla="*/ 169 w 326"/>
                    <a:gd name="T3" fmla="*/ 2 h 326"/>
                    <a:gd name="T4" fmla="*/ 163 w 326"/>
                    <a:gd name="T5" fmla="*/ 0 h 326"/>
                    <a:gd name="T6" fmla="*/ 157 w 326"/>
                    <a:gd name="T7" fmla="*/ 2 h 326"/>
                    <a:gd name="T8" fmla="*/ 3 w 326"/>
                    <a:gd name="T9" fmla="*/ 157 h 326"/>
                    <a:gd name="T10" fmla="*/ 0 w 326"/>
                    <a:gd name="T11" fmla="*/ 163 h 326"/>
                    <a:gd name="T12" fmla="*/ 3 w 326"/>
                    <a:gd name="T13" fmla="*/ 169 h 326"/>
                    <a:gd name="T14" fmla="*/ 157 w 326"/>
                    <a:gd name="T15" fmla="*/ 323 h 326"/>
                    <a:gd name="T16" fmla="*/ 163 w 326"/>
                    <a:gd name="T17" fmla="*/ 326 h 326"/>
                    <a:gd name="T18" fmla="*/ 169 w 326"/>
                    <a:gd name="T19" fmla="*/ 323 h 326"/>
                    <a:gd name="T20" fmla="*/ 323 w 326"/>
                    <a:gd name="T21" fmla="*/ 169 h 326"/>
                    <a:gd name="T22" fmla="*/ 326 w 326"/>
                    <a:gd name="T23" fmla="*/ 163 h 326"/>
                    <a:gd name="T24" fmla="*/ 323 w 326"/>
                    <a:gd name="T25" fmla="*/ 157 h 326"/>
                    <a:gd name="T26" fmla="*/ 306 w 326"/>
                    <a:gd name="T27" fmla="*/ 168 h 326"/>
                    <a:gd name="T28" fmla="*/ 168 w 326"/>
                    <a:gd name="T29" fmla="*/ 306 h 326"/>
                    <a:gd name="T30" fmla="*/ 163 w 326"/>
                    <a:gd name="T31" fmla="*/ 308 h 326"/>
                    <a:gd name="T32" fmla="*/ 157 w 326"/>
                    <a:gd name="T33" fmla="*/ 306 h 326"/>
                    <a:gd name="T34" fmla="*/ 20 w 326"/>
                    <a:gd name="T35" fmla="*/ 168 h 326"/>
                    <a:gd name="T36" fmla="*/ 17 w 326"/>
                    <a:gd name="T37" fmla="*/ 163 h 326"/>
                    <a:gd name="T38" fmla="*/ 20 w 326"/>
                    <a:gd name="T39" fmla="*/ 157 h 326"/>
                    <a:gd name="T40" fmla="*/ 157 w 326"/>
                    <a:gd name="T41" fmla="*/ 19 h 326"/>
                    <a:gd name="T42" fmla="*/ 163 w 326"/>
                    <a:gd name="T43" fmla="*/ 17 h 326"/>
                    <a:gd name="T44" fmla="*/ 168 w 326"/>
                    <a:gd name="T45" fmla="*/ 19 h 326"/>
                    <a:gd name="T46" fmla="*/ 306 w 326"/>
                    <a:gd name="T47" fmla="*/ 157 h 326"/>
                    <a:gd name="T48" fmla="*/ 309 w 326"/>
                    <a:gd name="T49" fmla="*/ 163 h 326"/>
                    <a:gd name="T50" fmla="*/ 306 w 326"/>
                    <a:gd name="T51" fmla="*/ 168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6" h="326">
                      <a:moveTo>
                        <a:pt x="323" y="157"/>
                      </a:moveTo>
                      <a:cubicBezTo>
                        <a:pt x="169" y="2"/>
                        <a:pt x="169" y="2"/>
                        <a:pt x="169" y="2"/>
                      </a:cubicBezTo>
                      <a:cubicBezTo>
                        <a:pt x="167" y="0"/>
                        <a:pt x="164" y="0"/>
                        <a:pt x="163" y="0"/>
                      </a:cubicBezTo>
                      <a:cubicBezTo>
                        <a:pt x="162" y="0"/>
                        <a:pt x="159" y="0"/>
                        <a:pt x="157" y="2"/>
                      </a:cubicBezTo>
                      <a:cubicBezTo>
                        <a:pt x="3" y="157"/>
                        <a:pt x="3" y="157"/>
                        <a:pt x="3" y="157"/>
                      </a:cubicBezTo>
                      <a:cubicBezTo>
                        <a:pt x="1" y="158"/>
                        <a:pt x="0" y="160"/>
                        <a:pt x="0" y="163"/>
                      </a:cubicBezTo>
                      <a:cubicBezTo>
                        <a:pt x="0" y="165"/>
                        <a:pt x="1" y="167"/>
                        <a:pt x="3" y="169"/>
                      </a:cubicBezTo>
                      <a:cubicBezTo>
                        <a:pt x="157" y="323"/>
                        <a:pt x="157" y="323"/>
                        <a:pt x="157" y="323"/>
                      </a:cubicBezTo>
                      <a:cubicBezTo>
                        <a:pt x="159" y="325"/>
                        <a:pt x="162" y="326"/>
                        <a:pt x="163" y="326"/>
                      </a:cubicBezTo>
                      <a:cubicBezTo>
                        <a:pt x="164" y="326"/>
                        <a:pt x="167" y="325"/>
                        <a:pt x="169" y="323"/>
                      </a:cubicBezTo>
                      <a:cubicBezTo>
                        <a:pt x="323" y="169"/>
                        <a:pt x="323" y="169"/>
                        <a:pt x="323" y="169"/>
                      </a:cubicBezTo>
                      <a:cubicBezTo>
                        <a:pt x="325" y="167"/>
                        <a:pt x="326" y="164"/>
                        <a:pt x="326" y="163"/>
                      </a:cubicBezTo>
                      <a:cubicBezTo>
                        <a:pt x="326" y="161"/>
                        <a:pt x="325" y="159"/>
                        <a:pt x="323" y="157"/>
                      </a:cubicBezTo>
                      <a:close/>
                      <a:moveTo>
                        <a:pt x="306" y="168"/>
                      </a:moveTo>
                      <a:cubicBezTo>
                        <a:pt x="168" y="306"/>
                        <a:pt x="168" y="306"/>
                        <a:pt x="168" y="306"/>
                      </a:cubicBezTo>
                      <a:cubicBezTo>
                        <a:pt x="167" y="308"/>
                        <a:pt x="164" y="308"/>
                        <a:pt x="163" y="308"/>
                      </a:cubicBezTo>
                      <a:cubicBezTo>
                        <a:pt x="162" y="308"/>
                        <a:pt x="159" y="308"/>
                        <a:pt x="157" y="306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18" y="167"/>
                        <a:pt x="17" y="165"/>
                        <a:pt x="17" y="163"/>
                      </a:cubicBezTo>
                      <a:cubicBezTo>
                        <a:pt x="17" y="161"/>
                        <a:pt x="18" y="159"/>
                        <a:pt x="20" y="157"/>
                      </a:cubicBezTo>
                      <a:cubicBezTo>
                        <a:pt x="157" y="19"/>
                        <a:pt x="157" y="19"/>
                        <a:pt x="157" y="19"/>
                      </a:cubicBezTo>
                      <a:cubicBezTo>
                        <a:pt x="159" y="17"/>
                        <a:pt x="162" y="17"/>
                        <a:pt x="163" y="17"/>
                      </a:cubicBezTo>
                      <a:cubicBezTo>
                        <a:pt x="164" y="17"/>
                        <a:pt x="167" y="17"/>
                        <a:pt x="168" y="19"/>
                      </a:cubicBezTo>
                      <a:cubicBezTo>
                        <a:pt x="306" y="157"/>
                        <a:pt x="306" y="157"/>
                        <a:pt x="306" y="157"/>
                      </a:cubicBezTo>
                      <a:cubicBezTo>
                        <a:pt x="308" y="159"/>
                        <a:pt x="309" y="161"/>
                        <a:pt x="309" y="163"/>
                      </a:cubicBezTo>
                      <a:cubicBezTo>
                        <a:pt x="309" y="164"/>
                        <a:pt x="308" y="166"/>
                        <a:pt x="306" y="168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85000"/>
                    <a:lumOff val="15000"/>
                  </a:sys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25">
                    <a:defRPr/>
                  </a:pPr>
                  <a:endParaRPr lang="en-US" sz="12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85" name="TextBox 84"/>
            <p:cNvSpPr txBox="1"/>
            <p:nvPr/>
          </p:nvSpPr>
          <p:spPr>
            <a:xfrm>
              <a:off x="6371736" y="4501371"/>
              <a:ext cx="1189156" cy="4736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200"/>
              <a:r>
                <a:rPr lang="en-US" sz="933" b="1" dirty="0">
                  <a:solidFill>
                    <a:prstClr val="black"/>
                  </a:solidFill>
                </a:rPr>
                <a:t>RPJM 1</a:t>
              </a:r>
            </a:p>
            <a:p>
              <a:pPr algn="ctr" defTabSz="457200"/>
              <a:r>
                <a:rPr lang="en-US" sz="933" dirty="0">
                  <a:solidFill>
                    <a:prstClr val="black"/>
                  </a:solidFill>
                </a:rPr>
                <a:t> (2005-2009)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A78D1C2-2F15-4760-903B-1FDDA5B02120}"/>
              </a:ext>
            </a:extLst>
          </p:cNvPr>
          <p:cNvGrpSpPr/>
          <p:nvPr/>
        </p:nvGrpSpPr>
        <p:grpSpPr>
          <a:xfrm>
            <a:off x="1762290" y="3048002"/>
            <a:ext cx="1852360" cy="1007846"/>
            <a:chOff x="1974850" y="2326410"/>
            <a:chExt cx="2926512" cy="983143"/>
          </a:xfrm>
        </p:grpSpPr>
        <p:sp>
          <p:nvSpPr>
            <p:cNvPr id="91" name="Rectangle: Rounded Corners 36">
              <a:extLst>
                <a:ext uri="{FF2B5EF4-FFF2-40B4-BE49-F238E27FC236}">
                  <a16:creationId xmlns:a16="http://schemas.microsoft.com/office/drawing/2014/main" id="{0DBD2D24-199C-448B-8442-624CD8BCD9F8}"/>
                </a:ext>
              </a:extLst>
            </p:cNvPr>
            <p:cNvSpPr/>
            <p:nvPr/>
          </p:nvSpPr>
          <p:spPr>
            <a:xfrm>
              <a:off x="1974850" y="2351033"/>
              <a:ext cx="2926512" cy="95852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95000"/>
              </a:schemeClr>
            </a:solidFill>
            <a:ln w="6350">
              <a:solidFill>
                <a:srgbClr val="ED7D3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467">
                <a:solidFill>
                  <a:prstClr val="white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4037F29-E493-449A-B582-28A5FF6A5F2D}"/>
                </a:ext>
              </a:extLst>
            </p:cNvPr>
            <p:cNvSpPr txBox="1"/>
            <p:nvPr/>
          </p:nvSpPr>
          <p:spPr>
            <a:xfrm>
              <a:off x="2186648" y="2326410"/>
              <a:ext cx="2640495" cy="900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kumimoji="1" lang="en-US" altLang="ja-JP" b="1" dirty="0" err="1">
                  <a:solidFill>
                    <a:srgbClr val="D89F39">
                      <a:lumMod val="75000"/>
                    </a:srgbClr>
                  </a:solidFill>
                </a:rPr>
                <a:t>Menunjang</a:t>
              </a:r>
              <a:r>
                <a:rPr kumimoji="1" lang="en-US" altLang="ja-JP" b="1" dirty="0">
                  <a:solidFill>
                    <a:srgbClr val="D89F39">
                      <a:lumMod val="75000"/>
                    </a:srgbClr>
                  </a:solidFill>
                </a:rPr>
                <a:t> GOOD GOVERNANCE</a:t>
              </a:r>
              <a:endParaRPr kumimoji="1" lang="ja-JP" altLang="en-US" b="1" dirty="0">
                <a:solidFill>
                  <a:srgbClr val="D89F39">
                    <a:lumMod val="75000"/>
                  </a:srgbClr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A44775-53A1-7C42-84FD-FD773DA2B3E2}"/>
              </a:ext>
            </a:extLst>
          </p:cNvPr>
          <p:cNvGrpSpPr/>
          <p:nvPr/>
        </p:nvGrpSpPr>
        <p:grpSpPr>
          <a:xfrm>
            <a:off x="4198112" y="1182090"/>
            <a:ext cx="3312889" cy="2075300"/>
            <a:chOff x="2674109" y="886566"/>
            <a:chExt cx="3312889" cy="1556475"/>
          </a:xfrm>
        </p:grpSpPr>
        <p:grpSp>
          <p:nvGrpSpPr>
            <p:cNvPr id="76" name="Group 75"/>
            <p:cNvGrpSpPr/>
            <p:nvPr/>
          </p:nvGrpSpPr>
          <p:grpSpPr>
            <a:xfrm>
              <a:off x="2860739" y="886566"/>
              <a:ext cx="1182725" cy="1556475"/>
              <a:chOff x="6285512" y="4056651"/>
              <a:chExt cx="1361614" cy="1952295"/>
            </a:xfrm>
          </p:grpSpPr>
          <p:grpSp>
            <p:nvGrpSpPr>
              <p:cNvPr id="77" name="Group 93"/>
              <p:cNvGrpSpPr/>
              <p:nvPr/>
            </p:nvGrpSpPr>
            <p:grpSpPr>
              <a:xfrm>
                <a:off x="6285512" y="4056651"/>
                <a:ext cx="1361614" cy="1952295"/>
                <a:chOff x="5808789" y="2272281"/>
                <a:chExt cx="1993536" cy="2858355"/>
              </a:xfrm>
            </p:grpSpPr>
            <p:sp>
              <p:nvSpPr>
                <p:cNvPr id="79" name="Rectangle 78"/>
                <p:cNvSpPr/>
                <p:nvPr/>
              </p:nvSpPr>
              <p:spPr>
                <a:xfrm>
                  <a:off x="6718887" y="4188899"/>
                  <a:ext cx="191914" cy="941737"/>
                </a:xfrm>
                <a:prstGeom prst="rect">
                  <a:avLst/>
                </a:prstGeom>
                <a:gradFill>
                  <a:gsLst>
                    <a:gs pos="0">
                      <a:sysClr val="windowText" lastClr="000000">
                        <a:lumMod val="75000"/>
                        <a:lumOff val="25000"/>
                        <a:shade val="30000"/>
                        <a:satMod val="115000"/>
                      </a:sysClr>
                    </a:gs>
                    <a:gs pos="50000">
                      <a:sysClr val="window" lastClr="FFFFFF"/>
                    </a:gs>
                    <a:gs pos="100000">
                      <a:sysClr val="windowText" lastClr="000000">
                        <a:lumMod val="75000"/>
                        <a:lumOff val="25000"/>
                        <a:shade val="100000"/>
                        <a:satMod val="115000"/>
                      </a:sysClr>
                    </a:gs>
                  </a:gsLst>
                  <a:lin ang="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09525">
                    <a:defRPr/>
                  </a:pPr>
                  <a:endParaRPr lang="en-US" sz="1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80" name="Group 96"/>
                <p:cNvGrpSpPr/>
                <p:nvPr/>
              </p:nvGrpSpPr>
              <p:grpSpPr>
                <a:xfrm>
                  <a:off x="5808789" y="2272281"/>
                  <a:ext cx="1993536" cy="1989348"/>
                  <a:chOff x="8140701" y="1890712"/>
                  <a:chExt cx="1511300" cy="1508125"/>
                </a:xfrm>
              </p:grpSpPr>
              <p:sp>
                <p:nvSpPr>
                  <p:cNvPr id="81" name="Freeform 25"/>
                  <p:cNvSpPr>
                    <a:spLocks/>
                  </p:cNvSpPr>
                  <p:nvPr/>
                </p:nvSpPr>
                <p:spPr bwMode="auto">
                  <a:xfrm>
                    <a:off x="8140701" y="1890712"/>
                    <a:ext cx="1511300" cy="1508125"/>
                  </a:xfrm>
                  <a:custGeom>
                    <a:avLst/>
                    <a:gdLst>
                      <a:gd name="T0" fmla="*/ 385 w 402"/>
                      <a:gd name="T1" fmla="*/ 171 h 401"/>
                      <a:gd name="T2" fmla="*/ 385 w 402"/>
                      <a:gd name="T3" fmla="*/ 231 h 401"/>
                      <a:gd name="T4" fmla="*/ 231 w 402"/>
                      <a:gd name="T5" fmla="*/ 385 h 401"/>
                      <a:gd name="T6" fmla="*/ 171 w 402"/>
                      <a:gd name="T7" fmla="*/ 385 h 401"/>
                      <a:gd name="T8" fmla="*/ 17 w 402"/>
                      <a:gd name="T9" fmla="*/ 231 h 401"/>
                      <a:gd name="T10" fmla="*/ 17 w 402"/>
                      <a:gd name="T11" fmla="*/ 171 h 401"/>
                      <a:gd name="T12" fmla="*/ 171 w 402"/>
                      <a:gd name="T13" fmla="*/ 17 h 401"/>
                      <a:gd name="T14" fmla="*/ 231 w 402"/>
                      <a:gd name="T15" fmla="*/ 17 h 401"/>
                      <a:gd name="T16" fmla="*/ 385 w 402"/>
                      <a:gd name="T17" fmla="*/ 171 h 4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02" h="401">
                        <a:moveTo>
                          <a:pt x="385" y="171"/>
                        </a:moveTo>
                        <a:cubicBezTo>
                          <a:pt x="402" y="187"/>
                          <a:pt x="402" y="214"/>
                          <a:pt x="385" y="231"/>
                        </a:cubicBezTo>
                        <a:cubicBezTo>
                          <a:pt x="231" y="385"/>
                          <a:pt x="231" y="385"/>
                          <a:pt x="231" y="385"/>
                        </a:cubicBezTo>
                        <a:cubicBezTo>
                          <a:pt x="214" y="401"/>
                          <a:pt x="187" y="401"/>
                          <a:pt x="171" y="385"/>
                        </a:cubicBezTo>
                        <a:cubicBezTo>
                          <a:pt x="17" y="231"/>
                          <a:pt x="17" y="231"/>
                          <a:pt x="17" y="231"/>
                        </a:cubicBezTo>
                        <a:cubicBezTo>
                          <a:pt x="0" y="214"/>
                          <a:pt x="0" y="187"/>
                          <a:pt x="17" y="171"/>
                        </a:cubicBezTo>
                        <a:cubicBezTo>
                          <a:pt x="171" y="17"/>
                          <a:pt x="171" y="17"/>
                          <a:pt x="171" y="17"/>
                        </a:cubicBezTo>
                        <a:cubicBezTo>
                          <a:pt x="187" y="0"/>
                          <a:pt x="214" y="0"/>
                          <a:pt x="231" y="17"/>
                        </a:cubicBezTo>
                        <a:lnTo>
                          <a:pt x="385" y="171"/>
                        </a:lnTo>
                        <a:close/>
                      </a:path>
                    </a:pathLst>
                  </a:custGeom>
                  <a:solidFill>
                    <a:srgbClr val="F1C96C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25">
                      <a:defRPr/>
                    </a:pPr>
                    <a:endParaRPr lang="en-US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2" name="Freeform 26"/>
                  <p:cNvSpPr>
                    <a:spLocks noEditPoints="1"/>
                  </p:cNvSpPr>
                  <p:nvPr/>
                </p:nvSpPr>
                <p:spPr bwMode="auto">
                  <a:xfrm>
                    <a:off x="8283576" y="2033588"/>
                    <a:ext cx="1225550" cy="1227138"/>
                  </a:xfrm>
                  <a:custGeom>
                    <a:avLst/>
                    <a:gdLst>
                      <a:gd name="T0" fmla="*/ 323 w 326"/>
                      <a:gd name="T1" fmla="*/ 157 h 326"/>
                      <a:gd name="T2" fmla="*/ 169 w 326"/>
                      <a:gd name="T3" fmla="*/ 2 h 326"/>
                      <a:gd name="T4" fmla="*/ 163 w 326"/>
                      <a:gd name="T5" fmla="*/ 0 h 326"/>
                      <a:gd name="T6" fmla="*/ 157 w 326"/>
                      <a:gd name="T7" fmla="*/ 2 h 326"/>
                      <a:gd name="T8" fmla="*/ 3 w 326"/>
                      <a:gd name="T9" fmla="*/ 157 h 326"/>
                      <a:gd name="T10" fmla="*/ 0 w 326"/>
                      <a:gd name="T11" fmla="*/ 163 h 326"/>
                      <a:gd name="T12" fmla="*/ 3 w 326"/>
                      <a:gd name="T13" fmla="*/ 169 h 326"/>
                      <a:gd name="T14" fmla="*/ 157 w 326"/>
                      <a:gd name="T15" fmla="*/ 323 h 326"/>
                      <a:gd name="T16" fmla="*/ 163 w 326"/>
                      <a:gd name="T17" fmla="*/ 326 h 326"/>
                      <a:gd name="T18" fmla="*/ 169 w 326"/>
                      <a:gd name="T19" fmla="*/ 323 h 326"/>
                      <a:gd name="T20" fmla="*/ 323 w 326"/>
                      <a:gd name="T21" fmla="*/ 169 h 326"/>
                      <a:gd name="T22" fmla="*/ 326 w 326"/>
                      <a:gd name="T23" fmla="*/ 163 h 326"/>
                      <a:gd name="T24" fmla="*/ 323 w 326"/>
                      <a:gd name="T25" fmla="*/ 157 h 326"/>
                      <a:gd name="T26" fmla="*/ 306 w 326"/>
                      <a:gd name="T27" fmla="*/ 168 h 326"/>
                      <a:gd name="T28" fmla="*/ 168 w 326"/>
                      <a:gd name="T29" fmla="*/ 306 h 326"/>
                      <a:gd name="T30" fmla="*/ 163 w 326"/>
                      <a:gd name="T31" fmla="*/ 308 h 326"/>
                      <a:gd name="T32" fmla="*/ 157 w 326"/>
                      <a:gd name="T33" fmla="*/ 306 h 326"/>
                      <a:gd name="T34" fmla="*/ 20 w 326"/>
                      <a:gd name="T35" fmla="*/ 168 h 326"/>
                      <a:gd name="T36" fmla="*/ 17 w 326"/>
                      <a:gd name="T37" fmla="*/ 163 h 326"/>
                      <a:gd name="T38" fmla="*/ 20 w 326"/>
                      <a:gd name="T39" fmla="*/ 157 h 326"/>
                      <a:gd name="T40" fmla="*/ 157 w 326"/>
                      <a:gd name="T41" fmla="*/ 19 h 326"/>
                      <a:gd name="T42" fmla="*/ 163 w 326"/>
                      <a:gd name="T43" fmla="*/ 17 h 326"/>
                      <a:gd name="T44" fmla="*/ 168 w 326"/>
                      <a:gd name="T45" fmla="*/ 19 h 326"/>
                      <a:gd name="T46" fmla="*/ 306 w 326"/>
                      <a:gd name="T47" fmla="*/ 157 h 326"/>
                      <a:gd name="T48" fmla="*/ 309 w 326"/>
                      <a:gd name="T49" fmla="*/ 163 h 326"/>
                      <a:gd name="T50" fmla="*/ 306 w 326"/>
                      <a:gd name="T51" fmla="*/ 168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326" h="326">
                        <a:moveTo>
                          <a:pt x="323" y="157"/>
                        </a:moveTo>
                        <a:cubicBezTo>
                          <a:pt x="169" y="2"/>
                          <a:pt x="169" y="2"/>
                          <a:pt x="169" y="2"/>
                        </a:cubicBezTo>
                        <a:cubicBezTo>
                          <a:pt x="167" y="0"/>
                          <a:pt x="164" y="0"/>
                          <a:pt x="163" y="0"/>
                        </a:cubicBezTo>
                        <a:cubicBezTo>
                          <a:pt x="162" y="0"/>
                          <a:pt x="159" y="0"/>
                          <a:pt x="157" y="2"/>
                        </a:cubicBezTo>
                        <a:cubicBezTo>
                          <a:pt x="3" y="157"/>
                          <a:pt x="3" y="157"/>
                          <a:pt x="3" y="157"/>
                        </a:cubicBezTo>
                        <a:cubicBezTo>
                          <a:pt x="1" y="158"/>
                          <a:pt x="0" y="160"/>
                          <a:pt x="0" y="163"/>
                        </a:cubicBezTo>
                        <a:cubicBezTo>
                          <a:pt x="0" y="165"/>
                          <a:pt x="1" y="167"/>
                          <a:pt x="3" y="169"/>
                        </a:cubicBezTo>
                        <a:cubicBezTo>
                          <a:pt x="157" y="323"/>
                          <a:pt x="157" y="323"/>
                          <a:pt x="157" y="323"/>
                        </a:cubicBezTo>
                        <a:cubicBezTo>
                          <a:pt x="159" y="325"/>
                          <a:pt x="162" y="326"/>
                          <a:pt x="163" y="326"/>
                        </a:cubicBezTo>
                        <a:cubicBezTo>
                          <a:pt x="164" y="326"/>
                          <a:pt x="167" y="325"/>
                          <a:pt x="169" y="323"/>
                        </a:cubicBezTo>
                        <a:cubicBezTo>
                          <a:pt x="323" y="169"/>
                          <a:pt x="323" y="169"/>
                          <a:pt x="323" y="169"/>
                        </a:cubicBezTo>
                        <a:cubicBezTo>
                          <a:pt x="325" y="167"/>
                          <a:pt x="326" y="164"/>
                          <a:pt x="326" y="163"/>
                        </a:cubicBezTo>
                        <a:cubicBezTo>
                          <a:pt x="326" y="161"/>
                          <a:pt x="325" y="159"/>
                          <a:pt x="323" y="157"/>
                        </a:cubicBezTo>
                        <a:close/>
                        <a:moveTo>
                          <a:pt x="306" y="168"/>
                        </a:moveTo>
                        <a:cubicBezTo>
                          <a:pt x="168" y="306"/>
                          <a:pt x="168" y="306"/>
                          <a:pt x="168" y="306"/>
                        </a:cubicBezTo>
                        <a:cubicBezTo>
                          <a:pt x="167" y="308"/>
                          <a:pt x="164" y="308"/>
                          <a:pt x="163" y="308"/>
                        </a:cubicBezTo>
                        <a:cubicBezTo>
                          <a:pt x="162" y="308"/>
                          <a:pt x="159" y="308"/>
                          <a:pt x="157" y="306"/>
                        </a:cubicBezTo>
                        <a:cubicBezTo>
                          <a:pt x="20" y="168"/>
                          <a:pt x="20" y="168"/>
                          <a:pt x="20" y="168"/>
                        </a:cubicBezTo>
                        <a:cubicBezTo>
                          <a:pt x="18" y="167"/>
                          <a:pt x="17" y="165"/>
                          <a:pt x="17" y="163"/>
                        </a:cubicBezTo>
                        <a:cubicBezTo>
                          <a:pt x="17" y="161"/>
                          <a:pt x="18" y="159"/>
                          <a:pt x="20" y="157"/>
                        </a:cubicBezTo>
                        <a:cubicBezTo>
                          <a:pt x="157" y="19"/>
                          <a:pt x="157" y="19"/>
                          <a:pt x="157" y="19"/>
                        </a:cubicBezTo>
                        <a:cubicBezTo>
                          <a:pt x="159" y="17"/>
                          <a:pt x="162" y="17"/>
                          <a:pt x="163" y="17"/>
                        </a:cubicBezTo>
                        <a:cubicBezTo>
                          <a:pt x="164" y="17"/>
                          <a:pt x="167" y="17"/>
                          <a:pt x="168" y="19"/>
                        </a:cubicBezTo>
                        <a:cubicBezTo>
                          <a:pt x="306" y="157"/>
                          <a:pt x="306" y="157"/>
                          <a:pt x="306" y="157"/>
                        </a:cubicBezTo>
                        <a:cubicBezTo>
                          <a:pt x="308" y="159"/>
                          <a:pt x="309" y="161"/>
                          <a:pt x="309" y="163"/>
                        </a:cubicBezTo>
                        <a:cubicBezTo>
                          <a:pt x="309" y="164"/>
                          <a:pt x="308" y="166"/>
                          <a:pt x="306" y="168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lumMod val="85000"/>
                      <a:lumOff val="15000"/>
                    </a:sysClr>
                  </a:solidFill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25">
                      <a:defRPr/>
                    </a:pPr>
                    <a:endParaRPr lang="en-US" sz="120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78" name="TextBox 77"/>
              <p:cNvSpPr txBox="1"/>
              <p:nvPr/>
            </p:nvSpPr>
            <p:spPr>
              <a:xfrm>
                <a:off x="6371735" y="4583327"/>
                <a:ext cx="1189157" cy="20267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457200"/>
                <a:endParaRPr lang="en-US" sz="8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7E9F97C3-A58F-4D27-9E01-C9D5D5BE8F61}"/>
                </a:ext>
              </a:extLst>
            </p:cNvPr>
            <p:cNvGrpSpPr/>
            <p:nvPr/>
          </p:nvGrpSpPr>
          <p:grpSpPr>
            <a:xfrm>
              <a:off x="2674109" y="1101161"/>
              <a:ext cx="3312889" cy="894828"/>
              <a:chOff x="2280180" y="4075562"/>
              <a:chExt cx="2536430" cy="649814"/>
            </a:xfrm>
          </p:grpSpPr>
          <p:sp>
            <p:nvSpPr>
              <p:cNvPr id="95" name="Rectangle: Rounded Corners 41">
                <a:extLst>
                  <a:ext uri="{FF2B5EF4-FFF2-40B4-BE49-F238E27FC236}">
                    <a16:creationId xmlns:a16="http://schemas.microsoft.com/office/drawing/2014/main" id="{B73DC22D-1858-43F9-B274-AB7C293320A4}"/>
                  </a:ext>
                </a:extLst>
              </p:cNvPr>
              <p:cNvSpPr/>
              <p:nvPr/>
            </p:nvSpPr>
            <p:spPr>
              <a:xfrm>
                <a:off x="3366253" y="4075562"/>
                <a:ext cx="1234621" cy="58744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  <a:alpha val="95000"/>
                </a:schemeClr>
              </a:solidFill>
              <a:ln w="6350">
                <a:solidFill>
                  <a:srgbClr val="ED7D3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57200"/>
                <a:endParaRPr lang="en-US" sz="14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DCDD90D-5D60-453D-9FE8-202972D713AE}"/>
                  </a:ext>
                </a:extLst>
              </p:cNvPr>
              <p:cNvSpPr txBox="1"/>
              <p:nvPr/>
            </p:nvSpPr>
            <p:spPr>
              <a:xfrm>
                <a:off x="2280180" y="4167049"/>
                <a:ext cx="1197431" cy="251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1200" b="1" dirty="0">
                    <a:solidFill>
                      <a:prstClr val="black"/>
                    </a:solidFill>
                  </a:rPr>
                  <a:t>RPJM 2</a:t>
                </a:r>
                <a:r>
                  <a:rPr lang="en-US" sz="1200" dirty="0">
                    <a:solidFill>
                      <a:prstClr val="black"/>
                    </a:solidFill>
                  </a:rPr>
                  <a:t> </a:t>
                </a:r>
              </a:p>
              <a:p>
                <a:pPr algn="ctr" defTabSz="457200"/>
                <a:r>
                  <a:rPr lang="en-US" sz="1200" dirty="0">
                    <a:solidFill>
                      <a:prstClr val="black"/>
                    </a:solidFill>
                  </a:rPr>
                  <a:t>(2010-2014)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9976EE1-B980-4E13-A13E-6207471A0BDE}"/>
                  </a:ext>
                </a:extLst>
              </p:cNvPr>
              <p:cNvSpPr txBox="1"/>
              <p:nvPr/>
            </p:nvSpPr>
            <p:spPr>
              <a:xfrm>
                <a:off x="3165224" y="4172204"/>
                <a:ext cx="1651386" cy="553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kumimoji="1" lang="en-US" altLang="ja-JP" sz="2000" b="1" dirty="0" err="1">
                    <a:solidFill>
                      <a:srgbClr val="57A7B5">
                        <a:lumMod val="50000"/>
                      </a:srgbClr>
                    </a:solidFill>
                  </a:rPr>
                  <a:t>Bagian</a:t>
                </a:r>
                <a:r>
                  <a:rPr kumimoji="1" lang="en-US" altLang="ja-JP" sz="2000" b="1" dirty="0">
                    <a:solidFill>
                      <a:srgbClr val="57A7B5">
                        <a:lumMod val="50000"/>
                      </a:srgbClr>
                    </a:solidFill>
                  </a:rPr>
                  <a:t> </a:t>
                </a:r>
                <a:r>
                  <a:rPr kumimoji="1" lang="en-US" altLang="ja-JP" sz="2000" b="1" dirty="0" err="1">
                    <a:solidFill>
                      <a:srgbClr val="57A7B5">
                        <a:lumMod val="50000"/>
                      </a:srgbClr>
                    </a:solidFill>
                  </a:rPr>
                  <a:t>dari</a:t>
                </a:r>
                <a:r>
                  <a:rPr kumimoji="1" lang="en-US" altLang="ja-JP" sz="2000" b="1" dirty="0">
                    <a:solidFill>
                      <a:srgbClr val="57A7B5">
                        <a:lumMod val="50000"/>
                      </a:srgbClr>
                    </a:solidFill>
                  </a:rPr>
                  <a:t> REFORMASI BIROKRASI</a:t>
                </a:r>
                <a:endParaRPr kumimoji="1" lang="ja-JP" altLang="en-US" sz="2000" b="1" dirty="0">
                  <a:solidFill>
                    <a:srgbClr val="57A7B5">
                      <a:lumMod val="50000"/>
                    </a:srgbClr>
                  </a:solidFill>
                </a:endParaRPr>
              </a:p>
            </p:txBody>
          </p: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8CAFCAE-F8B2-41D8-B863-8F5884DE0CDC}"/>
              </a:ext>
            </a:extLst>
          </p:cNvPr>
          <p:cNvGrpSpPr/>
          <p:nvPr/>
        </p:nvGrpSpPr>
        <p:grpSpPr>
          <a:xfrm>
            <a:off x="7543800" y="193202"/>
            <a:ext cx="3067256" cy="721199"/>
            <a:chOff x="6577073" y="3026585"/>
            <a:chExt cx="4699161" cy="859121"/>
          </a:xfrm>
        </p:grpSpPr>
        <p:sp>
          <p:nvSpPr>
            <p:cNvPr id="104" name="Rectangle: Rounded Corners 44">
              <a:extLst>
                <a:ext uri="{FF2B5EF4-FFF2-40B4-BE49-F238E27FC236}">
                  <a16:creationId xmlns:a16="http://schemas.microsoft.com/office/drawing/2014/main" id="{44553BC3-EED3-4954-BDF9-F58BC15AA61B}"/>
                </a:ext>
              </a:extLst>
            </p:cNvPr>
            <p:cNvSpPr/>
            <p:nvPr/>
          </p:nvSpPr>
          <p:spPr>
            <a:xfrm>
              <a:off x="6868891" y="3026585"/>
              <a:ext cx="4047316" cy="8591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95000"/>
              </a:schemeClr>
            </a:solidFill>
            <a:ln w="6350">
              <a:solidFill>
                <a:srgbClr val="ED7D3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F5D4AD4C-A054-4229-A5BD-DFB3E09790AF}"/>
                </a:ext>
              </a:extLst>
            </p:cNvPr>
            <p:cNvSpPr txBox="1"/>
            <p:nvPr/>
          </p:nvSpPr>
          <p:spPr>
            <a:xfrm>
              <a:off x="6577073" y="3071177"/>
              <a:ext cx="4699161" cy="65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kumimoji="1" lang="en-US" altLang="ja-JP" sz="1600" b="1" dirty="0" err="1">
                  <a:solidFill>
                    <a:srgbClr val="963334">
                      <a:lumMod val="50000"/>
                    </a:srgbClr>
                  </a:solidFill>
                </a:rPr>
                <a:t>Untuk</a:t>
              </a:r>
              <a:r>
                <a:rPr kumimoji="1" lang="en-US" altLang="ja-JP" sz="1600" b="1" dirty="0">
                  <a:solidFill>
                    <a:srgbClr val="963334">
                      <a:lumMod val="50000"/>
                    </a:srgbClr>
                  </a:solidFill>
                </a:rPr>
                <a:t> </a:t>
              </a:r>
              <a:r>
                <a:rPr kumimoji="1" lang="en-US" altLang="ja-JP" sz="1600" b="1" dirty="0" err="1">
                  <a:solidFill>
                    <a:srgbClr val="963334">
                      <a:lumMod val="50000"/>
                    </a:srgbClr>
                  </a:solidFill>
                </a:rPr>
                <a:t>mewujudkan</a:t>
              </a:r>
              <a:r>
                <a:rPr kumimoji="1" lang="en-US" altLang="ja-JP" sz="1600" b="1" dirty="0">
                  <a:solidFill>
                    <a:srgbClr val="963334">
                      <a:lumMod val="50000"/>
                    </a:srgbClr>
                  </a:solidFill>
                </a:rPr>
                <a:t> </a:t>
              </a:r>
            </a:p>
            <a:p>
              <a:pPr algn="ctr" defTabSz="457200"/>
              <a:r>
                <a:rPr kumimoji="1" lang="en-US" altLang="ja-JP" sz="1400" b="1" dirty="0">
                  <a:solidFill>
                    <a:srgbClr val="963334">
                      <a:lumMod val="50000"/>
                    </a:srgbClr>
                  </a:solidFill>
                </a:rPr>
                <a:t>WORLD CLASS </a:t>
              </a:r>
              <a:r>
                <a:rPr kumimoji="1" lang="id-ID" altLang="ja-JP" sz="1400" b="1" dirty="0" smtClean="0">
                  <a:solidFill>
                    <a:srgbClr val="963334">
                      <a:lumMod val="50000"/>
                    </a:srgbClr>
                  </a:solidFill>
                </a:rPr>
                <a:t>BUREAUCRACY</a:t>
              </a:r>
              <a:endParaRPr kumimoji="1" lang="ja-JP" altLang="en-US" sz="1400" b="1" dirty="0">
                <a:solidFill>
                  <a:srgbClr val="963334">
                    <a:lumMod val="50000"/>
                  </a:srgb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787D301-C475-284B-AA20-31AF2675A5D9}"/>
              </a:ext>
            </a:extLst>
          </p:cNvPr>
          <p:cNvGrpSpPr/>
          <p:nvPr/>
        </p:nvGrpSpPr>
        <p:grpSpPr>
          <a:xfrm>
            <a:off x="3586329" y="3451670"/>
            <a:ext cx="3315622" cy="2639269"/>
            <a:chOff x="2075177" y="2589605"/>
            <a:chExt cx="3315622" cy="1979452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057A2E7C-44AE-4637-8DBA-BEDB948B2E90}"/>
                </a:ext>
              </a:extLst>
            </p:cNvPr>
            <p:cNvGrpSpPr/>
            <p:nvPr/>
          </p:nvGrpSpPr>
          <p:grpSpPr>
            <a:xfrm>
              <a:off x="2075177" y="3314753"/>
              <a:ext cx="1820446" cy="987941"/>
              <a:chOff x="6342490" y="4285674"/>
              <a:chExt cx="2625306" cy="162430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99" name="Rectangle: Rounded Corners 43">
                <a:extLst>
                  <a:ext uri="{FF2B5EF4-FFF2-40B4-BE49-F238E27FC236}">
                    <a16:creationId xmlns:a16="http://schemas.microsoft.com/office/drawing/2014/main" id="{E07EFB18-4A4C-4259-A415-7F11096014D6}"/>
                  </a:ext>
                </a:extLst>
              </p:cNvPr>
              <p:cNvSpPr/>
              <p:nvPr/>
            </p:nvSpPr>
            <p:spPr>
              <a:xfrm>
                <a:off x="6342490" y="4285674"/>
                <a:ext cx="2625306" cy="1248564"/>
              </a:xfrm>
              <a:prstGeom prst="roundRect">
                <a:avLst/>
              </a:prstGeom>
              <a:grpFill/>
              <a:ln w="6350">
                <a:solidFill>
                  <a:srgbClr val="ED7D3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E27843B-3024-4AA0-84A9-A3E15EBF8543}"/>
                  </a:ext>
                </a:extLst>
              </p:cNvPr>
              <p:cNvSpPr txBox="1"/>
              <p:nvPr/>
            </p:nvSpPr>
            <p:spPr>
              <a:xfrm>
                <a:off x="6417708" y="4429854"/>
                <a:ext cx="2488087" cy="14801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kumimoji="1" lang="en-US" altLang="ja-JP" b="1" dirty="0" err="1">
                    <a:solidFill>
                      <a:srgbClr val="8B81D2">
                        <a:lumMod val="75000"/>
                      </a:srgbClr>
                    </a:solidFill>
                  </a:rPr>
                  <a:t>Fokus</a:t>
                </a:r>
                <a:r>
                  <a:rPr kumimoji="1" lang="en-US" altLang="ja-JP" b="1" dirty="0">
                    <a:solidFill>
                      <a:srgbClr val="8B81D2">
                        <a:lumMod val="75000"/>
                      </a:srgbClr>
                    </a:solidFill>
                  </a:rPr>
                  <a:t> </a:t>
                </a:r>
                <a:r>
                  <a:rPr kumimoji="1" lang="en-US" altLang="ja-JP" b="1" dirty="0" err="1">
                    <a:solidFill>
                      <a:srgbClr val="8B81D2">
                        <a:lumMod val="75000"/>
                      </a:srgbClr>
                    </a:solidFill>
                  </a:rPr>
                  <a:t>Penerapan</a:t>
                </a:r>
                <a:r>
                  <a:rPr kumimoji="1" lang="en-US" altLang="ja-JP" b="1" dirty="0">
                    <a:solidFill>
                      <a:srgbClr val="8B81D2">
                        <a:lumMod val="75000"/>
                      </a:srgbClr>
                    </a:solidFill>
                  </a:rPr>
                  <a:t>  </a:t>
                </a:r>
              </a:p>
              <a:p>
                <a:pPr algn="ctr" defTabSz="457200"/>
                <a:r>
                  <a:rPr kumimoji="1" lang="en-US" altLang="ja-JP" b="1" dirty="0">
                    <a:solidFill>
                      <a:srgbClr val="8B81D2">
                        <a:lumMod val="75000"/>
                      </a:srgbClr>
                    </a:solidFill>
                  </a:rPr>
                  <a:t>MERIT SYSTEM</a:t>
                </a:r>
                <a:endParaRPr kumimoji="1" lang="ja-JP" altLang="en-US" b="1" dirty="0">
                  <a:solidFill>
                    <a:srgbClr val="8B81D2">
                      <a:lumMod val="75000"/>
                    </a:srgbClr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9A7CFFD-7069-EF41-B278-1081B0528DE2}"/>
                </a:ext>
              </a:extLst>
            </p:cNvPr>
            <p:cNvGrpSpPr/>
            <p:nvPr/>
          </p:nvGrpSpPr>
          <p:grpSpPr>
            <a:xfrm>
              <a:off x="3750950" y="2589605"/>
              <a:ext cx="1639849" cy="1979452"/>
              <a:chOff x="3750950" y="2589605"/>
              <a:chExt cx="1639849" cy="1979452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3750950" y="2589605"/>
                <a:ext cx="1639849" cy="1979452"/>
                <a:chOff x="6273002" y="4334893"/>
                <a:chExt cx="1361614" cy="1674054"/>
              </a:xfrm>
            </p:grpSpPr>
            <p:grpSp>
              <p:nvGrpSpPr>
                <p:cNvPr id="70" name="Group 86"/>
                <p:cNvGrpSpPr/>
                <p:nvPr/>
              </p:nvGrpSpPr>
              <p:grpSpPr>
                <a:xfrm>
                  <a:off x="6273002" y="4334893"/>
                  <a:ext cx="1361614" cy="1674054"/>
                  <a:chOff x="5790473" y="2679654"/>
                  <a:chExt cx="1993536" cy="245098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6718887" y="4188899"/>
                    <a:ext cx="191914" cy="941737"/>
                  </a:xfrm>
                  <a:prstGeom prst="rect">
                    <a:avLst/>
                  </a:prstGeom>
                  <a:gradFill>
                    <a:gsLst>
                      <a:gs pos="0">
                        <a:sysClr val="windowText" lastClr="000000">
                          <a:lumMod val="75000"/>
                          <a:lumOff val="25000"/>
                          <a:shade val="30000"/>
                          <a:satMod val="115000"/>
                        </a:sysClr>
                      </a:gs>
                      <a:gs pos="50000">
                        <a:sysClr val="window" lastClr="FFFFFF"/>
                      </a:gs>
                      <a:gs pos="100000">
                        <a:sysClr val="windowText" lastClr="000000">
                          <a:lumMod val="75000"/>
                          <a:lumOff val="25000"/>
                          <a:shade val="100000"/>
                          <a:satMod val="115000"/>
                        </a:sysClr>
                      </a:gs>
                    </a:gsLst>
                    <a:lin ang="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09525">
                      <a:defRPr/>
                    </a:pPr>
                    <a:endParaRPr lang="en-US" sz="1200">
                      <a:solidFill>
                        <a:prstClr val="white"/>
                      </a:solidFill>
                    </a:endParaRPr>
                  </a:p>
                </p:txBody>
              </p:sp>
              <p:grpSp>
                <p:nvGrpSpPr>
                  <p:cNvPr id="73" name="Group 89"/>
                  <p:cNvGrpSpPr/>
                  <p:nvPr/>
                </p:nvGrpSpPr>
                <p:grpSpPr>
                  <a:xfrm>
                    <a:off x="5790473" y="2679654"/>
                    <a:ext cx="1993536" cy="1508712"/>
                    <a:chOff x="8126816" y="2199541"/>
                    <a:chExt cx="1511300" cy="1143755"/>
                  </a:xfrm>
                </p:grpSpPr>
                <p:sp>
                  <p:nvSpPr>
                    <p:cNvPr id="74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8126816" y="2216003"/>
                      <a:ext cx="1511300" cy="1127293"/>
                    </a:xfrm>
                    <a:custGeom>
                      <a:avLst/>
                      <a:gdLst>
                        <a:gd name="T0" fmla="*/ 385 w 402"/>
                        <a:gd name="T1" fmla="*/ 171 h 401"/>
                        <a:gd name="T2" fmla="*/ 385 w 402"/>
                        <a:gd name="T3" fmla="*/ 231 h 401"/>
                        <a:gd name="T4" fmla="*/ 231 w 402"/>
                        <a:gd name="T5" fmla="*/ 385 h 401"/>
                        <a:gd name="T6" fmla="*/ 171 w 402"/>
                        <a:gd name="T7" fmla="*/ 385 h 401"/>
                        <a:gd name="T8" fmla="*/ 17 w 402"/>
                        <a:gd name="T9" fmla="*/ 231 h 401"/>
                        <a:gd name="T10" fmla="*/ 17 w 402"/>
                        <a:gd name="T11" fmla="*/ 171 h 401"/>
                        <a:gd name="T12" fmla="*/ 171 w 402"/>
                        <a:gd name="T13" fmla="*/ 17 h 401"/>
                        <a:gd name="T14" fmla="*/ 231 w 402"/>
                        <a:gd name="T15" fmla="*/ 17 h 401"/>
                        <a:gd name="T16" fmla="*/ 385 w 402"/>
                        <a:gd name="T17" fmla="*/ 171 h 40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402" h="401">
                          <a:moveTo>
                            <a:pt x="385" y="171"/>
                          </a:moveTo>
                          <a:cubicBezTo>
                            <a:pt x="402" y="187"/>
                            <a:pt x="402" y="214"/>
                            <a:pt x="385" y="231"/>
                          </a:cubicBezTo>
                          <a:cubicBezTo>
                            <a:pt x="231" y="385"/>
                            <a:pt x="231" y="385"/>
                            <a:pt x="231" y="385"/>
                          </a:cubicBezTo>
                          <a:cubicBezTo>
                            <a:pt x="214" y="401"/>
                            <a:pt x="187" y="401"/>
                            <a:pt x="171" y="385"/>
                          </a:cubicBezTo>
                          <a:cubicBezTo>
                            <a:pt x="17" y="231"/>
                            <a:pt x="17" y="231"/>
                            <a:pt x="17" y="231"/>
                          </a:cubicBezTo>
                          <a:cubicBezTo>
                            <a:pt x="0" y="214"/>
                            <a:pt x="0" y="187"/>
                            <a:pt x="17" y="171"/>
                          </a:cubicBezTo>
                          <a:cubicBezTo>
                            <a:pt x="171" y="17"/>
                            <a:pt x="171" y="17"/>
                            <a:pt x="171" y="17"/>
                          </a:cubicBezTo>
                          <a:cubicBezTo>
                            <a:pt x="187" y="0"/>
                            <a:pt x="214" y="0"/>
                            <a:pt x="231" y="17"/>
                          </a:cubicBezTo>
                          <a:lnTo>
                            <a:pt x="385" y="171"/>
                          </a:lnTo>
                          <a:close/>
                        </a:path>
                      </a:pathLst>
                    </a:custGeom>
                    <a:solidFill>
                      <a:srgbClr val="F1C96C">
                        <a:lumMod val="75000"/>
                      </a:srgbClr>
                    </a:solidFill>
                    <a:ln>
                      <a:noFill/>
                    </a:ln>
                  </p:spPr>
                  <p:txBody>
                    <a:bodyPr vert="horz" wrap="square" lIns="121920" tIns="60960" rIns="121920" bIns="609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09525">
                        <a:defRPr/>
                      </a:pPr>
                      <a:endParaRPr lang="en-US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5" name="Freeform 2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8283576" y="2199541"/>
                      <a:ext cx="1225550" cy="925078"/>
                    </a:xfrm>
                    <a:custGeom>
                      <a:avLst/>
                      <a:gdLst>
                        <a:gd name="T0" fmla="*/ 323 w 326"/>
                        <a:gd name="T1" fmla="*/ 157 h 326"/>
                        <a:gd name="T2" fmla="*/ 169 w 326"/>
                        <a:gd name="T3" fmla="*/ 2 h 326"/>
                        <a:gd name="T4" fmla="*/ 163 w 326"/>
                        <a:gd name="T5" fmla="*/ 0 h 326"/>
                        <a:gd name="T6" fmla="*/ 157 w 326"/>
                        <a:gd name="T7" fmla="*/ 2 h 326"/>
                        <a:gd name="T8" fmla="*/ 3 w 326"/>
                        <a:gd name="T9" fmla="*/ 157 h 326"/>
                        <a:gd name="T10" fmla="*/ 0 w 326"/>
                        <a:gd name="T11" fmla="*/ 163 h 326"/>
                        <a:gd name="T12" fmla="*/ 3 w 326"/>
                        <a:gd name="T13" fmla="*/ 169 h 326"/>
                        <a:gd name="T14" fmla="*/ 157 w 326"/>
                        <a:gd name="T15" fmla="*/ 323 h 326"/>
                        <a:gd name="T16" fmla="*/ 163 w 326"/>
                        <a:gd name="T17" fmla="*/ 326 h 326"/>
                        <a:gd name="T18" fmla="*/ 169 w 326"/>
                        <a:gd name="T19" fmla="*/ 323 h 326"/>
                        <a:gd name="T20" fmla="*/ 323 w 326"/>
                        <a:gd name="T21" fmla="*/ 169 h 326"/>
                        <a:gd name="T22" fmla="*/ 326 w 326"/>
                        <a:gd name="T23" fmla="*/ 163 h 326"/>
                        <a:gd name="T24" fmla="*/ 323 w 326"/>
                        <a:gd name="T25" fmla="*/ 157 h 326"/>
                        <a:gd name="T26" fmla="*/ 306 w 326"/>
                        <a:gd name="T27" fmla="*/ 168 h 326"/>
                        <a:gd name="T28" fmla="*/ 168 w 326"/>
                        <a:gd name="T29" fmla="*/ 306 h 326"/>
                        <a:gd name="T30" fmla="*/ 163 w 326"/>
                        <a:gd name="T31" fmla="*/ 308 h 326"/>
                        <a:gd name="T32" fmla="*/ 157 w 326"/>
                        <a:gd name="T33" fmla="*/ 306 h 326"/>
                        <a:gd name="T34" fmla="*/ 20 w 326"/>
                        <a:gd name="T35" fmla="*/ 168 h 326"/>
                        <a:gd name="T36" fmla="*/ 17 w 326"/>
                        <a:gd name="T37" fmla="*/ 163 h 326"/>
                        <a:gd name="T38" fmla="*/ 20 w 326"/>
                        <a:gd name="T39" fmla="*/ 157 h 326"/>
                        <a:gd name="T40" fmla="*/ 157 w 326"/>
                        <a:gd name="T41" fmla="*/ 19 h 326"/>
                        <a:gd name="T42" fmla="*/ 163 w 326"/>
                        <a:gd name="T43" fmla="*/ 17 h 326"/>
                        <a:gd name="T44" fmla="*/ 168 w 326"/>
                        <a:gd name="T45" fmla="*/ 19 h 326"/>
                        <a:gd name="T46" fmla="*/ 306 w 326"/>
                        <a:gd name="T47" fmla="*/ 157 h 326"/>
                        <a:gd name="T48" fmla="*/ 309 w 326"/>
                        <a:gd name="T49" fmla="*/ 163 h 326"/>
                        <a:gd name="T50" fmla="*/ 306 w 326"/>
                        <a:gd name="T51" fmla="*/ 168 h 3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326" h="326">
                          <a:moveTo>
                            <a:pt x="323" y="157"/>
                          </a:moveTo>
                          <a:cubicBezTo>
                            <a:pt x="169" y="2"/>
                            <a:pt x="169" y="2"/>
                            <a:pt x="169" y="2"/>
                          </a:cubicBezTo>
                          <a:cubicBezTo>
                            <a:pt x="167" y="0"/>
                            <a:pt x="164" y="0"/>
                            <a:pt x="163" y="0"/>
                          </a:cubicBezTo>
                          <a:cubicBezTo>
                            <a:pt x="162" y="0"/>
                            <a:pt x="159" y="0"/>
                            <a:pt x="157" y="2"/>
                          </a:cubicBezTo>
                          <a:cubicBezTo>
                            <a:pt x="3" y="157"/>
                            <a:pt x="3" y="157"/>
                            <a:pt x="3" y="157"/>
                          </a:cubicBezTo>
                          <a:cubicBezTo>
                            <a:pt x="1" y="158"/>
                            <a:pt x="0" y="160"/>
                            <a:pt x="0" y="163"/>
                          </a:cubicBezTo>
                          <a:cubicBezTo>
                            <a:pt x="0" y="165"/>
                            <a:pt x="1" y="167"/>
                            <a:pt x="3" y="169"/>
                          </a:cubicBezTo>
                          <a:cubicBezTo>
                            <a:pt x="157" y="323"/>
                            <a:pt x="157" y="323"/>
                            <a:pt x="157" y="323"/>
                          </a:cubicBezTo>
                          <a:cubicBezTo>
                            <a:pt x="159" y="325"/>
                            <a:pt x="162" y="326"/>
                            <a:pt x="163" y="326"/>
                          </a:cubicBezTo>
                          <a:cubicBezTo>
                            <a:pt x="164" y="326"/>
                            <a:pt x="167" y="325"/>
                            <a:pt x="169" y="323"/>
                          </a:cubicBezTo>
                          <a:cubicBezTo>
                            <a:pt x="323" y="169"/>
                            <a:pt x="323" y="169"/>
                            <a:pt x="323" y="169"/>
                          </a:cubicBezTo>
                          <a:cubicBezTo>
                            <a:pt x="325" y="167"/>
                            <a:pt x="326" y="164"/>
                            <a:pt x="326" y="163"/>
                          </a:cubicBezTo>
                          <a:cubicBezTo>
                            <a:pt x="326" y="161"/>
                            <a:pt x="325" y="159"/>
                            <a:pt x="323" y="157"/>
                          </a:cubicBezTo>
                          <a:close/>
                          <a:moveTo>
                            <a:pt x="306" y="168"/>
                          </a:moveTo>
                          <a:cubicBezTo>
                            <a:pt x="168" y="306"/>
                            <a:pt x="168" y="306"/>
                            <a:pt x="168" y="306"/>
                          </a:cubicBezTo>
                          <a:cubicBezTo>
                            <a:pt x="167" y="308"/>
                            <a:pt x="164" y="308"/>
                            <a:pt x="163" y="308"/>
                          </a:cubicBezTo>
                          <a:cubicBezTo>
                            <a:pt x="162" y="308"/>
                            <a:pt x="159" y="308"/>
                            <a:pt x="157" y="306"/>
                          </a:cubicBezTo>
                          <a:cubicBezTo>
                            <a:pt x="20" y="168"/>
                            <a:pt x="20" y="168"/>
                            <a:pt x="20" y="168"/>
                          </a:cubicBezTo>
                          <a:cubicBezTo>
                            <a:pt x="18" y="167"/>
                            <a:pt x="17" y="165"/>
                            <a:pt x="17" y="163"/>
                          </a:cubicBezTo>
                          <a:cubicBezTo>
                            <a:pt x="17" y="161"/>
                            <a:pt x="18" y="159"/>
                            <a:pt x="20" y="157"/>
                          </a:cubicBezTo>
                          <a:cubicBezTo>
                            <a:pt x="157" y="19"/>
                            <a:pt x="157" y="19"/>
                            <a:pt x="157" y="19"/>
                          </a:cubicBezTo>
                          <a:cubicBezTo>
                            <a:pt x="159" y="17"/>
                            <a:pt x="162" y="17"/>
                            <a:pt x="163" y="17"/>
                          </a:cubicBezTo>
                          <a:cubicBezTo>
                            <a:pt x="164" y="17"/>
                            <a:pt x="167" y="17"/>
                            <a:pt x="168" y="19"/>
                          </a:cubicBezTo>
                          <a:cubicBezTo>
                            <a:pt x="306" y="157"/>
                            <a:pt x="306" y="157"/>
                            <a:pt x="306" y="157"/>
                          </a:cubicBezTo>
                          <a:cubicBezTo>
                            <a:pt x="308" y="159"/>
                            <a:pt x="309" y="161"/>
                            <a:pt x="309" y="163"/>
                          </a:cubicBezTo>
                          <a:cubicBezTo>
                            <a:pt x="309" y="164"/>
                            <a:pt x="308" y="166"/>
                            <a:pt x="306" y="168"/>
                          </a:cubicBezTo>
                          <a:close/>
                        </a:path>
                      </a:pathLst>
                    </a:custGeom>
                    <a:solidFill>
                      <a:sysClr val="windowText" lastClr="000000">
                        <a:lumMod val="85000"/>
                        <a:lumOff val="15000"/>
                      </a:sysClr>
                    </a:solidFill>
                    <a:ln>
                      <a:noFill/>
                    </a:ln>
                  </p:spPr>
                  <p:txBody>
                    <a:bodyPr vert="horz" wrap="square" lIns="121920" tIns="60960" rIns="121920" bIns="609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09525">
                        <a:defRPr/>
                      </a:pPr>
                      <a:endParaRPr lang="en-US" sz="12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1" name="TextBox 70"/>
                <p:cNvSpPr txBox="1"/>
                <p:nvPr/>
              </p:nvSpPr>
              <p:spPr>
                <a:xfrm>
                  <a:off x="6371735" y="4618821"/>
                  <a:ext cx="1189155" cy="14962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 defTabSz="457200"/>
                  <a:endParaRPr lang="en-US" sz="933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" name="Rectangle 2"/>
              <p:cNvSpPr/>
              <p:nvPr/>
            </p:nvSpPr>
            <p:spPr>
              <a:xfrm>
                <a:off x="4052114" y="2875703"/>
                <a:ext cx="1110639" cy="4079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200"/>
                <a:r>
                  <a:rPr lang="en-US" sz="1467" b="1" dirty="0">
                    <a:solidFill>
                      <a:prstClr val="black"/>
                    </a:solidFill>
                  </a:rPr>
                  <a:t>RPJM 3</a:t>
                </a:r>
              </a:p>
              <a:p>
                <a:pPr algn="ctr" defTabSz="457200"/>
                <a:r>
                  <a:rPr lang="en-US" sz="1467" dirty="0">
                    <a:solidFill>
                      <a:prstClr val="black"/>
                    </a:solidFill>
                  </a:rPr>
                  <a:t>(2015-2019</a:t>
                </a:r>
                <a:endParaRPr lang="en-US" sz="1467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65BB793-E7F9-4E75-B26E-026345EA97EE}"/>
              </a:ext>
            </a:extLst>
          </p:cNvPr>
          <p:cNvSpPr/>
          <p:nvPr/>
        </p:nvSpPr>
        <p:spPr>
          <a:xfrm>
            <a:off x="7681280" y="1030109"/>
            <a:ext cx="2816290" cy="2246761"/>
          </a:xfrm>
          <a:prstGeom prst="rect">
            <a:avLst/>
          </a:prstGeom>
          <a:solidFill>
            <a:srgbClr val="D6E6F2">
              <a:alpha val="41961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>
            <a:spAutoFit/>
          </a:bodyPr>
          <a:lstStyle/>
          <a:p>
            <a:pPr defTabSz="457200"/>
            <a:r>
              <a:rPr lang="en-US" sz="1400" b="1" dirty="0">
                <a:solidFill>
                  <a:srgbClr val="FF0000"/>
                </a:solidFill>
                <a:latin typeface="Rockwell Extra Bold" panose="02060903040505020403" pitchFamily="18" charset="0"/>
              </a:rPr>
              <a:t>SMART ASN</a:t>
            </a:r>
          </a:p>
          <a:p>
            <a:pPr defTabSz="457200"/>
            <a:r>
              <a:rPr lang="en-US" sz="1400" b="1" dirty="0" err="1">
                <a:solidFill>
                  <a:srgbClr val="000000"/>
                </a:solidFill>
              </a:rPr>
              <a:t>Memiliki</a:t>
            </a:r>
            <a:r>
              <a:rPr lang="en-US" sz="1400" b="1" dirty="0">
                <a:solidFill>
                  <a:srgbClr val="000000"/>
                </a:solidFill>
              </a:rPr>
              <a:t> /</a:t>
            </a:r>
            <a:r>
              <a:rPr lang="en-US" sz="1400" b="1" dirty="0" err="1">
                <a:solidFill>
                  <a:srgbClr val="000000"/>
                </a:solidFill>
              </a:rPr>
              <a:t>Kuasai</a:t>
            </a:r>
            <a:r>
              <a:rPr lang="en-US" sz="1400" b="1" dirty="0">
                <a:solidFill>
                  <a:srgbClr val="000000"/>
                </a:solidFill>
              </a:rPr>
              <a:t> :</a:t>
            </a:r>
          </a:p>
          <a:p>
            <a:pPr marL="342858" indent="-342858" defTabSz="457200">
              <a:buFont typeface="Wingdings" panose="05000000000000000000" pitchFamily="2" charset="2"/>
              <a:buChar char="ü"/>
            </a:pPr>
            <a:r>
              <a:rPr lang="en-US" sz="1400" b="1" dirty="0" err="1">
                <a:solidFill>
                  <a:srgbClr val="000000"/>
                </a:solidFill>
              </a:rPr>
              <a:t>Nasionalisme</a:t>
            </a:r>
            <a:endParaRPr lang="en-US" sz="1400" b="1" dirty="0">
              <a:solidFill>
                <a:srgbClr val="000000"/>
              </a:solidFill>
            </a:endParaRPr>
          </a:p>
          <a:p>
            <a:pPr marL="342858" indent="-342858" defTabSz="457200">
              <a:buFont typeface="Wingdings" panose="05000000000000000000" pitchFamily="2" charset="2"/>
              <a:buChar char="ü"/>
            </a:pPr>
            <a:r>
              <a:rPr lang="en-US" sz="1400" b="1" dirty="0" err="1">
                <a:solidFill>
                  <a:srgbClr val="000000"/>
                </a:solidFill>
              </a:rPr>
              <a:t>Integritas</a:t>
            </a:r>
            <a:endParaRPr lang="en-US" sz="1400" b="1" dirty="0">
              <a:solidFill>
                <a:srgbClr val="000000"/>
              </a:solidFill>
            </a:endParaRPr>
          </a:p>
          <a:p>
            <a:pPr marL="342858" indent="-342858" defTabSz="457200">
              <a:buFont typeface="Wingdings" panose="05000000000000000000" pitchFamily="2" charset="2"/>
              <a:buChar char="ü"/>
            </a:pPr>
            <a:r>
              <a:rPr lang="en-US" sz="1400" b="1" dirty="0" err="1">
                <a:solidFill>
                  <a:srgbClr val="000000"/>
                </a:solidFill>
              </a:rPr>
              <a:t>Wawasan</a:t>
            </a:r>
            <a:r>
              <a:rPr lang="en-US" sz="1400" b="1" dirty="0">
                <a:solidFill>
                  <a:srgbClr val="000000"/>
                </a:solidFill>
              </a:rPr>
              <a:t> Global</a:t>
            </a:r>
          </a:p>
          <a:p>
            <a:pPr marL="342858" indent="-342858" defTabSz="457200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000000"/>
                </a:solidFill>
              </a:rPr>
              <a:t>Hospitality</a:t>
            </a:r>
          </a:p>
          <a:p>
            <a:pPr marL="342858" indent="-342858" defTabSz="457200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000000"/>
                </a:solidFill>
              </a:rPr>
              <a:t>Networking</a:t>
            </a:r>
          </a:p>
          <a:p>
            <a:pPr marL="342858" indent="-342858" defTabSz="457200">
              <a:buFont typeface="Wingdings" panose="05000000000000000000" pitchFamily="2" charset="2"/>
              <a:buChar char="ü"/>
            </a:pPr>
            <a:r>
              <a:rPr lang="en-US" sz="1400" b="1" dirty="0" err="1">
                <a:solidFill>
                  <a:srgbClr val="000000"/>
                </a:solidFill>
              </a:rPr>
              <a:t>Teknologi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err="1">
                <a:solidFill>
                  <a:srgbClr val="000000"/>
                </a:solidFill>
              </a:rPr>
              <a:t>Informasi</a:t>
            </a:r>
            <a:endParaRPr lang="en-US" sz="1400" b="1" dirty="0">
              <a:solidFill>
                <a:srgbClr val="000000"/>
              </a:solidFill>
            </a:endParaRPr>
          </a:p>
          <a:p>
            <a:pPr marL="342858" indent="-342858" defTabSz="457200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000000"/>
                </a:solidFill>
              </a:rPr>
              <a:t>Bahasa </a:t>
            </a:r>
            <a:r>
              <a:rPr lang="en-US" sz="1400" b="1" dirty="0" err="1">
                <a:solidFill>
                  <a:srgbClr val="000000"/>
                </a:solidFill>
              </a:rPr>
              <a:t>Asing</a:t>
            </a:r>
            <a:endParaRPr lang="en-US" sz="1400" b="1" dirty="0">
              <a:solidFill>
                <a:srgbClr val="000000"/>
              </a:solidFill>
            </a:endParaRPr>
          </a:p>
          <a:p>
            <a:pPr marL="342858" indent="-342858" defTabSz="457200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000000"/>
                </a:solidFill>
              </a:rPr>
              <a:t>Entrepreneurship</a:t>
            </a: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4925" y1="11404" x2="16418" y2="44298"/>
                        <a14:foregroundMark x1="17910" y1="21491" x2="17910" y2="21491"/>
                        <a14:foregroundMark x1="18905" y1="21491" x2="16418" y2="25000"/>
                        <a14:foregroundMark x1="17910" y1="18860" x2="20398" y2="22368"/>
                        <a14:foregroundMark x1="8458" y1="25000" x2="9950" y2="22368"/>
                        <a14:foregroundMark x1="80597" y1="22807" x2="81095" y2="34211"/>
                        <a14:foregroundMark x1="84080" y1="26316" x2="82587" y2="34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53" y="4410566"/>
            <a:ext cx="1111035" cy="1680371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E06B883B-D049-404D-8A60-5488E5FD71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4925" y1="11404" x2="16418" y2="44298"/>
                        <a14:foregroundMark x1="17910" y1="21491" x2="17910" y2="21491"/>
                        <a14:foregroundMark x1="18905" y1="21491" x2="16418" y2="25000"/>
                        <a14:foregroundMark x1="17910" y1="18860" x2="20398" y2="22368"/>
                        <a14:foregroundMark x1="8458" y1="25000" x2="9950" y2="22368"/>
                        <a14:foregroundMark x1="80597" y1="22807" x2="81095" y2="34211"/>
                        <a14:foregroundMark x1="84080" y1="26316" x2="82587" y2="34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06" y="4489619"/>
            <a:ext cx="1111035" cy="1680371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E4571335-7F7F-8744-8729-5795E1B3B0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4925" y1="11404" x2="16418" y2="44298"/>
                        <a14:foregroundMark x1="17910" y1="21491" x2="17910" y2="21491"/>
                        <a14:foregroundMark x1="18905" y1="21491" x2="16418" y2="25000"/>
                        <a14:foregroundMark x1="17910" y1="18860" x2="20398" y2="22368"/>
                        <a14:foregroundMark x1="8458" y1="25000" x2="9950" y2="22368"/>
                        <a14:foregroundMark x1="80597" y1="22807" x2="81095" y2="34211"/>
                        <a14:foregroundMark x1="84080" y1="26316" x2="82587" y2="34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535" y="5155171"/>
            <a:ext cx="1111035" cy="1680371"/>
          </a:xfrm>
          <a:prstGeom prst="rect">
            <a:avLst/>
          </a:prstGeom>
        </p:spPr>
      </p:pic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3CBC694-C4AE-C74C-8481-C0EC3017CF86}"/>
              </a:ext>
            </a:extLst>
          </p:cNvPr>
          <p:cNvGrpSpPr/>
          <p:nvPr/>
        </p:nvGrpSpPr>
        <p:grpSpPr>
          <a:xfrm>
            <a:off x="7681280" y="3300405"/>
            <a:ext cx="2040246" cy="3313832"/>
            <a:chOff x="6119332" y="2143229"/>
            <a:chExt cx="2040246" cy="2580735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D28DB01-A50D-4D4B-BC00-181D9F96CC1D}"/>
                </a:ext>
              </a:extLst>
            </p:cNvPr>
            <p:cNvGrpSpPr/>
            <p:nvPr/>
          </p:nvGrpSpPr>
          <p:grpSpPr>
            <a:xfrm>
              <a:off x="6119332" y="2143229"/>
              <a:ext cx="2040246" cy="2580735"/>
              <a:chOff x="6285512" y="4056651"/>
              <a:chExt cx="1361614" cy="1952295"/>
            </a:xfrm>
          </p:grpSpPr>
          <p:grpSp>
            <p:nvGrpSpPr>
              <p:cNvPr id="113" name="Group 2">
                <a:extLst>
                  <a:ext uri="{FF2B5EF4-FFF2-40B4-BE49-F238E27FC236}">
                    <a16:creationId xmlns:a16="http://schemas.microsoft.com/office/drawing/2014/main" id="{F66DD260-D391-814D-922F-58E885097C84}"/>
                  </a:ext>
                </a:extLst>
              </p:cNvPr>
              <p:cNvGrpSpPr/>
              <p:nvPr/>
            </p:nvGrpSpPr>
            <p:grpSpPr>
              <a:xfrm>
                <a:off x="6285512" y="4056651"/>
                <a:ext cx="1361614" cy="1952295"/>
                <a:chOff x="5808789" y="2272281"/>
                <a:chExt cx="1993536" cy="2858355"/>
              </a:xfrm>
            </p:grpSpPr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415AF924-9CC0-FB49-A054-5C864913EFB0}"/>
                    </a:ext>
                  </a:extLst>
                </p:cNvPr>
                <p:cNvSpPr/>
                <p:nvPr/>
              </p:nvSpPr>
              <p:spPr>
                <a:xfrm>
                  <a:off x="6718887" y="4188899"/>
                  <a:ext cx="191914" cy="941737"/>
                </a:xfrm>
                <a:prstGeom prst="rect">
                  <a:avLst/>
                </a:prstGeom>
                <a:gradFill>
                  <a:gsLst>
                    <a:gs pos="0">
                      <a:sysClr val="windowText" lastClr="000000">
                        <a:lumMod val="75000"/>
                        <a:lumOff val="25000"/>
                        <a:shade val="30000"/>
                        <a:satMod val="115000"/>
                      </a:sysClr>
                    </a:gs>
                    <a:gs pos="50000">
                      <a:sysClr val="window" lastClr="FFFFFF"/>
                    </a:gs>
                    <a:gs pos="100000">
                      <a:sysClr val="windowText" lastClr="000000">
                        <a:lumMod val="75000"/>
                        <a:lumOff val="25000"/>
                        <a:shade val="100000"/>
                        <a:satMod val="115000"/>
                      </a:sysClr>
                    </a:gs>
                  </a:gsLst>
                  <a:lin ang="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09525">
                    <a:defRPr/>
                  </a:pPr>
                  <a:endParaRPr lang="en-US" sz="1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16" name="Group 78">
                  <a:extLst>
                    <a:ext uri="{FF2B5EF4-FFF2-40B4-BE49-F238E27FC236}">
                      <a16:creationId xmlns:a16="http://schemas.microsoft.com/office/drawing/2014/main" id="{93D738A2-4670-9A4A-9C64-FCF073CC8BBE}"/>
                    </a:ext>
                  </a:extLst>
                </p:cNvPr>
                <p:cNvGrpSpPr/>
                <p:nvPr/>
              </p:nvGrpSpPr>
              <p:grpSpPr>
                <a:xfrm>
                  <a:off x="5808789" y="2272281"/>
                  <a:ext cx="1993536" cy="1989348"/>
                  <a:chOff x="8140701" y="1890712"/>
                  <a:chExt cx="1511300" cy="1508125"/>
                </a:xfrm>
              </p:grpSpPr>
              <p:sp>
                <p:nvSpPr>
                  <p:cNvPr id="117" name="Freeform 25">
                    <a:extLst>
                      <a:ext uri="{FF2B5EF4-FFF2-40B4-BE49-F238E27FC236}">
                        <a16:creationId xmlns:a16="http://schemas.microsoft.com/office/drawing/2014/main" id="{26C3310F-B157-7444-AA87-7FCA7B3732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40701" y="1890712"/>
                    <a:ext cx="1511300" cy="1508125"/>
                  </a:xfrm>
                  <a:custGeom>
                    <a:avLst/>
                    <a:gdLst>
                      <a:gd name="T0" fmla="*/ 385 w 402"/>
                      <a:gd name="T1" fmla="*/ 171 h 401"/>
                      <a:gd name="T2" fmla="*/ 385 w 402"/>
                      <a:gd name="T3" fmla="*/ 231 h 401"/>
                      <a:gd name="T4" fmla="*/ 231 w 402"/>
                      <a:gd name="T5" fmla="*/ 385 h 401"/>
                      <a:gd name="T6" fmla="*/ 171 w 402"/>
                      <a:gd name="T7" fmla="*/ 385 h 401"/>
                      <a:gd name="T8" fmla="*/ 17 w 402"/>
                      <a:gd name="T9" fmla="*/ 231 h 401"/>
                      <a:gd name="T10" fmla="*/ 17 w 402"/>
                      <a:gd name="T11" fmla="*/ 171 h 401"/>
                      <a:gd name="T12" fmla="*/ 171 w 402"/>
                      <a:gd name="T13" fmla="*/ 17 h 401"/>
                      <a:gd name="T14" fmla="*/ 231 w 402"/>
                      <a:gd name="T15" fmla="*/ 17 h 401"/>
                      <a:gd name="T16" fmla="*/ 385 w 402"/>
                      <a:gd name="T17" fmla="*/ 171 h 4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02" h="401">
                        <a:moveTo>
                          <a:pt x="385" y="171"/>
                        </a:moveTo>
                        <a:cubicBezTo>
                          <a:pt x="402" y="187"/>
                          <a:pt x="402" y="214"/>
                          <a:pt x="385" y="231"/>
                        </a:cubicBezTo>
                        <a:cubicBezTo>
                          <a:pt x="231" y="385"/>
                          <a:pt x="231" y="385"/>
                          <a:pt x="231" y="385"/>
                        </a:cubicBezTo>
                        <a:cubicBezTo>
                          <a:pt x="214" y="401"/>
                          <a:pt x="187" y="401"/>
                          <a:pt x="171" y="385"/>
                        </a:cubicBezTo>
                        <a:cubicBezTo>
                          <a:pt x="17" y="231"/>
                          <a:pt x="17" y="231"/>
                          <a:pt x="17" y="231"/>
                        </a:cubicBezTo>
                        <a:cubicBezTo>
                          <a:pt x="0" y="214"/>
                          <a:pt x="0" y="187"/>
                          <a:pt x="17" y="171"/>
                        </a:cubicBezTo>
                        <a:cubicBezTo>
                          <a:pt x="171" y="17"/>
                          <a:pt x="171" y="17"/>
                          <a:pt x="171" y="17"/>
                        </a:cubicBezTo>
                        <a:cubicBezTo>
                          <a:pt x="187" y="0"/>
                          <a:pt x="214" y="0"/>
                          <a:pt x="231" y="17"/>
                        </a:cubicBezTo>
                        <a:lnTo>
                          <a:pt x="385" y="171"/>
                        </a:lnTo>
                        <a:close/>
                      </a:path>
                    </a:pathLst>
                  </a:custGeom>
                  <a:solidFill>
                    <a:srgbClr val="F1C96C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25">
                      <a:defRPr/>
                    </a:pPr>
                    <a:endParaRPr lang="en-US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8" name="Freeform 26">
                    <a:extLst>
                      <a:ext uri="{FF2B5EF4-FFF2-40B4-BE49-F238E27FC236}">
                        <a16:creationId xmlns:a16="http://schemas.microsoft.com/office/drawing/2014/main" id="{182AC4E9-8A7F-134C-A2BE-4359C8144E7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8283576" y="2033588"/>
                    <a:ext cx="1225550" cy="1227138"/>
                  </a:xfrm>
                  <a:custGeom>
                    <a:avLst/>
                    <a:gdLst>
                      <a:gd name="T0" fmla="*/ 323 w 326"/>
                      <a:gd name="T1" fmla="*/ 157 h 326"/>
                      <a:gd name="T2" fmla="*/ 169 w 326"/>
                      <a:gd name="T3" fmla="*/ 2 h 326"/>
                      <a:gd name="T4" fmla="*/ 163 w 326"/>
                      <a:gd name="T5" fmla="*/ 0 h 326"/>
                      <a:gd name="T6" fmla="*/ 157 w 326"/>
                      <a:gd name="T7" fmla="*/ 2 h 326"/>
                      <a:gd name="T8" fmla="*/ 3 w 326"/>
                      <a:gd name="T9" fmla="*/ 157 h 326"/>
                      <a:gd name="T10" fmla="*/ 0 w 326"/>
                      <a:gd name="T11" fmla="*/ 163 h 326"/>
                      <a:gd name="T12" fmla="*/ 3 w 326"/>
                      <a:gd name="T13" fmla="*/ 169 h 326"/>
                      <a:gd name="T14" fmla="*/ 157 w 326"/>
                      <a:gd name="T15" fmla="*/ 323 h 326"/>
                      <a:gd name="T16" fmla="*/ 163 w 326"/>
                      <a:gd name="T17" fmla="*/ 326 h 326"/>
                      <a:gd name="T18" fmla="*/ 169 w 326"/>
                      <a:gd name="T19" fmla="*/ 323 h 326"/>
                      <a:gd name="T20" fmla="*/ 323 w 326"/>
                      <a:gd name="T21" fmla="*/ 169 h 326"/>
                      <a:gd name="T22" fmla="*/ 326 w 326"/>
                      <a:gd name="T23" fmla="*/ 163 h 326"/>
                      <a:gd name="T24" fmla="*/ 323 w 326"/>
                      <a:gd name="T25" fmla="*/ 157 h 326"/>
                      <a:gd name="T26" fmla="*/ 306 w 326"/>
                      <a:gd name="T27" fmla="*/ 168 h 326"/>
                      <a:gd name="T28" fmla="*/ 168 w 326"/>
                      <a:gd name="T29" fmla="*/ 306 h 326"/>
                      <a:gd name="T30" fmla="*/ 163 w 326"/>
                      <a:gd name="T31" fmla="*/ 308 h 326"/>
                      <a:gd name="T32" fmla="*/ 157 w 326"/>
                      <a:gd name="T33" fmla="*/ 306 h 326"/>
                      <a:gd name="T34" fmla="*/ 20 w 326"/>
                      <a:gd name="T35" fmla="*/ 168 h 326"/>
                      <a:gd name="T36" fmla="*/ 17 w 326"/>
                      <a:gd name="T37" fmla="*/ 163 h 326"/>
                      <a:gd name="T38" fmla="*/ 20 w 326"/>
                      <a:gd name="T39" fmla="*/ 157 h 326"/>
                      <a:gd name="T40" fmla="*/ 157 w 326"/>
                      <a:gd name="T41" fmla="*/ 19 h 326"/>
                      <a:gd name="T42" fmla="*/ 163 w 326"/>
                      <a:gd name="T43" fmla="*/ 17 h 326"/>
                      <a:gd name="T44" fmla="*/ 168 w 326"/>
                      <a:gd name="T45" fmla="*/ 19 h 326"/>
                      <a:gd name="T46" fmla="*/ 306 w 326"/>
                      <a:gd name="T47" fmla="*/ 157 h 326"/>
                      <a:gd name="T48" fmla="*/ 309 w 326"/>
                      <a:gd name="T49" fmla="*/ 163 h 326"/>
                      <a:gd name="T50" fmla="*/ 306 w 326"/>
                      <a:gd name="T51" fmla="*/ 168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326" h="326">
                        <a:moveTo>
                          <a:pt x="323" y="157"/>
                        </a:moveTo>
                        <a:cubicBezTo>
                          <a:pt x="169" y="2"/>
                          <a:pt x="169" y="2"/>
                          <a:pt x="169" y="2"/>
                        </a:cubicBezTo>
                        <a:cubicBezTo>
                          <a:pt x="167" y="0"/>
                          <a:pt x="164" y="0"/>
                          <a:pt x="163" y="0"/>
                        </a:cubicBezTo>
                        <a:cubicBezTo>
                          <a:pt x="162" y="0"/>
                          <a:pt x="159" y="0"/>
                          <a:pt x="157" y="2"/>
                        </a:cubicBezTo>
                        <a:cubicBezTo>
                          <a:pt x="3" y="157"/>
                          <a:pt x="3" y="157"/>
                          <a:pt x="3" y="157"/>
                        </a:cubicBezTo>
                        <a:cubicBezTo>
                          <a:pt x="1" y="158"/>
                          <a:pt x="0" y="160"/>
                          <a:pt x="0" y="163"/>
                        </a:cubicBezTo>
                        <a:cubicBezTo>
                          <a:pt x="0" y="165"/>
                          <a:pt x="1" y="167"/>
                          <a:pt x="3" y="169"/>
                        </a:cubicBezTo>
                        <a:cubicBezTo>
                          <a:pt x="157" y="323"/>
                          <a:pt x="157" y="323"/>
                          <a:pt x="157" y="323"/>
                        </a:cubicBezTo>
                        <a:cubicBezTo>
                          <a:pt x="159" y="325"/>
                          <a:pt x="162" y="326"/>
                          <a:pt x="163" y="326"/>
                        </a:cubicBezTo>
                        <a:cubicBezTo>
                          <a:pt x="164" y="326"/>
                          <a:pt x="167" y="325"/>
                          <a:pt x="169" y="323"/>
                        </a:cubicBezTo>
                        <a:cubicBezTo>
                          <a:pt x="323" y="169"/>
                          <a:pt x="323" y="169"/>
                          <a:pt x="323" y="169"/>
                        </a:cubicBezTo>
                        <a:cubicBezTo>
                          <a:pt x="325" y="167"/>
                          <a:pt x="326" y="164"/>
                          <a:pt x="326" y="163"/>
                        </a:cubicBezTo>
                        <a:cubicBezTo>
                          <a:pt x="326" y="161"/>
                          <a:pt x="325" y="159"/>
                          <a:pt x="323" y="157"/>
                        </a:cubicBezTo>
                        <a:close/>
                        <a:moveTo>
                          <a:pt x="306" y="168"/>
                        </a:moveTo>
                        <a:cubicBezTo>
                          <a:pt x="168" y="306"/>
                          <a:pt x="168" y="306"/>
                          <a:pt x="168" y="306"/>
                        </a:cubicBezTo>
                        <a:cubicBezTo>
                          <a:pt x="167" y="308"/>
                          <a:pt x="164" y="308"/>
                          <a:pt x="163" y="308"/>
                        </a:cubicBezTo>
                        <a:cubicBezTo>
                          <a:pt x="162" y="308"/>
                          <a:pt x="159" y="308"/>
                          <a:pt x="157" y="306"/>
                        </a:cubicBezTo>
                        <a:cubicBezTo>
                          <a:pt x="20" y="168"/>
                          <a:pt x="20" y="168"/>
                          <a:pt x="20" y="168"/>
                        </a:cubicBezTo>
                        <a:cubicBezTo>
                          <a:pt x="18" y="167"/>
                          <a:pt x="17" y="165"/>
                          <a:pt x="17" y="163"/>
                        </a:cubicBezTo>
                        <a:cubicBezTo>
                          <a:pt x="17" y="161"/>
                          <a:pt x="18" y="159"/>
                          <a:pt x="20" y="157"/>
                        </a:cubicBezTo>
                        <a:cubicBezTo>
                          <a:pt x="157" y="19"/>
                          <a:pt x="157" y="19"/>
                          <a:pt x="157" y="19"/>
                        </a:cubicBezTo>
                        <a:cubicBezTo>
                          <a:pt x="159" y="17"/>
                          <a:pt x="162" y="17"/>
                          <a:pt x="163" y="17"/>
                        </a:cubicBezTo>
                        <a:cubicBezTo>
                          <a:pt x="164" y="17"/>
                          <a:pt x="167" y="17"/>
                          <a:pt x="168" y="19"/>
                        </a:cubicBezTo>
                        <a:cubicBezTo>
                          <a:pt x="306" y="157"/>
                          <a:pt x="306" y="157"/>
                          <a:pt x="306" y="157"/>
                        </a:cubicBezTo>
                        <a:cubicBezTo>
                          <a:pt x="308" y="159"/>
                          <a:pt x="309" y="161"/>
                          <a:pt x="309" y="163"/>
                        </a:cubicBezTo>
                        <a:cubicBezTo>
                          <a:pt x="309" y="164"/>
                          <a:pt x="308" y="166"/>
                          <a:pt x="306" y="168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lumMod val="85000"/>
                      <a:lumOff val="15000"/>
                    </a:sysClr>
                  </a:solidFill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25">
                      <a:defRPr/>
                    </a:pPr>
                    <a:endParaRPr lang="en-US" sz="120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08E84461-0537-3048-ADF2-EDE628FB7C78}"/>
                  </a:ext>
                </a:extLst>
              </p:cNvPr>
              <p:cNvSpPr txBox="1"/>
              <p:nvPr/>
            </p:nvSpPr>
            <p:spPr>
              <a:xfrm>
                <a:off x="6371735" y="4605039"/>
                <a:ext cx="1189156" cy="16319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457200"/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DBF4F119-FFB1-6A4C-9093-6A976F1F75FF}"/>
                </a:ext>
              </a:extLst>
            </p:cNvPr>
            <p:cNvSpPr/>
            <p:nvPr/>
          </p:nvSpPr>
          <p:spPr>
            <a:xfrm>
              <a:off x="6431695" y="2753426"/>
              <a:ext cx="1451679" cy="5512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sz="2000" b="1" dirty="0">
                  <a:solidFill>
                    <a:prstClr val="black"/>
                  </a:solidFill>
                </a:rPr>
                <a:t>RPJM 4</a:t>
              </a:r>
            </a:p>
            <a:p>
              <a:pPr algn="ctr" defTabSz="457200"/>
              <a:r>
                <a:rPr lang="en-US" sz="2000" dirty="0">
                  <a:solidFill>
                    <a:prstClr val="black"/>
                  </a:solidFill>
                </a:rPr>
                <a:t>(2020-2024)</a:t>
              </a:r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2" y="6304704"/>
            <a:ext cx="4861232" cy="44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928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43200" y="2343956"/>
            <a:ext cx="5729640" cy="132817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76B5EB-F293-864F-9AF2-586CDE984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070" y="7192"/>
            <a:ext cx="10710930" cy="2426939"/>
          </a:xfrm>
          <a:noFill/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PENGUATAN KEBIJAKAN </a:t>
            </a:r>
            <a:r>
              <a:rPr lang="id-ID" b="1" dirty="0" smtClean="0">
                <a:solidFill>
                  <a:srgbClr val="C00000"/>
                </a:solidFill>
              </a:rPr>
              <a:t/>
            </a:r>
            <a:br>
              <a:rPr lang="id-ID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PENGEMBANGAN KOMPETENSI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0FB37E-49AF-2243-AB81-D67952E10FAD}"/>
              </a:ext>
            </a:extLst>
          </p:cNvPr>
          <p:cNvSpPr txBox="1"/>
          <p:nvPr/>
        </p:nvSpPr>
        <p:spPr>
          <a:xfrm>
            <a:off x="3062269" y="5265101"/>
            <a:ext cx="7168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Calibri"/>
              </a:rPr>
              <a:t>Pengembangan</a:t>
            </a:r>
            <a:r>
              <a:rPr lang="en-US" sz="2000" b="1" dirty="0">
                <a:latin typeface="Calibri"/>
              </a:rPr>
              <a:t> </a:t>
            </a:r>
            <a:r>
              <a:rPr lang="en-US" sz="2000" b="1" dirty="0" err="1">
                <a:latin typeface="Calibri"/>
              </a:rPr>
              <a:t>kebijakan</a:t>
            </a:r>
            <a:r>
              <a:rPr lang="en-US" sz="2000" b="1" dirty="0">
                <a:latin typeface="Calibri"/>
              </a:rPr>
              <a:t> </a:t>
            </a:r>
            <a:r>
              <a:rPr lang="en-US" sz="2000" b="1" dirty="0" err="1">
                <a:latin typeface="Calibri"/>
              </a:rPr>
              <a:t>kompetensi</a:t>
            </a:r>
            <a:r>
              <a:rPr lang="en-US" sz="2000" b="1" dirty="0">
                <a:latin typeface="Calibri"/>
              </a:rPr>
              <a:t> </a:t>
            </a:r>
            <a:r>
              <a:rPr lang="en-US" sz="2000" b="1" dirty="0" err="1">
                <a:latin typeface="Calibri"/>
              </a:rPr>
              <a:t>terintegrasi</a:t>
            </a:r>
            <a:r>
              <a:rPr lang="en-US" sz="2000" b="1" dirty="0">
                <a:latin typeface="Calibri"/>
              </a:rPr>
              <a:t> </a:t>
            </a:r>
            <a:r>
              <a:rPr lang="en-US" sz="2000" b="1" dirty="0" err="1">
                <a:latin typeface="Calibri"/>
              </a:rPr>
              <a:t>dan</a:t>
            </a:r>
            <a:r>
              <a:rPr lang="en-US" sz="2000" b="1" dirty="0">
                <a:latin typeface="Calibri"/>
              </a:rPr>
              <a:t> corporate university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8FCB59B-D970-7A45-8523-3DF6848A6461}"/>
              </a:ext>
            </a:extLst>
          </p:cNvPr>
          <p:cNvSpPr/>
          <p:nvPr/>
        </p:nvSpPr>
        <p:spPr>
          <a:xfrm>
            <a:off x="2278376" y="2678617"/>
            <a:ext cx="602585" cy="610820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C2CEC75-949C-4544-8ADD-28132C7939FA}"/>
              </a:ext>
            </a:extLst>
          </p:cNvPr>
          <p:cNvSpPr/>
          <p:nvPr/>
        </p:nvSpPr>
        <p:spPr>
          <a:xfrm>
            <a:off x="2276203" y="3556215"/>
            <a:ext cx="602585" cy="610820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1A28A5-37EE-964C-B19E-5E2D873AF32D}"/>
              </a:ext>
            </a:extLst>
          </p:cNvPr>
          <p:cNvSpPr/>
          <p:nvPr/>
        </p:nvSpPr>
        <p:spPr>
          <a:xfrm>
            <a:off x="2276203" y="4354961"/>
            <a:ext cx="602585" cy="610820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7A9FE7A-FC6F-404B-9445-2271AEF0EDF1}"/>
              </a:ext>
            </a:extLst>
          </p:cNvPr>
          <p:cNvSpPr/>
          <p:nvPr/>
        </p:nvSpPr>
        <p:spPr>
          <a:xfrm>
            <a:off x="2276204" y="5160472"/>
            <a:ext cx="602585" cy="610820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5F3133D-2D52-7349-80E7-91986DFA6D7C}"/>
              </a:ext>
            </a:extLst>
          </p:cNvPr>
          <p:cNvSpPr/>
          <p:nvPr/>
        </p:nvSpPr>
        <p:spPr>
          <a:xfrm>
            <a:off x="2276203" y="5960863"/>
            <a:ext cx="602585" cy="610820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878FBC-7AEF-CD4B-B0D1-73A25A19C813}"/>
              </a:ext>
            </a:extLst>
          </p:cNvPr>
          <p:cNvSpPr txBox="1"/>
          <p:nvPr/>
        </p:nvSpPr>
        <p:spPr>
          <a:xfrm>
            <a:off x="3041900" y="2678618"/>
            <a:ext cx="610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Calibri"/>
              </a:rPr>
              <a:t>Penguatan</a:t>
            </a:r>
            <a:r>
              <a:rPr lang="en-US" sz="2000" b="1" dirty="0">
                <a:latin typeface="Calibri"/>
              </a:rPr>
              <a:t> </a:t>
            </a:r>
            <a:r>
              <a:rPr lang="en-US" sz="2000" b="1" dirty="0" err="1">
                <a:latin typeface="Calibri"/>
              </a:rPr>
              <a:t>inovasi</a:t>
            </a:r>
            <a:r>
              <a:rPr lang="en-US" sz="2000" b="1" dirty="0">
                <a:latin typeface="Calibri"/>
              </a:rPr>
              <a:t> </a:t>
            </a:r>
            <a:r>
              <a:rPr lang="en-US" sz="2000" b="1" dirty="0" err="1">
                <a:latin typeface="Calibri"/>
              </a:rPr>
              <a:t>dan</a:t>
            </a:r>
            <a:r>
              <a:rPr lang="en-US" sz="2000" b="1" dirty="0">
                <a:latin typeface="Calibri"/>
              </a:rPr>
              <a:t> </a:t>
            </a:r>
            <a:r>
              <a:rPr lang="en-US" sz="2000" b="1" dirty="0" err="1">
                <a:latin typeface="Calibri"/>
              </a:rPr>
              <a:t>kepemimpinan</a:t>
            </a:r>
            <a:r>
              <a:rPr lang="en-US" sz="2000" b="1" dirty="0">
                <a:latin typeface="Calibri"/>
              </a:rPr>
              <a:t> </a:t>
            </a:r>
            <a:r>
              <a:rPr lang="en-US" sz="2000" b="1" dirty="0" err="1">
                <a:latin typeface="Calibri"/>
              </a:rPr>
              <a:t>perubahan</a:t>
            </a:r>
            <a:r>
              <a:rPr lang="en-US" sz="2000" b="1" dirty="0">
                <a:latin typeface="Calibri"/>
              </a:rPr>
              <a:t> </a:t>
            </a:r>
            <a:r>
              <a:rPr lang="en-US" sz="2000" b="1" dirty="0" err="1">
                <a:latin typeface="Calibri"/>
              </a:rPr>
              <a:t>dalam</a:t>
            </a:r>
            <a:r>
              <a:rPr lang="en-US" sz="2000" b="1" dirty="0">
                <a:latin typeface="Calibri"/>
              </a:rPr>
              <a:t> </a:t>
            </a:r>
            <a:r>
              <a:rPr lang="en-US" sz="2000" b="1" dirty="0" err="1">
                <a:latin typeface="Calibri"/>
              </a:rPr>
              <a:t>Pelatihan</a:t>
            </a:r>
            <a:r>
              <a:rPr lang="en-US" sz="2000" b="1" dirty="0">
                <a:latin typeface="Calibri"/>
              </a:rPr>
              <a:t> </a:t>
            </a:r>
            <a:r>
              <a:rPr lang="en-US" sz="2000" b="1" dirty="0" err="1">
                <a:latin typeface="Calibri"/>
              </a:rPr>
              <a:t>Kepemimpinan</a:t>
            </a:r>
            <a:endParaRPr lang="en-US" sz="2000" b="1" dirty="0">
              <a:latin typeface="Calibri"/>
            </a:endParaRPr>
          </a:p>
          <a:p>
            <a:endParaRPr lang="en-US" sz="2000" dirty="0"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D4E229-8CB0-3346-A602-335654D8385E}"/>
              </a:ext>
            </a:extLst>
          </p:cNvPr>
          <p:cNvSpPr txBox="1"/>
          <p:nvPr/>
        </p:nvSpPr>
        <p:spPr>
          <a:xfrm>
            <a:off x="3041900" y="3532352"/>
            <a:ext cx="610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Calibri"/>
              </a:rPr>
              <a:t>Pelatihan</a:t>
            </a:r>
            <a:r>
              <a:rPr lang="en-US" sz="2000" b="1" dirty="0">
                <a:latin typeface="Calibri"/>
              </a:rPr>
              <a:t> </a:t>
            </a:r>
            <a:r>
              <a:rPr lang="en-US" sz="2000" b="1" dirty="0" err="1">
                <a:latin typeface="Calibri"/>
              </a:rPr>
              <a:t>Dasar</a:t>
            </a:r>
            <a:r>
              <a:rPr lang="en-US" sz="2000" b="1" dirty="0">
                <a:latin typeface="Calibri"/>
              </a:rPr>
              <a:t> CPNS </a:t>
            </a:r>
            <a:r>
              <a:rPr lang="en-US" sz="2000" b="1" dirty="0" err="1">
                <a:latin typeface="Calibri"/>
              </a:rPr>
              <a:t>terintegrasi</a:t>
            </a:r>
            <a:r>
              <a:rPr lang="en-US" sz="2000" b="1" dirty="0">
                <a:latin typeface="Calibri"/>
              </a:rPr>
              <a:t> </a:t>
            </a:r>
            <a:r>
              <a:rPr lang="en-US" sz="2000" b="1" dirty="0" err="1">
                <a:latin typeface="Calibri"/>
              </a:rPr>
              <a:t>untuk</a:t>
            </a:r>
            <a:r>
              <a:rPr lang="en-US" sz="2000" b="1" dirty="0">
                <a:latin typeface="Calibri"/>
              </a:rPr>
              <a:t> </a:t>
            </a:r>
            <a:r>
              <a:rPr lang="en-US" sz="2000" b="1" dirty="0" err="1">
                <a:latin typeface="Calibri"/>
              </a:rPr>
              <a:t>membangun</a:t>
            </a:r>
            <a:r>
              <a:rPr lang="en-US" sz="2000" b="1" dirty="0">
                <a:latin typeface="Calibri"/>
              </a:rPr>
              <a:t> </a:t>
            </a:r>
            <a:r>
              <a:rPr lang="en-US" sz="2000" b="1" dirty="0" err="1">
                <a:latin typeface="Calibri"/>
              </a:rPr>
              <a:t>karakter</a:t>
            </a:r>
            <a:endParaRPr lang="en-US" sz="2000" dirty="0">
              <a:latin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B4118B-6B83-9344-B71A-BD0978B2AB51}"/>
              </a:ext>
            </a:extLst>
          </p:cNvPr>
          <p:cNvSpPr txBox="1"/>
          <p:nvPr/>
        </p:nvSpPr>
        <p:spPr>
          <a:xfrm>
            <a:off x="3090689" y="5909698"/>
            <a:ext cx="5955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alibri"/>
              </a:rPr>
              <a:t>Pengembangan</a:t>
            </a:r>
            <a:r>
              <a:rPr lang="en-US" b="1" dirty="0">
                <a:latin typeface="Calibri"/>
              </a:rPr>
              <a:t> program </a:t>
            </a:r>
            <a:r>
              <a:rPr lang="en-US" b="1" dirty="0" err="1">
                <a:latin typeface="Calibri"/>
              </a:rPr>
              <a:t>Sekolah</a:t>
            </a:r>
            <a:r>
              <a:rPr lang="en-US" b="1" dirty="0">
                <a:latin typeface="Calibri"/>
              </a:rPr>
              <a:t> Kader </a:t>
            </a:r>
            <a:r>
              <a:rPr lang="en-US" b="1" dirty="0" err="1">
                <a:latin typeface="Calibri"/>
              </a:rPr>
              <a:t>sebagai</a:t>
            </a:r>
            <a:r>
              <a:rPr lang="en-US" b="1" dirty="0">
                <a:latin typeface="Calibri"/>
              </a:rPr>
              <a:t> </a:t>
            </a:r>
            <a:r>
              <a:rPr lang="en-US" b="1" dirty="0" err="1">
                <a:latin typeface="Calibri"/>
              </a:rPr>
              <a:t>sarana</a:t>
            </a:r>
            <a:r>
              <a:rPr lang="en-US" b="1" dirty="0">
                <a:latin typeface="Calibri"/>
              </a:rPr>
              <a:t> </a:t>
            </a:r>
            <a:r>
              <a:rPr lang="en-US" b="1" dirty="0" err="1">
                <a:latin typeface="Calibri"/>
              </a:rPr>
              <a:t>percepatan</a:t>
            </a:r>
            <a:r>
              <a:rPr lang="en-US" b="1" dirty="0">
                <a:latin typeface="Calibri"/>
              </a:rPr>
              <a:t> </a:t>
            </a:r>
            <a:r>
              <a:rPr lang="en-US" b="1" dirty="0" err="1">
                <a:latin typeface="Calibri"/>
              </a:rPr>
              <a:t>reformasi</a:t>
            </a:r>
            <a:r>
              <a:rPr lang="en-US" b="1" dirty="0">
                <a:latin typeface="Calibri"/>
              </a:rPr>
              <a:t> </a:t>
            </a:r>
            <a:r>
              <a:rPr lang="en-US" b="1" dirty="0" err="1">
                <a:latin typeface="Calibri"/>
              </a:rPr>
              <a:t>birokrasi</a:t>
            </a:r>
            <a:endParaRPr lang="en-US" b="1" dirty="0">
              <a:latin typeface="Calibri"/>
            </a:endParaRPr>
          </a:p>
          <a:p>
            <a:endParaRPr lang="en-US" dirty="0">
              <a:latin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D2438B-11BA-B348-BCB6-A77DD1743F28}"/>
              </a:ext>
            </a:extLst>
          </p:cNvPr>
          <p:cNvSpPr txBox="1"/>
          <p:nvPr/>
        </p:nvSpPr>
        <p:spPr>
          <a:xfrm>
            <a:off x="3041901" y="4343052"/>
            <a:ext cx="6260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Calibri"/>
              </a:rPr>
              <a:t>Penguatan</a:t>
            </a:r>
            <a:r>
              <a:rPr lang="en-US" sz="2000" b="1" dirty="0">
                <a:latin typeface="Calibri"/>
              </a:rPr>
              <a:t> </a:t>
            </a:r>
            <a:r>
              <a:rPr lang="en-US" sz="2000" b="1" dirty="0" err="1">
                <a:latin typeface="Calibri"/>
              </a:rPr>
              <a:t>teknologi</a:t>
            </a:r>
            <a:r>
              <a:rPr lang="en-US" sz="2000" b="1" dirty="0">
                <a:latin typeface="Calibri"/>
              </a:rPr>
              <a:t> </a:t>
            </a:r>
            <a:r>
              <a:rPr lang="en-US" sz="2000" b="1" dirty="0" err="1">
                <a:latin typeface="Calibri"/>
              </a:rPr>
              <a:t>informasi</a:t>
            </a:r>
            <a:r>
              <a:rPr lang="en-US" sz="2000" b="1" dirty="0">
                <a:latin typeface="Calibri"/>
              </a:rPr>
              <a:t> </a:t>
            </a:r>
            <a:r>
              <a:rPr lang="en-US" sz="2000" b="1" dirty="0" err="1">
                <a:latin typeface="Calibri"/>
              </a:rPr>
              <a:t>pengembangan</a:t>
            </a:r>
            <a:r>
              <a:rPr lang="en-US" sz="2000" b="1" dirty="0">
                <a:latin typeface="Calibri"/>
              </a:rPr>
              <a:t> </a:t>
            </a:r>
            <a:r>
              <a:rPr lang="en-US" sz="2000" b="1" dirty="0" err="1">
                <a:latin typeface="Calibri"/>
              </a:rPr>
              <a:t>kompetensi</a:t>
            </a:r>
            <a:r>
              <a:rPr lang="en-US" sz="2000" b="1" dirty="0"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7071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C928D-5C68-EC49-96AB-C16759268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19" y="66997"/>
            <a:ext cx="5109018" cy="136656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46138"/>
            <a:r>
              <a:rPr lang="en-US" sz="2000" b="1" dirty="0" err="1">
                <a:solidFill>
                  <a:schemeClr val="tx1"/>
                </a:solidFill>
              </a:rPr>
              <a:t>Penguatan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inovasi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kepemimpinan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perubahan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dalam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Pelatihan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Kepemimpinan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51BF428-9A80-0747-9D8A-FEF5FDF69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618904"/>
              </p:ext>
            </p:extLst>
          </p:nvPr>
        </p:nvGraphicFramePr>
        <p:xfrm>
          <a:off x="211085" y="4165593"/>
          <a:ext cx="5111120" cy="1864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560">
                  <a:extLst>
                    <a:ext uri="{9D8B030D-6E8A-4147-A177-3AD203B41FA5}">
                      <a16:colId xmlns:a16="http://schemas.microsoft.com/office/drawing/2014/main" val="550563145"/>
                    </a:ext>
                  </a:extLst>
                </a:gridCol>
                <a:gridCol w="2555560">
                  <a:extLst>
                    <a:ext uri="{9D8B030D-6E8A-4147-A177-3AD203B41FA5}">
                      <a16:colId xmlns:a16="http://schemas.microsoft.com/office/drawing/2014/main" val="3798590047"/>
                    </a:ext>
                  </a:extLst>
                </a:gridCol>
              </a:tblGrid>
              <a:tr h="35682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Paradigma</a:t>
                      </a:r>
                      <a:r>
                        <a:rPr lang="en-US" sz="1800" dirty="0"/>
                        <a:t> Lama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Paradigma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Baru</a:t>
                      </a:r>
                      <a:r>
                        <a:rPr lang="en-US" sz="1800" dirty="0"/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49931760"/>
                  </a:ext>
                </a:extLst>
              </a:tr>
              <a:tr h="437453">
                <a:tc>
                  <a:txBody>
                    <a:bodyPr/>
                    <a:lstStyle/>
                    <a:p>
                      <a:r>
                        <a:rPr lang="en-US" sz="1800" dirty="0" err="1"/>
                        <a:t>Adminstrative</a:t>
                      </a:r>
                      <a:r>
                        <a:rPr lang="en-US" sz="1800" dirty="0"/>
                        <a:t> leadership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Innovative leadership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52768218"/>
                  </a:ext>
                </a:extLst>
              </a:tr>
              <a:tr h="356824">
                <a:tc>
                  <a:txBody>
                    <a:bodyPr/>
                    <a:lstStyle/>
                    <a:p>
                      <a:r>
                        <a:rPr lang="en-US" sz="1800" dirty="0"/>
                        <a:t>Maintain </a:t>
                      </a:r>
                      <a:r>
                        <a:rPr lang="en-US" sz="1800" dirty="0" err="1"/>
                        <a:t>statusquo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Leading change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57242461"/>
                  </a:ext>
                </a:extLst>
              </a:tr>
              <a:tr h="356824">
                <a:tc>
                  <a:txBody>
                    <a:bodyPr/>
                    <a:lstStyle/>
                    <a:p>
                      <a:r>
                        <a:rPr lang="en-US" sz="1800" dirty="0"/>
                        <a:t>Inward looking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Outward looking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52269356"/>
                  </a:ext>
                </a:extLst>
              </a:tr>
              <a:tr h="356824">
                <a:tc>
                  <a:txBody>
                    <a:bodyPr/>
                    <a:lstStyle/>
                    <a:p>
                      <a:r>
                        <a:rPr lang="en-US" sz="1800" dirty="0"/>
                        <a:t>Formal learning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Action learning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0595988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02FEC63-55BE-764C-8740-C8B0BEADD232}"/>
              </a:ext>
            </a:extLst>
          </p:cNvPr>
          <p:cNvSpPr/>
          <p:nvPr/>
        </p:nvSpPr>
        <p:spPr>
          <a:xfrm>
            <a:off x="425325" y="1544596"/>
            <a:ext cx="1327143" cy="533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PKN 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6EB9E-4AA3-2A48-8FC1-FABE6F4C290E}"/>
              </a:ext>
            </a:extLst>
          </p:cNvPr>
          <p:cNvSpPr/>
          <p:nvPr/>
        </p:nvSpPr>
        <p:spPr>
          <a:xfrm>
            <a:off x="425325" y="2158314"/>
            <a:ext cx="1327143" cy="47925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PKN II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B98CD4-AD89-514C-AAA9-3409B5607C22}"/>
              </a:ext>
            </a:extLst>
          </p:cNvPr>
          <p:cNvSpPr/>
          <p:nvPr/>
        </p:nvSpPr>
        <p:spPr>
          <a:xfrm>
            <a:off x="425325" y="2766003"/>
            <a:ext cx="1327143" cy="52161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PKA III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CD2D80-FC9F-CC4B-BA5A-757F86990C4F}"/>
              </a:ext>
            </a:extLst>
          </p:cNvPr>
          <p:cNvSpPr/>
          <p:nvPr/>
        </p:nvSpPr>
        <p:spPr>
          <a:xfrm>
            <a:off x="425325" y="3416049"/>
            <a:ext cx="1327143" cy="57182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PKP IV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1DCE2B-D88A-1E43-A062-F59AFF94A3D9}"/>
              </a:ext>
            </a:extLst>
          </p:cNvPr>
          <p:cNvSpPr/>
          <p:nvPr/>
        </p:nvSpPr>
        <p:spPr>
          <a:xfrm>
            <a:off x="1996224" y="1544595"/>
            <a:ext cx="3117088" cy="53355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JPT </a:t>
            </a:r>
            <a:r>
              <a:rPr lang="en-US" sz="2000" dirty="0" err="1">
                <a:solidFill>
                  <a:prstClr val="white"/>
                </a:solidFill>
              </a:rPr>
              <a:t>Madya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A796C2-14AF-7541-9F2D-F9F246EC1514}"/>
              </a:ext>
            </a:extLst>
          </p:cNvPr>
          <p:cNvSpPr/>
          <p:nvPr/>
        </p:nvSpPr>
        <p:spPr>
          <a:xfrm>
            <a:off x="1997466" y="2154116"/>
            <a:ext cx="3120999" cy="45941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JPT </a:t>
            </a:r>
            <a:r>
              <a:rPr lang="en-US" sz="2000" dirty="0" err="1">
                <a:solidFill>
                  <a:prstClr val="white"/>
                </a:solidFill>
              </a:rPr>
              <a:t>Pratama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9FC754-78A7-F84B-A9D9-E99AD6800DEC}"/>
              </a:ext>
            </a:extLst>
          </p:cNvPr>
          <p:cNvSpPr/>
          <p:nvPr/>
        </p:nvSpPr>
        <p:spPr>
          <a:xfrm>
            <a:off x="1996226" y="2768729"/>
            <a:ext cx="3117086" cy="52335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administrator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27A71B-CDD4-0F49-BD4A-41BF3848770B}"/>
              </a:ext>
            </a:extLst>
          </p:cNvPr>
          <p:cNvSpPr/>
          <p:nvPr/>
        </p:nvSpPr>
        <p:spPr>
          <a:xfrm>
            <a:off x="1996224" y="3416049"/>
            <a:ext cx="3117085" cy="57182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prstClr val="white"/>
                </a:solidFill>
              </a:rPr>
              <a:t>Pengawas</a:t>
            </a:r>
            <a:endParaRPr lang="en-US" sz="2000" dirty="0">
              <a:solidFill>
                <a:prstClr val="white"/>
              </a:solidFill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C92F4AC-2F8E-6D42-AD29-4AC2B61080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358554"/>
              </p:ext>
            </p:extLst>
          </p:nvPr>
        </p:nvGraphicFramePr>
        <p:xfrm>
          <a:off x="5399478" y="66997"/>
          <a:ext cx="6346053" cy="3090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4735">
                  <a:extLst>
                    <a:ext uri="{9D8B030D-6E8A-4147-A177-3AD203B41FA5}">
                      <a16:colId xmlns:a16="http://schemas.microsoft.com/office/drawing/2014/main" val="3469071168"/>
                    </a:ext>
                  </a:extLst>
                </a:gridCol>
                <a:gridCol w="1297106">
                  <a:extLst>
                    <a:ext uri="{9D8B030D-6E8A-4147-A177-3AD203B41FA5}">
                      <a16:colId xmlns:a16="http://schemas.microsoft.com/office/drawing/2014/main" val="3933481180"/>
                    </a:ext>
                  </a:extLst>
                </a:gridCol>
                <a:gridCol w="1297106">
                  <a:extLst>
                    <a:ext uri="{9D8B030D-6E8A-4147-A177-3AD203B41FA5}">
                      <a16:colId xmlns:a16="http://schemas.microsoft.com/office/drawing/2014/main" val="4210634665"/>
                    </a:ext>
                  </a:extLst>
                </a:gridCol>
                <a:gridCol w="1297106">
                  <a:extLst>
                    <a:ext uri="{9D8B030D-6E8A-4147-A177-3AD203B41FA5}">
                      <a16:colId xmlns:a16="http://schemas.microsoft.com/office/drawing/2014/main" val="2214931429"/>
                    </a:ext>
                  </a:extLst>
                </a:gridCol>
              </a:tblGrid>
              <a:tr h="3795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</a:t>
                      </a:r>
                      <a:endParaRPr lang="en-ID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ID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469322"/>
                  </a:ext>
                </a:extLst>
              </a:tr>
              <a:tr h="3443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  <a:endParaRPr lang="en-ID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  <a:endParaRPr lang="en-ID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ID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413019"/>
                  </a:ext>
                </a:extLst>
              </a:tr>
              <a:tr h="262918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Professional Staffs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901 285</a:t>
                      </a:r>
                      <a:endParaRPr lang="en-ID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5715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1 383 578</a:t>
                      </a:r>
                      <a:endParaRPr lang="en-ID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5715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2 284 863</a:t>
                      </a:r>
                      <a:endParaRPr lang="en-ID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57150" marT="9525" marB="0" anchor="b"/>
                </a:tc>
                <a:extLst>
                  <a:ext uri="{0D108BD9-81ED-4DB2-BD59-A6C34878D82A}">
                    <a16:rowId xmlns:a16="http://schemas.microsoft.com/office/drawing/2014/main" val="2318375069"/>
                  </a:ext>
                </a:extLst>
              </a:tr>
              <a:tr h="262918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Staffs</a:t>
                      </a:r>
                      <a:endParaRPr lang="en-ID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1 015 197</a:t>
                      </a:r>
                      <a:endParaRPr lang="en-ID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5715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640 492</a:t>
                      </a:r>
                      <a:endParaRPr lang="en-ID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5715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1 655 689</a:t>
                      </a:r>
                      <a:endParaRPr lang="en-ID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57150" marT="9525" marB="0" anchor="b"/>
                </a:tc>
                <a:extLst>
                  <a:ext uri="{0D108BD9-81ED-4DB2-BD59-A6C34878D82A}">
                    <a16:rowId xmlns:a16="http://schemas.microsoft.com/office/drawing/2014/main" val="2743534334"/>
                  </a:ext>
                </a:extLst>
              </a:tr>
              <a:tr h="262918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Managerial Position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ID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5715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ID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5715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ID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57150" marT="9525" marB="0" anchor="b"/>
                </a:tc>
                <a:extLst>
                  <a:ext uri="{0D108BD9-81ED-4DB2-BD59-A6C34878D82A}">
                    <a16:rowId xmlns:a16="http://schemas.microsoft.com/office/drawing/2014/main" val="3193691605"/>
                  </a:ext>
                </a:extLst>
              </a:tr>
              <a:tr h="262918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Echelon V</a:t>
                      </a:r>
                      <a:endParaRPr lang="en-ID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9 992</a:t>
                      </a:r>
                      <a:endParaRPr lang="en-ID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5715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4 538</a:t>
                      </a:r>
                      <a:endParaRPr lang="en-ID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5715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14 530</a:t>
                      </a:r>
                      <a:endParaRPr lang="en-ID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57150" marT="9525" marB="0" anchor="b"/>
                </a:tc>
                <a:extLst>
                  <a:ext uri="{0D108BD9-81ED-4DB2-BD59-A6C34878D82A}">
                    <a16:rowId xmlns:a16="http://schemas.microsoft.com/office/drawing/2014/main" val="3712379194"/>
                  </a:ext>
                </a:extLst>
              </a:tr>
              <a:tr h="262918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Echelon IV</a:t>
                      </a:r>
                      <a:endParaRPr lang="en-ID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199 886</a:t>
                      </a:r>
                      <a:endParaRPr lang="en-ID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5715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105 901</a:t>
                      </a:r>
                      <a:endParaRPr lang="en-ID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5715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305 787</a:t>
                      </a:r>
                      <a:endParaRPr lang="en-ID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57150" marT="9525" marB="0" anchor="b"/>
                </a:tc>
                <a:extLst>
                  <a:ext uri="{0D108BD9-81ED-4DB2-BD59-A6C34878D82A}">
                    <a16:rowId xmlns:a16="http://schemas.microsoft.com/office/drawing/2014/main" val="1673931721"/>
                  </a:ext>
                </a:extLst>
              </a:tr>
              <a:tr h="262918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Echelon III</a:t>
                      </a:r>
                      <a:endParaRPr lang="en-ID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72 957</a:t>
                      </a:r>
                      <a:endParaRPr lang="en-ID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5715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19 495</a:t>
                      </a:r>
                      <a:endParaRPr lang="en-ID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5715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92 452</a:t>
                      </a:r>
                      <a:endParaRPr lang="en-ID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57150" marT="9525" marB="0" anchor="b"/>
                </a:tc>
                <a:extLst>
                  <a:ext uri="{0D108BD9-81ED-4DB2-BD59-A6C34878D82A}">
                    <a16:rowId xmlns:a16="http://schemas.microsoft.com/office/drawing/2014/main" val="3277236841"/>
                  </a:ext>
                </a:extLst>
              </a:tr>
              <a:tr h="262918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Echelon II</a:t>
                      </a:r>
                      <a:endParaRPr lang="en-ID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17 592</a:t>
                      </a:r>
                      <a:endParaRPr lang="en-ID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5715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2 724</a:t>
                      </a:r>
                      <a:endParaRPr lang="en-ID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5715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20 316</a:t>
                      </a:r>
                      <a:endParaRPr lang="en-ID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57150" marT="9525" marB="0" anchor="b"/>
                </a:tc>
                <a:extLst>
                  <a:ext uri="{0D108BD9-81ED-4DB2-BD59-A6C34878D82A}">
                    <a16:rowId xmlns:a16="http://schemas.microsoft.com/office/drawing/2014/main" val="597131270"/>
                  </a:ext>
                </a:extLst>
              </a:tr>
              <a:tr h="262918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Echelon I</a:t>
                      </a:r>
                      <a:endParaRPr lang="en-ID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584</a:t>
                      </a:r>
                      <a:endParaRPr lang="en-ID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5715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128</a:t>
                      </a:r>
                      <a:endParaRPr lang="en-ID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5715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712</a:t>
                      </a:r>
                      <a:endParaRPr lang="en-ID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57150" marT="9525" marB="0" anchor="b"/>
                </a:tc>
                <a:extLst>
                  <a:ext uri="{0D108BD9-81ED-4DB2-BD59-A6C34878D82A}">
                    <a16:rowId xmlns:a16="http://schemas.microsoft.com/office/drawing/2014/main" val="7982298"/>
                  </a:ext>
                </a:extLst>
              </a:tr>
              <a:tr h="262918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2 217 493</a:t>
                      </a:r>
                      <a:endParaRPr lang="en-ID" sz="14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5715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2 156 856</a:t>
                      </a:r>
                      <a:endParaRPr lang="en-ID" sz="14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5715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4 374 349</a:t>
                      </a:r>
                      <a:endParaRPr lang="en-ID" sz="14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57150" marT="9525" marB="0" anchor="b"/>
                </a:tc>
                <a:extLst>
                  <a:ext uri="{0D108BD9-81ED-4DB2-BD59-A6C34878D82A}">
                    <a16:rowId xmlns:a16="http://schemas.microsoft.com/office/drawing/2014/main" val="1504276392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EA4242DA-8139-2140-8B94-B53B12DF3A87}"/>
              </a:ext>
            </a:extLst>
          </p:cNvPr>
          <p:cNvSpPr/>
          <p:nvPr/>
        </p:nvSpPr>
        <p:spPr>
          <a:xfrm>
            <a:off x="399160" y="444870"/>
            <a:ext cx="602585" cy="610820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42E067C-2F6C-9440-9A2F-8B0150CB4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2205" y="3157164"/>
            <a:ext cx="6423326" cy="3526173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Hingga</a:t>
            </a:r>
            <a:r>
              <a:rPr lang="en-US" sz="2800" dirty="0"/>
              <a:t> 2017 </a:t>
            </a:r>
            <a:r>
              <a:rPr lang="en-US" sz="2800" dirty="0" err="1"/>
              <a:t>dari</a:t>
            </a:r>
            <a:r>
              <a:rPr lang="en-US" sz="2800" dirty="0"/>
              <a:t> 23.523 alumni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dihasilkan</a:t>
            </a:r>
            <a:r>
              <a:rPr lang="en-US" sz="2800" dirty="0"/>
              <a:t> </a:t>
            </a:r>
            <a:r>
              <a:rPr lang="en-US" sz="2800" dirty="0" err="1"/>
              <a:t>inovasi</a:t>
            </a:r>
            <a:r>
              <a:rPr lang="en-US" sz="2800" dirty="0"/>
              <a:t> </a:t>
            </a:r>
            <a:r>
              <a:rPr lang="en-US" sz="2800" dirty="0" err="1"/>
              <a:t>sebanyak</a:t>
            </a:r>
            <a:r>
              <a:rPr lang="en-US" sz="2800" dirty="0"/>
              <a:t> </a:t>
            </a:r>
            <a:r>
              <a:rPr lang="en-US" sz="2800" dirty="0" smtClean="0"/>
              <a:t>12.067 </a:t>
            </a:r>
            <a:r>
              <a:rPr lang="en-US" sz="2800" dirty="0"/>
              <a:t>yang </a:t>
            </a:r>
            <a:r>
              <a:rPr lang="en-US" sz="2800" dirty="0" err="1"/>
              <a:t>diterapkan</a:t>
            </a:r>
            <a:r>
              <a:rPr lang="en-US" sz="2800" dirty="0"/>
              <a:t> di </a:t>
            </a:r>
            <a:r>
              <a:rPr lang="en-US" sz="2800" dirty="0" err="1"/>
              <a:t>instansi</a:t>
            </a:r>
            <a:r>
              <a:rPr lang="en-US" sz="2800" dirty="0"/>
              <a:t> </a:t>
            </a:r>
            <a:r>
              <a:rPr lang="en-US" sz="2800" dirty="0" err="1"/>
              <a:t>pemerintah</a:t>
            </a:r>
            <a:r>
              <a:rPr lang="en-US" sz="2800" dirty="0"/>
              <a:t> </a:t>
            </a:r>
            <a:r>
              <a:rPr lang="en-US" sz="2800" dirty="0" err="1"/>
              <a:t>pusat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daerah</a:t>
            </a:r>
            <a:r>
              <a:rPr lang="en-US" sz="28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/>
              <a:t>Disamping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program </a:t>
            </a:r>
            <a:r>
              <a:rPr lang="en-US" sz="2800" dirty="0" err="1"/>
              <a:t>pelatihan</a:t>
            </a:r>
            <a:r>
              <a:rPr lang="en-US" sz="2800" dirty="0"/>
              <a:t> </a:t>
            </a:r>
            <a:r>
              <a:rPr lang="en-US" sz="2800" dirty="0" err="1"/>
              <a:t>kepemimpinan</a:t>
            </a:r>
            <a:r>
              <a:rPr lang="en-US" sz="2800" dirty="0"/>
              <a:t>, LAN juga </a:t>
            </a:r>
            <a:r>
              <a:rPr lang="en-US" sz="2800" dirty="0" err="1"/>
              <a:t>mendorong</a:t>
            </a:r>
            <a:r>
              <a:rPr lang="en-US" sz="2800" dirty="0"/>
              <a:t> </a:t>
            </a:r>
            <a:r>
              <a:rPr lang="en-US" sz="2800" dirty="0" err="1"/>
              <a:t>inovasi</a:t>
            </a:r>
            <a:r>
              <a:rPr lang="en-US" sz="2800" dirty="0"/>
              <a:t> </a:t>
            </a:r>
            <a:r>
              <a:rPr lang="en-US" sz="2800" dirty="0" err="1"/>
              <a:t>sektor</a:t>
            </a:r>
            <a:r>
              <a:rPr lang="en-US" sz="2800" dirty="0"/>
              <a:t> </a:t>
            </a:r>
            <a:r>
              <a:rPr lang="en-US" sz="2800" dirty="0" err="1"/>
              <a:t>publik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kerjasama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pemerintah</a:t>
            </a:r>
            <a:r>
              <a:rPr lang="en-US" sz="2800" dirty="0"/>
              <a:t> </a:t>
            </a:r>
            <a:r>
              <a:rPr lang="en-US" sz="2800" dirty="0" err="1"/>
              <a:t>daerah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menyelenggarakan</a:t>
            </a:r>
            <a:r>
              <a:rPr lang="en-US" sz="2800" dirty="0"/>
              <a:t> </a:t>
            </a:r>
            <a:r>
              <a:rPr lang="en-US" sz="2800" dirty="0" err="1"/>
              <a:t>laboratorium</a:t>
            </a:r>
            <a:r>
              <a:rPr lang="en-US" sz="2800" dirty="0"/>
              <a:t> </a:t>
            </a:r>
            <a:r>
              <a:rPr lang="en-US" sz="2800" dirty="0" err="1"/>
              <a:t>inovasi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champion </a:t>
            </a:r>
            <a:r>
              <a:rPr lang="en-US" sz="2800" dirty="0" err="1"/>
              <a:t>inovasi</a:t>
            </a:r>
            <a:r>
              <a:rPr lang="en-US" sz="2800" dirty="0"/>
              <a:t> ( </a:t>
            </a:r>
            <a:r>
              <a:rPr lang="en-US" sz="2800" dirty="0" err="1"/>
              <a:t>pegawai</a:t>
            </a:r>
            <a:r>
              <a:rPr lang="en-US" sz="2800" dirty="0"/>
              <a:t> yang </a:t>
            </a:r>
            <a:r>
              <a:rPr lang="en-US" sz="2800" dirty="0" err="1"/>
              <a:t>dipilih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fasilitator</a:t>
            </a:r>
            <a:r>
              <a:rPr lang="en-US" sz="2800" dirty="0"/>
              <a:t> </a:t>
            </a:r>
            <a:r>
              <a:rPr lang="en-US" sz="2800" dirty="0" err="1"/>
              <a:t>pencetus</a:t>
            </a:r>
            <a:r>
              <a:rPr lang="en-US" sz="2800" dirty="0"/>
              <a:t> </a:t>
            </a:r>
            <a:r>
              <a:rPr lang="en-US" sz="2800" dirty="0" err="1"/>
              <a:t>gagasan</a:t>
            </a:r>
            <a:r>
              <a:rPr lang="en-US" sz="2800" dirty="0"/>
              <a:t> </a:t>
            </a:r>
            <a:r>
              <a:rPr lang="en-US" sz="2800" dirty="0" err="1"/>
              <a:t>inovatif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9375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293915" y="5438167"/>
            <a:ext cx="5791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 startAt="2"/>
            </a:pPr>
            <a:r>
              <a:rPr lang="en-US" b="1" dirty="0" err="1">
                <a:solidFill>
                  <a:srgbClr val="00B050"/>
                </a:solidFill>
              </a:rPr>
              <a:t>Kur</a:t>
            </a:r>
            <a:r>
              <a:rPr lang="en-US" b="1" dirty="0">
                <a:solidFill>
                  <a:srgbClr val="00B050"/>
                </a:solidFill>
              </a:rPr>
              <a:t>. </a:t>
            </a:r>
            <a:r>
              <a:rPr lang="en-US" b="1" dirty="0" err="1">
                <a:solidFill>
                  <a:srgbClr val="00B050"/>
                </a:solidFill>
              </a:rPr>
              <a:t>Penguatan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Kompetensi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Teknis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sesuai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Bidang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Tugas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67086" y="984659"/>
            <a:ext cx="2104104" cy="1566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0988" indent="-228600" algn="l"/>
            <a:r>
              <a:rPr lang="en-US" sz="1800" b="1" dirty="0"/>
              <a:t>1. </a:t>
            </a:r>
            <a:r>
              <a:rPr lang="en-US" sz="1800" b="1" dirty="0" err="1"/>
              <a:t>Pengintegrasian</a:t>
            </a:r>
            <a:r>
              <a:rPr lang="en-US" sz="1800" b="1" dirty="0"/>
              <a:t> </a:t>
            </a:r>
            <a:r>
              <a:rPr lang="en-US" sz="1800" b="1" dirty="0" err="1"/>
              <a:t>Wawasan</a:t>
            </a:r>
            <a:r>
              <a:rPr lang="en-US" sz="1800" b="1" dirty="0"/>
              <a:t> </a:t>
            </a:r>
            <a:r>
              <a:rPr lang="en-US" sz="1800" b="1" dirty="0" err="1"/>
              <a:t>Kebangsaaan</a:t>
            </a:r>
            <a:r>
              <a:rPr lang="en-US" sz="1800" b="1" dirty="0"/>
              <a:t> </a:t>
            </a:r>
            <a:r>
              <a:rPr lang="en-US" sz="1800" b="1" dirty="0" err="1"/>
              <a:t>dan</a:t>
            </a:r>
            <a:r>
              <a:rPr lang="en-US" sz="1800" b="1" dirty="0"/>
              <a:t> Bela Negara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3916" y="1528884"/>
            <a:ext cx="6465973" cy="385546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066542" y="2604950"/>
            <a:ext cx="22273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0988" indent="-228600"/>
            <a:r>
              <a:rPr lang="en-US" b="1" dirty="0"/>
              <a:t>2. </a:t>
            </a:r>
            <a:r>
              <a:rPr lang="en-US" b="1" dirty="0" err="1"/>
              <a:t>Memperkuat</a:t>
            </a:r>
            <a:r>
              <a:rPr lang="en-US" b="1" dirty="0"/>
              <a:t> </a:t>
            </a:r>
            <a:r>
              <a:rPr lang="en-US" b="1" dirty="0" err="1"/>
              <a:t>karakter</a:t>
            </a:r>
            <a:r>
              <a:rPr lang="en-US" b="1" dirty="0"/>
              <a:t> PNS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perekatbangsa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perannya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membangun</a:t>
            </a:r>
            <a:r>
              <a:rPr lang="en-US" b="1" dirty="0"/>
              <a:t> </a:t>
            </a:r>
            <a:r>
              <a:rPr lang="en-US" b="1" dirty="0" err="1"/>
              <a:t>tata</a:t>
            </a:r>
            <a:r>
              <a:rPr lang="en-US" b="1" dirty="0"/>
              <a:t> </a:t>
            </a:r>
            <a:r>
              <a:rPr lang="en-US" b="1" dirty="0" err="1"/>
              <a:t>penyelenggaraan</a:t>
            </a:r>
            <a:r>
              <a:rPr lang="en-US" b="1" dirty="0"/>
              <a:t> </a:t>
            </a:r>
            <a:r>
              <a:rPr lang="en-US" b="1" dirty="0" err="1"/>
              <a:t>pemerintahan</a:t>
            </a:r>
            <a:r>
              <a:rPr lang="en-US" b="1" dirty="0"/>
              <a:t> yang </a:t>
            </a:r>
            <a:r>
              <a:rPr lang="en-US" b="1" dirty="0" err="1"/>
              <a:t>baik</a:t>
            </a:r>
            <a:endParaRPr lang="en-US" b="1" dirty="0"/>
          </a:p>
          <a:p>
            <a:pPr marL="280988" indent="-228600"/>
            <a:endParaRPr lang="en-US" b="1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293915" y="6252963"/>
            <a:ext cx="5791200" cy="20745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prstClr val="black"/>
                </a:solidFill>
              </a:rPr>
              <a:t>1 (</a:t>
            </a:r>
            <a:r>
              <a:rPr lang="en-US" sz="1600" b="1" dirty="0" err="1">
                <a:solidFill>
                  <a:prstClr val="black"/>
                </a:solidFill>
              </a:rPr>
              <a:t>satu</a:t>
            </a:r>
            <a:r>
              <a:rPr lang="en-US" sz="1600" b="1" dirty="0">
                <a:solidFill>
                  <a:prstClr val="black"/>
                </a:solidFill>
              </a:rPr>
              <a:t>) </a:t>
            </a:r>
            <a:r>
              <a:rPr lang="en-US" sz="1600" b="1" dirty="0" err="1">
                <a:solidFill>
                  <a:prstClr val="black"/>
                </a:solidFill>
              </a:rPr>
              <a:t>Tahun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Masa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Percobaan</a:t>
            </a:r>
            <a:r>
              <a:rPr lang="en-US" sz="1600" b="1" dirty="0">
                <a:solidFill>
                  <a:prstClr val="black"/>
                </a:solidFill>
              </a:rPr>
              <a:t>/</a:t>
            </a:r>
            <a:r>
              <a:rPr lang="en-US" sz="1600" b="1" dirty="0" err="1">
                <a:solidFill>
                  <a:prstClr val="black"/>
                </a:solidFill>
              </a:rPr>
              <a:t>Prajabatan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93915" y="1570275"/>
            <a:ext cx="443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A.   </a:t>
            </a:r>
            <a:r>
              <a:rPr lang="en-US" b="1" dirty="0" err="1">
                <a:solidFill>
                  <a:srgbClr val="00B050"/>
                </a:solidFill>
              </a:rPr>
              <a:t>Kurikulum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Pembentukan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Karakter</a:t>
            </a:r>
            <a:r>
              <a:rPr lang="en-US" b="1" dirty="0">
                <a:solidFill>
                  <a:srgbClr val="00B050"/>
                </a:solidFill>
              </a:rPr>
              <a:t> PNS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586670" y="1140025"/>
            <a:ext cx="4694904" cy="26172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prstClr val="white"/>
                </a:solidFill>
              </a:rPr>
              <a:t>1 (</a:t>
            </a:r>
            <a:r>
              <a:rPr lang="en-US" sz="1600" b="1" dirty="0" err="1">
                <a:solidFill>
                  <a:prstClr val="white"/>
                </a:solidFill>
              </a:rPr>
              <a:t>satu</a:t>
            </a:r>
            <a:r>
              <a:rPr lang="en-US" sz="1600" b="1" dirty="0">
                <a:solidFill>
                  <a:prstClr val="white"/>
                </a:solidFill>
              </a:rPr>
              <a:t>) </a:t>
            </a:r>
            <a:r>
              <a:rPr lang="en-US" sz="1600" b="1" dirty="0" err="1">
                <a:solidFill>
                  <a:prstClr val="white"/>
                </a:solidFill>
              </a:rPr>
              <a:t>Tahun</a:t>
            </a:r>
            <a:r>
              <a:rPr lang="en-US" sz="1600" b="1" dirty="0">
                <a:solidFill>
                  <a:prstClr val="white"/>
                </a:solidFill>
              </a:rPr>
              <a:t> </a:t>
            </a:r>
            <a:r>
              <a:rPr lang="en-US" sz="1600" b="1" dirty="0" err="1">
                <a:solidFill>
                  <a:prstClr val="white"/>
                </a:solidFill>
              </a:rPr>
              <a:t>Masa</a:t>
            </a:r>
            <a:r>
              <a:rPr lang="en-US" sz="1600" b="1" dirty="0">
                <a:solidFill>
                  <a:prstClr val="white"/>
                </a:solidFill>
              </a:rPr>
              <a:t> </a:t>
            </a:r>
            <a:r>
              <a:rPr lang="en-US" sz="1600" b="1" dirty="0" err="1">
                <a:solidFill>
                  <a:prstClr val="white"/>
                </a:solidFill>
              </a:rPr>
              <a:t>Percobaan</a:t>
            </a:r>
            <a:r>
              <a:rPr lang="en-US" sz="1600" b="1" dirty="0">
                <a:solidFill>
                  <a:prstClr val="white"/>
                </a:solidFill>
              </a:rPr>
              <a:t>/</a:t>
            </a:r>
            <a:r>
              <a:rPr lang="en-US" sz="1600" b="1" dirty="0" err="1">
                <a:solidFill>
                  <a:prstClr val="white"/>
                </a:solidFill>
              </a:rPr>
              <a:t>Prajabatan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556D4C7-6CE1-114C-B6A7-D6EAF6645F13}"/>
              </a:ext>
            </a:extLst>
          </p:cNvPr>
          <p:cNvSpPr/>
          <p:nvPr/>
        </p:nvSpPr>
        <p:spPr>
          <a:xfrm>
            <a:off x="354612" y="202196"/>
            <a:ext cx="602585" cy="610820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12AB2F-321D-A14E-AB94-862EABEE9A9D}"/>
              </a:ext>
            </a:extLst>
          </p:cNvPr>
          <p:cNvSpPr txBox="1"/>
          <p:nvPr/>
        </p:nvSpPr>
        <p:spPr>
          <a:xfrm>
            <a:off x="1620905" y="54823"/>
            <a:ext cx="9811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PELATIHAN DASAR CPNS TERINTEGRASI </a:t>
            </a:r>
            <a:endParaRPr lang="id-ID" sz="2800" b="1" dirty="0" smtClean="0">
              <a:solidFill>
                <a:srgbClr val="C00000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UNTUK MEMBANGUN KARAKTER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99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C55E467F-AC6F-5747-8E80-BA744F42182A}"/>
              </a:ext>
            </a:extLst>
          </p:cNvPr>
          <p:cNvSpPr/>
          <p:nvPr/>
        </p:nvSpPr>
        <p:spPr>
          <a:xfrm>
            <a:off x="422771" y="246117"/>
            <a:ext cx="602585" cy="610820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F94C7A-72D2-8345-AABD-59317C49BE21}"/>
              </a:ext>
            </a:extLst>
          </p:cNvPr>
          <p:cNvSpPr txBox="1"/>
          <p:nvPr/>
        </p:nvSpPr>
        <p:spPr>
          <a:xfrm>
            <a:off x="1828799" y="144947"/>
            <a:ext cx="9048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</a:rPr>
              <a:t>PENGUATAN TEKNOLOGI INFORMASI PENGEMBANGAN KOMPETENSI 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8" name="Shape 62">
            <a:extLst>
              <a:ext uri="{FF2B5EF4-FFF2-40B4-BE49-F238E27FC236}">
                <a16:creationId xmlns:a16="http://schemas.microsoft.com/office/drawing/2014/main" id="{A756FB31-6D92-8B46-BEE4-1C8B211D0DF6}"/>
              </a:ext>
            </a:extLst>
          </p:cNvPr>
          <p:cNvSpPr txBox="1">
            <a:spLocks/>
          </p:cNvSpPr>
          <p:nvPr/>
        </p:nvSpPr>
        <p:spPr>
          <a:xfrm>
            <a:off x="1177641" y="1138676"/>
            <a:ext cx="8407729" cy="530249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id-ID" sz="2400" b="1" dirty="0"/>
              <a:t>Sistem Informasi Pengembangan Kompetensi ASN (SIPKA)</a:t>
            </a:r>
            <a:endParaRPr lang="en" sz="2400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D1C4DE5-3EED-6A4E-8970-B38683BEB3CF}"/>
              </a:ext>
            </a:extLst>
          </p:cNvPr>
          <p:cNvGrpSpPr/>
          <p:nvPr/>
        </p:nvGrpSpPr>
        <p:grpSpPr>
          <a:xfrm>
            <a:off x="4266231" y="1773465"/>
            <a:ext cx="7183087" cy="4044024"/>
            <a:chOff x="533400" y="304800"/>
            <a:chExt cx="8534400" cy="64008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0BAE2F6-D2BE-D34E-B49C-2CDA99B68CAF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04800"/>
              <a:ext cx="8077200" cy="624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A7CC5CC-14AB-2249-B5A1-ADB3F451A109}"/>
                </a:ext>
              </a:extLst>
            </p:cNvPr>
            <p:cNvSpPr/>
            <p:nvPr/>
          </p:nvSpPr>
          <p:spPr>
            <a:xfrm>
              <a:off x="6248400" y="1567543"/>
              <a:ext cx="838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675" b="1" dirty="0">
                  <a:solidFill>
                    <a:prstClr val="black"/>
                  </a:solidFill>
                </a:rPr>
                <a:t>SIPKA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F637994-F2FC-5448-A113-15CA2E188219}"/>
                </a:ext>
              </a:extLst>
            </p:cNvPr>
            <p:cNvSpPr/>
            <p:nvPr/>
          </p:nvSpPr>
          <p:spPr>
            <a:xfrm>
              <a:off x="1981200" y="1713412"/>
              <a:ext cx="838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675" b="1" dirty="0">
                  <a:solidFill>
                    <a:prstClr val="black"/>
                  </a:solidFill>
                </a:rPr>
                <a:t>SIPKA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DEA3E3F-37F1-AD42-A677-A35B15B4EECF}"/>
                </a:ext>
              </a:extLst>
            </p:cNvPr>
            <p:cNvSpPr/>
            <p:nvPr/>
          </p:nvSpPr>
          <p:spPr>
            <a:xfrm>
              <a:off x="3983831" y="3161214"/>
              <a:ext cx="1272513" cy="3208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900" dirty="0">
                  <a:solidFill>
                    <a:prstClr val="black"/>
                  </a:solidFill>
                </a:rPr>
                <a:t>SIPKA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D35847F-D88B-DC4B-87F3-594C3A579A31}"/>
                </a:ext>
              </a:extLst>
            </p:cNvPr>
            <p:cNvSpPr/>
            <p:nvPr/>
          </p:nvSpPr>
          <p:spPr>
            <a:xfrm>
              <a:off x="7486269" y="3811796"/>
              <a:ext cx="901954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675" b="1" dirty="0">
                  <a:solidFill>
                    <a:prstClr val="black"/>
                  </a:solidFill>
                </a:rPr>
                <a:t>Menpan</a:t>
              </a:r>
            </a:p>
            <a:p>
              <a:pPr algn="ctr"/>
              <a:r>
                <a:rPr lang="id-ID" sz="675" b="1" dirty="0">
                  <a:solidFill>
                    <a:prstClr val="black"/>
                  </a:solidFill>
                </a:rPr>
                <a:t>RB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072665B-9F51-5B4E-9768-642EBAD8AC1F}"/>
                </a:ext>
              </a:extLst>
            </p:cNvPr>
            <p:cNvSpPr/>
            <p:nvPr/>
          </p:nvSpPr>
          <p:spPr>
            <a:xfrm>
              <a:off x="7469777" y="4648200"/>
              <a:ext cx="838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900" b="1" dirty="0">
                  <a:solidFill>
                    <a:prstClr val="black"/>
                  </a:solidFill>
                </a:rPr>
                <a:t>BKN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6AF9DDE-8CF2-A244-B26B-AC69527927C1}"/>
                </a:ext>
              </a:extLst>
            </p:cNvPr>
            <p:cNvSpPr/>
            <p:nvPr/>
          </p:nvSpPr>
          <p:spPr>
            <a:xfrm>
              <a:off x="6656614" y="2170612"/>
              <a:ext cx="2411186" cy="9906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id-ID" sz="675" b="1" dirty="0">
                  <a:solidFill>
                    <a:prstClr val="white"/>
                  </a:solidFill>
                </a:rPr>
                <a:t>Konektifitas Dengan Menpan RB :</a:t>
              </a:r>
            </a:p>
            <a:p>
              <a:r>
                <a:rPr lang="id-ID" sz="675" b="1" dirty="0">
                  <a:solidFill>
                    <a:prstClr val="white"/>
                  </a:solidFill>
                </a:rPr>
                <a:t>1. Profil Lembaga Diklat</a:t>
              </a:r>
            </a:p>
            <a:p>
              <a:r>
                <a:rPr lang="id-ID" sz="675" b="1" dirty="0">
                  <a:solidFill>
                    <a:prstClr val="white"/>
                  </a:solidFill>
                </a:rPr>
                <a:t>2. Alumni Diklat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7013320-6DF2-054B-905E-1B046754C401}"/>
                </a:ext>
              </a:extLst>
            </p:cNvPr>
            <p:cNvSpPr/>
            <p:nvPr/>
          </p:nvSpPr>
          <p:spPr>
            <a:xfrm>
              <a:off x="6629400" y="5562600"/>
              <a:ext cx="2438400" cy="1143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id-ID" sz="675" b="1" dirty="0">
                  <a:solidFill>
                    <a:prstClr val="white"/>
                  </a:solidFill>
                </a:rPr>
                <a:t>Konektifitas Dengan BKN :</a:t>
              </a:r>
            </a:p>
            <a:p>
              <a:r>
                <a:rPr lang="id-ID" sz="675" b="1" dirty="0">
                  <a:solidFill>
                    <a:prstClr val="white"/>
                  </a:solidFill>
                </a:rPr>
                <a:t>1. Data Pengembangan Kompetensi </a:t>
              </a:r>
            </a:p>
            <a:p>
              <a:r>
                <a:rPr lang="id-ID" sz="675" b="1" dirty="0">
                  <a:solidFill>
                    <a:prstClr val="white"/>
                  </a:solidFill>
                </a:rPr>
                <a:t>2. Alumni Diklat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5400A68-1415-5A44-876C-BA9070ED5622}"/>
                </a:ext>
              </a:extLst>
            </p:cNvPr>
            <p:cNvSpPr/>
            <p:nvPr/>
          </p:nvSpPr>
          <p:spPr>
            <a:xfrm>
              <a:off x="7273834" y="1569721"/>
              <a:ext cx="1031966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675" b="1" dirty="0">
                  <a:solidFill>
                    <a:prstClr val="black"/>
                  </a:solidFill>
                </a:rPr>
                <a:t>Lembaga Diklat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C096973-81CA-1949-BC26-4DE05AF8A3F6}"/>
                </a:ext>
              </a:extLst>
            </p:cNvPr>
            <p:cNvSpPr/>
            <p:nvPr/>
          </p:nvSpPr>
          <p:spPr>
            <a:xfrm>
              <a:off x="838200" y="1685111"/>
              <a:ext cx="1031966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675" b="1" dirty="0">
                  <a:solidFill>
                    <a:prstClr val="black"/>
                  </a:solidFill>
                </a:rPr>
                <a:t>Lembaga Diklat</a:t>
              </a:r>
            </a:p>
          </p:txBody>
        </p:sp>
        <p:sp>
          <p:nvSpPr>
            <p:cNvPr id="20" name="Down Arrow 13">
              <a:extLst>
                <a:ext uri="{FF2B5EF4-FFF2-40B4-BE49-F238E27FC236}">
                  <a16:creationId xmlns:a16="http://schemas.microsoft.com/office/drawing/2014/main" id="{6C9E6D85-49DC-7440-977B-72AC6FB9CEDB}"/>
                </a:ext>
              </a:extLst>
            </p:cNvPr>
            <p:cNvSpPr/>
            <p:nvPr/>
          </p:nvSpPr>
          <p:spPr>
            <a:xfrm>
              <a:off x="1615489" y="1932664"/>
              <a:ext cx="483277" cy="419294"/>
            </a:xfrm>
            <a:prstGeom prst="downArrow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7D71564-93E2-F24F-BA3C-8986B78BAD51}"/>
                </a:ext>
              </a:extLst>
            </p:cNvPr>
            <p:cNvSpPr/>
            <p:nvPr/>
          </p:nvSpPr>
          <p:spPr>
            <a:xfrm>
              <a:off x="878294" y="2376083"/>
              <a:ext cx="1981200" cy="110598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825" dirty="0">
                  <a:solidFill>
                    <a:prstClr val="white"/>
                  </a:solidFill>
                </a:rPr>
                <a:t>Pertukaran data  dengan Lembaga Diklat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9B750C5-32B0-D146-A5B4-8D1B96CA9C1E}"/>
              </a:ext>
            </a:extLst>
          </p:cNvPr>
          <p:cNvSpPr txBox="1"/>
          <p:nvPr/>
        </p:nvSpPr>
        <p:spPr>
          <a:xfrm>
            <a:off x="1410501" y="1885402"/>
            <a:ext cx="31005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600" b="1" u="sng" dirty="0"/>
              <a:t>Fasilitas dalam SIPKA </a:t>
            </a:r>
            <a:r>
              <a:rPr lang="id-ID" sz="1600" b="1" dirty="0"/>
              <a:t>(2019)</a:t>
            </a:r>
          </a:p>
          <a:p>
            <a:pPr marL="257175" indent="-257175">
              <a:buFont typeface="+mj-lt"/>
              <a:buAutoNum type="arabicPeriod"/>
            </a:pPr>
            <a:r>
              <a:rPr lang="id-ID" sz="1600" b="1" dirty="0"/>
              <a:t>Profil Lembaga Diklat</a:t>
            </a:r>
          </a:p>
          <a:p>
            <a:pPr marL="257175" indent="-257175">
              <a:buFont typeface="+mj-lt"/>
              <a:buAutoNum type="arabicPeriod"/>
            </a:pPr>
            <a:r>
              <a:rPr lang="id-ID" sz="1600" b="1" dirty="0"/>
              <a:t>Informasi Kebijakan Pengembangan Kompetensi</a:t>
            </a:r>
          </a:p>
          <a:p>
            <a:pPr marL="257175" indent="-257175">
              <a:buFont typeface="+mj-lt"/>
              <a:buAutoNum type="arabicPeriod"/>
            </a:pPr>
            <a:r>
              <a:rPr lang="id-ID" sz="1600" b="1" dirty="0"/>
              <a:t>Pelayanan Nomor Registrasi Alumni Pelatsar dan Pim</a:t>
            </a:r>
          </a:p>
          <a:p>
            <a:pPr marL="257175" indent="-257175">
              <a:buFont typeface="+mj-lt"/>
              <a:buAutoNum type="arabicPeriod"/>
            </a:pPr>
            <a:r>
              <a:rPr lang="id-ID" sz="1600" b="1" dirty="0"/>
              <a:t>Pelayanan Akreditasi</a:t>
            </a:r>
          </a:p>
          <a:p>
            <a:pPr marL="257175" indent="-257175">
              <a:buFont typeface="+mj-lt"/>
              <a:buAutoNum type="arabicPeriod"/>
            </a:pPr>
            <a:r>
              <a:rPr lang="id-ID" sz="1600" b="1" dirty="0"/>
              <a:t>Fasilitas E-Learning</a:t>
            </a:r>
          </a:p>
          <a:p>
            <a:pPr marL="257175" indent="-257175">
              <a:buFont typeface="+mj-lt"/>
              <a:buAutoNum type="arabicPeriod"/>
            </a:pPr>
            <a:r>
              <a:rPr lang="id-ID" sz="1600" b="1" dirty="0"/>
              <a:t>Informasi Rencana Pengembangan Kompetensi Tiap Instansi</a:t>
            </a:r>
          </a:p>
          <a:p>
            <a:pPr marL="257175" indent="-257175">
              <a:buFont typeface="+mj-lt"/>
              <a:buAutoNum type="arabicPeriod"/>
            </a:pPr>
            <a:r>
              <a:rPr lang="id-ID" sz="1600" b="1" dirty="0"/>
              <a:t>Perhitungan Traning Rate</a:t>
            </a:r>
            <a:r>
              <a:rPr lang="en-US" sz="1600" b="1" dirty="0"/>
              <a:t> </a:t>
            </a:r>
            <a:r>
              <a:rPr lang="en-US" sz="1600" b="1" dirty="0" err="1"/>
              <a:t>tiap</a:t>
            </a:r>
            <a:r>
              <a:rPr lang="en-US" sz="1600" b="1" dirty="0"/>
              <a:t> </a:t>
            </a:r>
            <a:r>
              <a:rPr lang="en-US" sz="1600" b="1" dirty="0" err="1"/>
              <a:t>instansi</a:t>
            </a:r>
            <a:endParaRPr lang="id-ID" sz="1600" b="1" dirty="0"/>
          </a:p>
          <a:p>
            <a:pPr marL="257175" indent="-257175">
              <a:buFont typeface="+mj-lt"/>
              <a:buAutoNum type="arabicPeriod"/>
            </a:pPr>
            <a:r>
              <a:rPr lang="id-ID" sz="1600" b="1" dirty="0"/>
              <a:t>Monev Pasca Diklat Pim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CA80E37-15C8-5B4D-B6B4-84EAEFE6A99F}"/>
              </a:ext>
            </a:extLst>
          </p:cNvPr>
          <p:cNvSpPr txBox="1">
            <a:spLocks/>
          </p:cNvSpPr>
          <p:nvPr/>
        </p:nvSpPr>
        <p:spPr>
          <a:xfrm>
            <a:off x="3467102" y="5078185"/>
            <a:ext cx="4774223" cy="144315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43050" indent="-171450" algn="l" defTabSz="685800" rtl="0" eaLnBrk="1" latinLnBrk="0" hangingPunct="1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43050" indent="-171450" algn="l" defTabSz="685800" rtl="0" eaLnBrk="1" latinLnBrk="0" hangingPunct="1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43050" indent="-171450" algn="l" defTabSz="685800" rtl="0" eaLnBrk="1" latinLnBrk="0" hangingPunct="1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05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543050" indent="-171450" algn="l" defTabSz="685800" rtl="0" eaLnBrk="1" latinLnBrk="0" hangingPunct="1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5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indent="-385763">
              <a:buClr>
                <a:srgbClr val="1F497D"/>
              </a:buClr>
              <a:buFont typeface="+mj-lt"/>
              <a:buAutoNum type="arabicPeriod"/>
            </a:pPr>
            <a:endParaRPr lang="en-US" sz="1125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385763" indent="-385763">
              <a:buClr>
                <a:srgbClr val="1F497D"/>
              </a:buClr>
              <a:buFont typeface="+mj-lt"/>
              <a:buAutoNum type="arabicPeriod"/>
            </a:pPr>
            <a:endParaRPr lang="en-US" sz="1125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buClr>
                <a:srgbClr val="1F497D"/>
              </a:buClr>
            </a:pPr>
            <a:endParaRPr lang="en-US" sz="1125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61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Revcube.p3d 0"/>
  <p:tag name="POWER3D OPTIONS" val="Fast "/>
  <p:tag name="POWER3D SOUND" val="Revolving Cub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72</TotalTime>
  <Words>1213</Words>
  <Application>Microsoft Office PowerPoint</Application>
  <PresentationFormat>Widescreen</PresentationFormat>
  <Paragraphs>393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1" baseType="lpstr">
      <vt:lpstr>Aharoni</vt:lpstr>
      <vt:lpstr>Arial</vt:lpstr>
      <vt:lpstr>Arial Black</vt:lpstr>
      <vt:lpstr>Arial Narrow</vt:lpstr>
      <vt:lpstr>Arial Rounded MT Bold</vt:lpstr>
      <vt:lpstr>Bauhaus Lt BT</vt:lpstr>
      <vt:lpstr>Bookman Old Style</vt:lpstr>
      <vt:lpstr>Calibri</vt:lpstr>
      <vt:lpstr>Century Gothic</vt:lpstr>
      <vt:lpstr>Corbel</vt:lpstr>
      <vt:lpstr>Gill Sans MT</vt:lpstr>
      <vt:lpstr>Helvetica</vt:lpstr>
      <vt:lpstr>HGｺﾞｼｯｸM</vt:lpstr>
      <vt:lpstr>Impact</vt:lpstr>
      <vt:lpstr>Rockwell Extra Bold</vt:lpstr>
      <vt:lpstr>Tahoma</vt:lpstr>
      <vt:lpstr>Times New Roman</vt:lpstr>
      <vt:lpstr>Trebuchet MS</vt:lpstr>
      <vt:lpstr>Wingdings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PENGUATAN KEBIJAKAN  PENGEMBANGAN KOMPETENSI </vt:lpstr>
      <vt:lpstr>Penguatan inovasi dan kepemimpinan perubahan dalam Pelatihan Kepemimpinan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PARADIGM SHIFT</vt:lpstr>
      <vt:lpstr>PowerPoint Presentation</vt:lpstr>
      <vt:lpstr>PowerPoint Presentation</vt:lpstr>
      <vt:lpstr>Dasar Hukum</vt:lpstr>
      <vt:lpstr>TAHAP PENYELENGGARAAN  PELATIHAN KEPEMIMPINAN TINGKAT II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kom</dc:creator>
  <cp:lastModifiedBy>kom</cp:lastModifiedBy>
  <cp:revision>10</cp:revision>
  <dcterms:created xsi:type="dcterms:W3CDTF">2019-02-11T09:38:33Z</dcterms:created>
  <dcterms:modified xsi:type="dcterms:W3CDTF">2019-02-11T11:56:11Z</dcterms:modified>
</cp:coreProperties>
</file>