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handoutMasterIdLst>
    <p:handoutMasterId r:id="rId32"/>
  </p:handoutMasterIdLst>
  <p:sldIdLst>
    <p:sldId id="288" r:id="rId3"/>
    <p:sldId id="483" r:id="rId4"/>
    <p:sldId id="775" r:id="rId5"/>
    <p:sldId id="333" r:id="rId6"/>
    <p:sldId id="415" r:id="rId7"/>
    <p:sldId id="353" r:id="rId8"/>
    <p:sldId id="331" r:id="rId9"/>
    <p:sldId id="332" r:id="rId10"/>
    <p:sldId id="338" r:id="rId11"/>
    <p:sldId id="344" r:id="rId12"/>
    <p:sldId id="339" r:id="rId13"/>
    <p:sldId id="312" r:id="rId14"/>
    <p:sldId id="334" r:id="rId15"/>
    <p:sldId id="780" r:id="rId16"/>
    <p:sldId id="781" r:id="rId17"/>
    <p:sldId id="783" r:id="rId18"/>
    <p:sldId id="784" r:id="rId19"/>
    <p:sldId id="785" r:id="rId20"/>
    <p:sldId id="786" r:id="rId21"/>
    <p:sldId id="484" r:id="rId22"/>
    <p:sldId id="287" r:id="rId23"/>
    <p:sldId id="778" r:id="rId24"/>
    <p:sldId id="777" r:id="rId25"/>
    <p:sldId id="343" r:id="rId26"/>
    <p:sldId id="779" r:id="rId27"/>
    <p:sldId id="317" r:id="rId28"/>
    <p:sldId id="325" r:id="rId29"/>
    <p:sldId id="774" r:id="rId30"/>
  </p:sldIdLst>
  <p:sldSz cx="9144000" cy="6858000" type="screen4x3"/>
  <p:notesSz cx="6797675" cy="9928225"/>
  <p:defaultTextStyle>
    <a:defPPr>
      <a:defRPr lang="id-ID"/>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E06"/>
    <a:srgbClr val="0BA183"/>
    <a:srgbClr val="1F5FA0"/>
    <a:srgbClr val="9CC544"/>
    <a:srgbClr val="C83E32"/>
    <a:srgbClr val="FF9999"/>
    <a:srgbClr val="AFA5FC"/>
    <a:srgbClr val="8DDFF1"/>
    <a:srgbClr val="FED37E"/>
    <a:srgbClr val="9AB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p:cViewPr varScale="1">
        <p:scale>
          <a:sx n="73" d="100"/>
          <a:sy n="73" d="100"/>
        </p:scale>
        <p:origin x="12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D9665AF-C8FD-41EC-990F-C7A585EAEFF5}"/>
    <pc:docChg chg="addSld modSld">
      <pc:chgData name="" userId="" providerId="" clId="Web-{BD9665AF-C8FD-41EC-990F-C7A585EAEFF5}" dt="2019-02-07T02:08:06.180" v="151"/>
      <pc:docMkLst>
        <pc:docMk/>
      </pc:docMkLst>
      <pc:sldChg chg="addSp delSp modSp new">
        <pc:chgData name="" userId="" providerId="" clId="Web-{BD9665AF-C8FD-41EC-990F-C7A585EAEFF5}" dt="2019-02-07T02:08:06.180" v="151"/>
        <pc:sldMkLst>
          <pc:docMk/>
          <pc:sldMk cId="2434191660" sldId="783"/>
        </pc:sldMkLst>
        <pc:spChg chg="del">
          <ac:chgData name="" userId="" providerId="" clId="Web-{BD9665AF-C8FD-41EC-990F-C7A585EAEFF5}" dt="2019-02-07T02:03:28.788" v="1"/>
          <ac:spMkLst>
            <pc:docMk/>
            <pc:sldMk cId="2434191660" sldId="783"/>
            <ac:spMk id="2" creationId="{EB67A7DF-DE0A-486D-B7B0-0666B49244EA}"/>
          </ac:spMkLst>
        </pc:spChg>
        <pc:spChg chg="add mod">
          <ac:chgData name="" userId="" providerId="" clId="Web-{BD9665AF-C8FD-41EC-990F-C7A585EAEFF5}" dt="2019-02-07T02:03:48.492" v="7" actId="20577"/>
          <ac:spMkLst>
            <pc:docMk/>
            <pc:sldMk cId="2434191660" sldId="783"/>
            <ac:spMk id="4" creationId="{80B7FA53-7F90-42CB-8FA7-E0FA19635415}"/>
          </ac:spMkLst>
        </pc:spChg>
        <pc:graphicFrameChg chg="add mod modGraphic">
          <ac:chgData name="" userId="" providerId="" clId="Web-{BD9665AF-C8FD-41EC-990F-C7A585EAEFF5}" dt="2019-02-07T02:08:06.180" v="151"/>
          <ac:graphicFrameMkLst>
            <pc:docMk/>
            <pc:sldMk cId="2434191660" sldId="783"/>
            <ac:graphicFrameMk id="5" creationId="{8E189052-6DA3-4DCF-90DF-F8804AB92401}"/>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Peserta Konvensi</c:v>
                </c:pt>
              </c:strCache>
            </c:strRef>
          </c:tx>
          <c:explosion val="8"/>
          <c:dPt>
            <c:idx val="0"/>
            <c:bubble3D val="0"/>
            <c:spPr>
              <a:solidFill>
                <a:srgbClr val="CF1254"/>
              </a:solidFill>
            </c:spPr>
            <c:extLst>
              <c:ext xmlns:c16="http://schemas.microsoft.com/office/drawing/2014/chart" uri="{C3380CC4-5D6E-409C-BE32-E72D297353CC}">
                <c16:uniqueId val="{00000000-043E-4EC3-8705-B075C1DBDA08}"/>
              </c:ext>
            </c:extLst>
          </c:dPt>
          <c:dPt>
            <c:idx val="1"/>
            <c:bubble3D val="0"/>
            <c:spPr>
              <a:solidFill>
                <a:srgbClr val="FF6600"/>
              </a:solidFill>
            </c:spPr>
            <c:extLst>
              <c:ext xmlns:c16="http://schemas.microsoft.com/office/drawing/2014/chart" uri="{C3380CC4-5D6E-409C-BE32-E72D297353CC}">
                <c16:uniqueId val="{00000001-043E-4EC3-8705-B075C1DBDA08}"/>
              </c:ext>
            </c:extLst>
          </c:dPt>
          <c:dPt>
            <c:idx val="2"/>
            <c:bubble3D val="0"/>
            <c:spPr>
              <a:solidFill>
                <a:srgbClr val="85C135"/>
              </a:solidFill>
            </c:spPr>
            <c:extLst>
              <c:ext xmlns:c16="http://schemas.microsoft.com/office/drawing/2014/chart" uri="{C3380CC4-5D6E-409C-BE32-E72D297353CC}">
                <c16:uniqueId val="{00000002-043E-4EC3-8705-B075C1DBDA08}"/>
              </c:ext>
            </c:extLst>
          </c:dPt>
          <c:dPt>
            <c:idx val="3"/>
            <c:bubble3D val="0"/>
            <c:spPr>
              <a:solidFill>
                <a:srgbClr val="F26579"/>
              </a:solidFill>
            </c:spPr>
            <c:extLst>
              <c:ext xmlns:c16="http://schemas.microsoft.com/office/drawing/2014/chart" uri="{C3380CC4-5D6E-409C-BE32-E72D297353CC}">
                <c16:uniqueId val="{00000003-043E-4EC3-8705-B075C1DBDA08}"/>
              </c:ext>
            </c:extLst>
          </c:dPt>
          <c:cat>
            <c:strRef>
              <c:f>Sheet1!$A$2:$A$6</c:f>
              <c:strCache>
                <c:ptCount val="5"/>
                <c:pt idx="0">
                  <c:v>Biro Organisasi  </c:v>
                </c:pt>
                <c:pt idx="1">
                  <c:v>Dinas Provinsi </c:v>
                </c:pt>
                <c:pt idx="2">
                  <c:v>Dinas Kabupaten/Kota </c:v>
                </c:pt>
                <c:pt idx="3">
                  <c:v>Kepala UPTD Kemetrologian </c:v>
                </c:pt>
                <c:pt idx="4">
                  <c:v>Kepala UPTD Pengujian dan Sertifikasi Mutu Barang </c:v>
                </c:pt>
              </c:strCache>
            </c:strRef>
          </c:cat>
          <c:val>
            <c:numRef>
              <c:f>Sheet1!$B$2:$B$6</c:f>
              <c:numCache>
                <c:formatCode>General</c:formatCode>
                <c:ptCount val="5"/>
                <c:pt idx="0">
                  <c:v>5</c:v>
                </c:pt>
                <c:pt idx="1">
                  <c:v>33</c:v>
                </c:pt>
                <c:pt idx="2">
                  <c:v>16</c:v>
                </c:pt>
                <c:pt idx="3">
                  <c:v>20</c:v>
                </c:pt>
                <c:pt idx="4">
                  <c:v>17</c:v>
                </c:pt>
              </c:numCache>
            </c:numRef>
          </c:val>
          <c:extLst>
            <c:ext xmlns:c16="http://schemas.microsoft.com/office/drawing/2014/chart" uri="{C3380CC4-5D6E-409C-BE32-E72D297353CC}">
              <c16:uniqueId val="{00000004-043E-4EC3-8705-B075C1DBDA0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177845210902905"/>
          <c:y val="6.3388693453659009E-2"/>
          <c:w val="0.35856215298901317"/>
          <c:h val="0.57692732100441468"/>
        </c:manualLayout>
      </c:layout>
      <c:overlay val="0"/>
      <c:txPr>
        <a:bodyPr/>
        <a:lstStyle/>
        <a:p>
          <a:pPr>
            <a:defRPr lang="en-US" sz="1400"/>
          </a:pPr>
          <a:endParaRPr lang="en-US"/>
        </a:p>
      </c:txPr>
    </c:legend>
    <c:plotVisOnly val="1"/>
    <c:dispBlanksAs val="zero"/>
    <c:showDLblsOverMax val="0"/>
  </c:chart>
  <c:txPr>
    <a:bodyPr/>
    <a:lstStyle/>
    <a:p>
      <a:pPr>
        <a:defRPr sz="1800"/>
      </a:pPr>
      <a:endParaRPr lang="en-US"/>
    </a:p>
  </c:txPr>
  <c:userShapes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9ECD1-84EC-4115-A1BA-5CB963510F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9CCB3941-F37D-4869-A256-CBAC6EC51020}">
      <dgm:prSet custT="1"/>
      <dgm:spPr>
        <a:solidFill>
          <a:srgbClr val="0AA082"/>
        </a:solidFill>
      </dgm:spPr>
      <dgm:t>
        <a:bodyPr/>
        <a:lstStyle/>
        <a:p>
          <a:r>
            <a:rPr lang="id-ID" sz="1700" b="1" dirty="0">
              <a:solidFill>
                <a:schemeClr val="tx1"/>
              </a:solidFill>
            </a:rPr>
            <a:t>UU Nomor 23 Tahun 2014 Tentang Pemerintah Daerah</a:t>
          </a:r>
        </a:p>
      </dgm:t>
    </dgm:pt>
    <dgm:pt modelId="{5D6CED2C-8725-4135-8429-13DA6CEE2125}" type="parTrans" cxnId="{FE9A0D14-F1E9-4BA4-8B52-78AA22270A22}">
      <dgm:prSet/>
      <dgm:spPr/>
      <dgm:t>
        <a:bodyPr/>
        <a:lstStyle/>
        <a:p>
          <a:endParaRPr lang="id-ID" sz="5400" b="1">
            <a:solidFill>
              <a:schemeClr val="tx1"/>
            </a:solidFill>
          </a:endParaRPr>
        </a:p>
      </dgm:t>
    </dgm:pt>
    <dgm:pt modelId="{06BD3B47-8F34-43C1-AFCA-17A83911D3D7}" type="sibTrans" cxnId="{FE9A0D14-F1E9-4BA4-8B52-78AA22270A22}">
      <dgm:prSet/>
      <dgm:spPr/>
      <dgm:t>
        <a:bodyPr/>
        <a:lstStyle/>
        <a:p>
          <a:endParaRPr lang="id-ID" sz="5400" b="1">
            <a:solidFill>
              <a:schemeClr val="tx1"/>
            </a:solidFill>
          </a:endParaRPr>
        </a:p>
      </dgm:t>
    </dgm:pt>
    <dgm:pt modelId="{DB6DA3FA-1137-451E-BADC-83EF35E41F36}">
      <dgm:prSet custT="1"/>
      <dgm:spPr>
        <a:solidFill>
          <a:srgbClr val="FC9E06"/>
        </a:solidFill>
      </dgm:spPr>
      <dgm:t>
        <a:bodyPr/>
        <a:lstStyle/>
        <a:p>
          <a:r>
            <a:rPr lang="id-ID" sz="1700" b="1">
              <a:solidFill>
                <a:schemeClr val="tx1"/>
              </a:solidFill>
            </a:rPr>
            <a:t>PP Nomor 18 Tahun 2016 Tentang Perangkat Daerah </a:t>
          </a:r>
        </a:p>
      </dgm:t>
    </dgm:pt>
    <dgm:pt modelId="{15A341EA-D54B-4772-8816-D94C9D24F602}" type="parTrans" cxnId="{372C9560-C047-4818-B3E3-05EF024AA9B1}">
      <dgm:prSet/>
      <dgm:spPr/>
      <dgm:t>
        <a:bodyPr/>
        <a:lstStyle/>
        <a:p>
          <a:endParaRPr lang="id-ID" sz="5400" b="1">
            <a:solidFill>
              <a:schemeClr val="tx1"/>
            </a:solidFill>
          </a:endParaRPr>
        </a:p>
      </dgm:t>
    </dgm:pt>
    <dgm:pt modelId="{A592E6BD-28F9-48E9-B845-C0A82A20F47A}" type="sibTrans" cxnId="{372C9560-C047-4818-B3E3-05EF024AA9B1}">
      <dgm:prSet/>
      <dgm:spPr/>
      <dgm:t>
        <a:bodyPr/>
        <a:lstStyle/>
        <a:p>
          <a:endParaRPr lang="id-ID" sz="5400" b="1">
            <a:solidFill>
              <a:schemeClr val="tx1"/>
            </a:solidFill>
          </a:endParaRPr>
        </a:p>
      </dgm:t>
    </dgm:pt>
    <dgm:pt modelId="{384B52D5-3CE5-4113-AA8D-E14688438CAB}">
      <dgm:prSet custT="1"/>
      <dgm:spPr/>
      <dgm:t>
        <a:bodyPr/>
        <a:lstStyle/>
        <a:p>
          <a:r>
            <a:rPr lang="id-ID" sz="1700" b="1" dirty="0">
              <a:solidFill>
                <a:schemeClr val="tx1"/>
              </a:solidFill>
            </a:rPr>
            <a:t>Permenakertrans Nomor 8 Tahun 2012 </a:t>
          </a:r>
          <a:r>
            <a:rPr lang="en-US" sz="1700" b="1" dirty="0">
              <a:solidFill>
                <a:schemeClr val="tx1"/>
              </a:solidFill>
            </a:rPr>
            <a:t>t</a:t>
          </a:r>
          <a:r>
            <a:rPr lang="id-ID" sz="1700" b="1" dirty="0">
              <a:solidFill>
                <a:schemeClr val="tx1"/>
              </a:solidFill>
            </a:rPr>
            <a:t>entang Tata Cara Penetapan Standar Kompetensi Kerja Nasional Indonesia </a:t>
          </a:r>
        </a:p>
      </dgm:t>
    </dgm:pt>
    <dgm:pt modelId="{05096E74-5339-4D5D-83FC-43DBC780FD9F}" type="parTrans" cxnId="{B47A7F23-F823-44A4-9C1A-4C37AC00F318}">
      <dgm:prSet/>
      <dgm:spPr/>
      <dgm:t>
        <a:bodyPr/>
        <a:lstStyle/>
        <a:p>
          <a:endParaRPr lang="id-ID" sz="5400" b="1">
            <a:solidFill>
              <a:schemeClr val="tx1"/>
            </a:solidFill>
          </a:endParaRPr>
        </a:p>
      </dgm:t>
    </dgm:pt>
    <dgm:pt modelId="{B187C5D6-8E50-42DE-BD22-12D575AD7625}" type="sibTrans" cxnId="{B47A7F23-F823-44A4-9C1A-4C37AC00F318}">
      <dgm:prSet/>
      <dgm:spPr/>
      <dgm:t>
        <a:bodyPr/>
        <a:lstStyle/>
        <a:p>
          <a:endParaRPr lang="id-ID" sz="5400" b="1">
            <a:solidFill>
              <a:schemeClr val="tx1"/>
            </a:solidFill>
          </a:endParaRPr>
        </a:p>
      </dgm:t>
    </dgm:pt>
    <dgm:pt modelId="{C66F7B6C-D7CA-49A5-B788-09FE4A7BA4B2}">
      <dgm:prSet custT="1"/>
      <dgm:spPr>
        <a:solidFill>
          <a:srgbClr val="C83E32"/>
        </a:solidFill>
      </dgm:spPr>
      <dgm:t>
        <a:bodyPr/>
        <a:lstStyle/>
        <a:p>
          <a:r>
            <a:rPr lang="id-ID" sz="1700" b="1" dirty="0">
              <a:solidFill>
                <a:schemeClr val="tx1"/>
              </a:solidFill>
            </a:rPr>
            <a:t>Perpres nomor 8 TAHUN 2012 tentang Kerangka Kualifikasi Nasional Indonesia</a:t>
          </a:r>
        </a:p>
      </dgm:t>
    </dgm:pt>
    <dgm:pt modelId="{D31A297B-006F-4EB0-915A-C4DA9F611220}" type="parTrans" cxnId="{D4C49E88-5A39-41BE-8053-A0732D3D651E}">
      <dgm:prSet/>
      <dgm:spPr/>
      <dgm:t>
        <a:bodyPr/>
        <a:lstStyle/>
        <a:p>
          <a:endParaRPr lang="id-ID"/>
        </a:p>
      </dgm:t>
    </dgm:pt>
    <dgm:pt modelId="{C07B5ABA-8EFB-44C4-BD60-9E3A06DBB934}" type="sibTrans" cxnId="{D4C49E88-5A39-41BE-8053-A0732D3D651E}">
      <dgm:prSet/>
      <dgm:spPr/>
      <dgm:t>
        <a:bodyPr/>
        <a:lstStyle/>
        <a:p>
          <a:endParaRPr lang="id-ID"/>
        </a:p>
      </dgm:t>
    </dgm:pt>
    <dgm:pt modelId="{63967BF0-5208-4A02-A3F8-6D5F25647156}">
      <dgm:prSet custT="1"/>
      <dgm:spPr>
        <a:solidFill>
          <a:srgbClr val="92D050"/>
        </a:solidFill>
      </dgm:spPr>
      <dgm:t>
        <a:bodyPr/>
        <a:lstStyle/>
        <a:p>
          <a:r>
            <a:rPr lang="id-ID" sz="1700" b="1" dirty="0">
              <a:solidFill>
                <a:schemeClr val="tx1"/>
              </a:solidFill>
            </a:rPr>
            <a:t> Permenakertrans Nomor 5 Tahun 2012 Tentang Sistem Standardisasi Kompetensi Kerja Nasional </a:t>
          </a:r>
        </a:p>
      </dgm:t>
    </dgm:pt>
    <dgm:pt modelId="{2CF76C6A-57C8-4363-8AF9-89EFDC72C299}" type="parTrans" cxnId="{32B8217A-D628-4760-A5BE-51D66BC431E8}">
      <dgm:prSet/>
      <dgm:spPr/>
      <dgm:t>
        <a:bodyPr/>
        <a:lstStyle/>
        <a:p>
          <a:endParaRPr lang="id-ID"/>
        </a:p>
      </dgm:t>
    </dgm:pt>
    <dgm:pt modelId="{A2FC7E16-868F-4480-A402-611671324012}" type="sibTrans" cxnId="{32B8217A-D628-4760-A5BE-51D66BC431E8}">
      <dgm:prSet/>
      <dgm:spPr/>
      <dgm:t>
        <a:bodyPr/>
        <a:lstStyle/>
        <a:p>
          <a:endParaRPr lang="id-ID"/>
        </a:p>
      </dgm:t>
    </dgm:pt>
    <dgm:pt modelId="{2EC12E1D-358E-4219-B230-A3ADCAD48EC1}">
      <dgm:prSet custT="1"/>
      <dgm:spPr/>
      <dgm:t>
        <a:bodyPr/>
        <a:lstStyle/>
        <a:p>
          <a:r>
            <a:rPr lang="en-US" sz="1700" b="1" dirty="0" err="1">
              <a:solidFill>
                <a:schemeClr val="tx1"/>
              </a:solidFill>
            </a:rPr>
            <a:t>Perka</a:t>
          </a:r>
          <a:r>
            <a:rPr lang="en-US" sz="1700" b="1" dirty="0">
              <a:solidFill>
                <a:schemeClr val="tx1"/>
              </a:solidFill>
            </a:rPr>
            <a:t> BKN  7/2013</a:t>
          </a:r>
          <a:r>
            <a:rPr lang="id-ID" sz="1700" b="1" dirty="0">
              <a:solidFill>
                <a:schemeClr val="tx1"/>
              </a:solidFill>
            </a:rPr>
            <a:t> </a:t>
          </a:r>
          <a:r>
            <a:rPr lang="en-ID" sz="1700" b="1" dirty="0" err="1">
              <a:solidFill>
                <a:schemeClr val="tx1"/>
              </a:solidFill>
            </a:rPr>
            <a:t>Pedoman</a:t>
          </a:r>
          <a:r>
            <a:rPr lang="en-ID" sz="1700" b="1" dirty="0">
              <a:solidFill>
                <a:schemeClr val="tx1"/>
              </a:solidFill>
            </a:rPr>
            <a:t> </a:t>
          </a:r>
          <a:r>
            <a:rPr lang="en-ID" sz="1700" b="1" dirty="0" err="1">
              <a:solidFill>
                <a:schemeClr val="tx1"/>
              </a:solidFill>
            </a:rPr>
            <a:t>Perumusan</a:t>
          </a:r>
          <a:r>
            <a:rPr lang="en-ID" sz="1700" b="1" dirty="0">
              <a:solidFill>
                <a:schemeClr val="tx1"/>
              </a:solidFill>
            </a:rPr>
            <a:t> </a:t>
          </a:r>
          <a:r>
            <a:rPr lang="en-ID" sz="1700" b="1" dirty="0" err="1">
              <a:solidFill>
                <a:schemeClr val="tx1"/>
              </a:solidFill>
            </a:rPr>
            <a:t>Standar</a:t>
          </a:r>
          <a:r>
            <a:rPr lang="en-ID" sz="1700" b="1" dirty="0">
              <a:solidFill>
                <a:schemeClr val="tx1"/>
              </a:solidFill>
            </a:rPr>
            <a:t> </a:t>
          </a:r>
          <a:r>
            <a:rPr lang="en-ID" sz="1700" b="1" dirty="0" err="1">
              <a:solidFill>
                <a:schemeClr val="tx1"/>
              </a:solidFill>
            </a:rPr>
            <a:t>Manajerial</a:t>
          </a:r>
          <a:r>
            <a:rPr lang="en-ID" sz="1700" b="1" dirty="0">
              <a:solidFill>
                <a:schemeClr val="tx1"/>
              </a:solidFill>
            </a:rPr>
            <a:t> </a:t>
          </a:r>
          <a:r>
            <a:rPr lang="en-ID" sz="1700" b="1" dirty="0" err="1">
              <a:solidFill>
                <a:schemeClr val="tx1"/>
              </a:solidFill>
            </a:rPr>
            <a:t>Teknis</a:t>
          </a:r>
          <a:r>
            <a:rPr lang="en-ID" sz="1700" b="1" dirty="0">
              <a:solidFill>
                <a:schemeClr val="tx1"/>
              </a:solidFill>
            </a:rPr>
            <a:t> PNS</a:t>
          </a:r>
          <a:endParaRPr lang="id-ID" sz="1700" dirty="0"/>
        </a:p>
      </dgm:t>
    </dgm:pt>
    <dgm:pt modelId="{D6F266DB-CBF3-4AC7-833E-C9AE38A04E9E}" type="parTrans" cxnId="{D5627216-683C-4650-A372-DBE8059543AB}">
      <dgm:prSet/>
      <dgm:spPr/>
      <dgm:t>
        <a:bodyPr/>
        <a:lstStyle/>
        <a:p>
          <a:endParaRPr lang="id-ID"/>
        </a:p>
      </dgm:t>
    </dgm:pt>
    <dgm:pt modelId="{B30159AF-B613-464B-8D03-29875039ACD9}" type="sibTrans" cxnId="{D5627216-683C-4650-A372-DBE8059543AB}">
      <dgm:prSet/>
      <dgm:spPr/>
      <dgm:t>
        <a:bodyPr/>
        <a:lstStyle/>
        <a:p>
          <a:endParaRPr lang="id-ID"/>
        </a:p>
      </dgm:t>
    </dgm:pt>
    <dgm:pt modelId="{117B3FF1-31F4-4EEA-9CB9-2FB90A0878D1}">
      <dgm:prSet custT="1"/>
      <dgm:spPr/>
      <dgm:t>
        <a:bodyPr/>
        <a:lstStyle/>
        <a:p>
          <a:r>
            <a:rPr lang="en-US" sz="1700" b="1" dirty="0" err="1">
              <a:solidFill>
                <a:schemeClr val="tx1"/>
              </a:solidFill>
            </a:rPr>
            <a:t>Perka</a:t>
          </a:r>
          <a:r>
            <a:rPr lang="en-US" sz="1700" b="1" dirty="0">
              <a:solidFill>
                <a:schemeClr val="tx1"/>
              </a:solidFill>
            </a:rPr>
            <a:t> BKN  8/2013</a:t>
          </a:r>
          <a:r>
            <a:rPr lang="id-ID" sz="1700" b="1" dirty="0">
              <a:solidFill>
                <a:schemeClr val="tx1"/>
              </a:solidFill>
            </a:rPr>
            <a:t> </a:t>
          </a:r>
          <a:r>
            <a:rPr lang="en-ID" sz="1700" b="1" dirty="0" err="1">
              <a:solidFill>
                <a:schemeClr val="tx1"/>
              </a:solidFill>
            </a:rPr>
            <a:t>Pedoman</a:t>
          </a:r>
          <a:r>
            <a:rPr lang="en-ID" sz="1700" b="1" dirty="0">
              <a:solidFill>
                <a:schemeClr val="tx1"/>
              </a:solidFill>
            </a:rPr>
            <a:t> </a:t>
          </a:r>
          <a:r>
            <a:rPr lang="en-ID" sz="1700" b="1" dirty="0" err="1">
              <a:solidFill>
                <a:schemeClr val="tx1"/>
              </a:solidFill>
            </a:rPr>
            <a:t>Perumusan</a:t>
          </a:r>
          <a:r>
            <a:rPr lang="en-ID" sz="1700" b="1" dirty="0">
              <a:solidFill>
                <a:schemeClr val="tx1"/>
              </a:solidFill>
            </a:rPr>
            <a:t> </a:t>
          </a:r>
          <a:r>
            <a:rPr lang="en-ID" sz="1700" b="1" dirty="0" err="1">
              <a:solidFill>
                <a:schemeClr val="tx1"/>
              </a:solidFill>
            </a:rPr>
            <a:t>Standar</a:t>
          </a:r>
          <a:r>
            <a:rPr lang="en-ID" sz="1700" b="1" dirty="0">
              <a:solidFill>
                <a:schemeClr val="tx1"/>
              </a:solidFill>
            </a:rPr>
            <a:t> </a:t>
          </a:r>
          <a:r>
            <a:rPr lang="en-ID" sz="1700" b="1" dirty="0" err="1">
              <a:solidFill>
                <a:schemeClr val="tx1"/>
              </a:solidFill>
            </a:rPr>
            <a:t>Kompetensi</a:t>
          </a:r>
          <a:r>
            <a:rPr lang="en-ID" sz="1700" b="1" dirty="0">
              <a:solidFill>
                <a:schemeClr val="tx1"/>
              </a:solidFill>
            </a:rPr>
            <a:t> </a:t>
          </a:r>
          <a:r>
            <a:rPr lang="en-ID" sz="1700" b="1" dirty="0" err="1">
              <a:solidFill>
                <a:schemeClr val="tx1"/>
              </a:solidFill>
            </a:rPr>
            <a:t>Teknis</a:t>
          </a:r>
          <a:r>
            <a:rPr lang="en-ID" sz="1700" b="1" dirty="0">
              <a:solidFill>
                <a:schemeClr val="tx1"/>
              </a:solidFill>
            </a:rPr>
            <a:t> PNS</a:t>
          </a:r>
          <a:endParaRPr lang="id-ID" sz="1700" dirty="0"/>
        </a:p>
      </dgm:t>
    </dgm:pt>
    <dgm:pt modelId="{7C4223C0-29E2-428A-A490-23527558D527}" type="parTrans" cxnId="{7EF4920B-1696-403B-9D3D-F3BEF750875D}">
      <dgm:prSet/>
      <dgm:spPr/>
      <dgm:t>
        <a:bodyPr/>
        <a:lstStyle/>
        <a:p>
          <a:endParaRPr lang="id-ID"/>
        </a:p>
      </dgm:t>
    </dgm:pt>
    <dgm:pt modelId="{0EBA6AEC-4E45-4ACD-A529-DFCEEE2BD097}" type="sibTrans" cxnId="{7EF4920B-1696-403B-9D3D-F3BEF750875D}">
      <dgm:prSet/>
      <dgm:spPr/>
      <dgm:t>
        <a:bodyPr/>
        <a:lstStyle/>
        <a:p>
          <a:endParaRPr lang="id-ID"/>
        </a:p>
      </dgm:t>
    </dgm:pt>
    <dgm:pt modelId="{5053C99F-07A9-4FBB-94E7-5F0AED9A1B25}" type="pres">
      <dgm:prSet presAssocID="{A509ECD1-84EC-4115-A1BA-5CB963510F85}" presName="linear" presStyleCnt="0">
        <dgm:presLayoutVars>
          <dgm:dir/>
          <dgm:animLvl val="lvl"/>
          <dgm:resizeHandles val="exact"/>
        </dgm:presLayoutVars>
      </dgm:prSet>
      <dgm:spPr/>
      <dgm:t>
        <a:bodyPr/>
        <a:lstStyle/>
        <a:p>
          <a:endParaRPr lang="en-US"/>
        </a:p>
      </dgm:t>
    </dgm:pt>
    <dgm:pt modelId="{0FF9788F-B57D-4F90-9A77-619BE7B8367D}" type="pres">
      <dgm:prSet presAssocID="{9CCB3941-F37D-4869-A256-CBAC6EC51020}" presName="parentLin" presStyleCnt="0"/>
      <dgm:spPr/>
    </dgm:pt>
    <dgm:pt modelId="{F8BD5C40-B52E-4CF3-B45C-0F3388AB555D}" type="pres">
      <dgm:prSet presAssocID="{9CCB3941-F37D-4869-A256-CBAC6EC51020}" presName="parentLeftMargin" presStyleLbl="node1" presStyleIdx="0" presStyleCnt="7"/>
      <dgm:spPr/>
      <dgm:t>
        <a:bodyPr/>
        <a:lstStyle/>
        <a:p>
          <a:endParaRPr lang="en-US"/>
        </a:p>
      </dgm:t>
    </dgm:pt>
    <dgm:pt modelId="{136D42D3-A8E1-4315-A939-F86CE0D8B068}" type="pres">
      <dgm:prSet presAssocID="{9CCB3941-F37D-4869-A256-CBAC6EC51020}" presName="parentText" presStyleLbl="node1" presStyleIdx="0" presStyleCnt="7" custScaleX="126132" custScaleY="230780">
        <dgm:presLayoutVars>
          <dgm:chMax val="0"/>
          <dgm:bulletEnabled val="1"/>
        </dgm:presLayoutVars>
      </dgm:prSet>
      <dgm:spPr/>
      <dgm:t>
        <a:bodyPr/>
        <a:lstStyle/>
        <a:p>
          <a:endParaRPr lang="en-US"/>
        </a:p>
      </dgm:t>
    </dgm:pt>
    <dgm:pt modelId="{4BFF5B15-0BEE-44D4-920F-A1AAB3DAF71D}" type="pres">
      <dgm:prSet presAssocID="{9CCB3941-F37D-4869-A256-CBAC6EC51020}" presName="negativeSpace" presStyleCnt="0"/>
      <dgm:spPr/>
    </dgm:pt>
    <dgm:pt modelId="{25B3F043-D834-40F4-9969-366B2316BB76}" type="pres">
      <dgm:prSet presAssocID="{9CCB3941-F37D-4869-A256-CBAC6EC51020}" presName="childText" presStyleLbl="conFgAcc1" presStyleIdx="0" presStyleCnt="7">
        <dgm:presLayoutVars>
          <dgm:bulletEnabled val="1"/>
        </dgm:presLayoutVars>
      </dgm:prSet>
      <dgm:spPr>
        <a:ln>
          <a:solidFill>
            <a:srgbClr val="0BA183"/>
          </a:solidFill>
        </a:ln>
      </dgm:spPr>
    </dgm:pt>
    <dgm:pt modelId="{76763D51-935B-44E6-A9B8-584300C96719}" type="pres">
      <dgm:prSet presAssocID="{06BD3B47-8F34-43C1-AFCA-17A83911D3D7}" presName="spaceBetweenRectangles" presStyleCnt="0"/>
      <dgm:spPr/>
    </dgm:pt>
    <dgm:pt modelId="{ADBCAA19-1E57-4ED8-9E50-D50B72AF7368}" type="pres">
      <dgm:prSet presAssocID="{DB6DA3FA-1137-451E-BADC-83EF35E41F36}" presName="parentLin" presStyleCnt="0"/>
      <dgm:spPr/>
    </dgm:pt>
    <dgm:pt modelId="{C49E4292-C8C5-423E-B665-D2D99F0AB009}" type="pres">
      <dgm:prSet presAssocID="{DB6DA3FA-1137-451E-BADC-83EF35E41F36}" presName="parentLeftMargin" presStyleLbl="node1" presStyleIdx="0" presStyleCnt="7"/>
      <dgm:spPr/>
      <dgm:t>
        <a:bodyPr/>
        <a:lstStyle/>
        <a:p>
          <a:endParaRPr lang="en-US"/>
        </a:p>
      </dgm:t>
    </dgm:pt>
    <dgm:pt modelId="{EB7128E8-B101-471C-B3F5-8D00AFC9D666}" type="pres">
      <dgm:prSet presAssocID="{DB6DA3FA-1137-451E-BADC-83EF35E41F36}" presName="parentText" presStyleLbl="node1" presStyleIdx="1" presStyleCnt="7" custScaleX="126132" custScaleY="186807">
        <dgm:presLayoutVars>
          <dgm:chMax val="0"/>
          <dgm:bulletEnabled val="1"/>
        </dgm:presLayoutVars>
      </dgm:prSet>
      <dgm:spPr/>
      <dgm:t>
        <a:bodyPr/>
        <a:lstStyle/>
        <a:p>
          <a:endParaRPr lang="en-US"/>
        </a:p>
      </dgm:t>
    </dgm:pt>
    <dgm:pt modelId="{B7C01F3A-6995-4137-A2C9-D07363DD4E0C}" type="pres">
      <dgm:prSet presAssocID="{DB6DA3FA-1137-451E-BADC-83EF35E41F36}" presName="negativeSpace" presStyleCnt="0"/>
      <dgm:spPr/>
    </dgm:pt>
    <dgm:pt modelId="{69158E31-E511-45B2-B39C-537B08CABFAD}" type="pres">
      <dgm:prSet presAssocID="{DB6DA3FA-1137-451E-BADC-83EF35E41F36}" presName="childText" presStyleLbl="conFgAcc1" presStyleIdx="1" presStyleCnt="7">
        <dgm:presLayoutVars>
          <dgm:bulletEnabled val="1"/>
        </dgm:presLayoutVars>
      </dgm:prSet>
      <dgm:spPr>
        <a:ln>
          <a:solidFill>
            <a:srgbClr val="FC9E06"/>
          </a:solidFill>
        </a:ln>
      </dgm:spPr>
    </dgm:pt>
    <dgm:pt modelId="{1C071564-4B48-489D-B556-134DB0713D31}" type="pres">
      <dgm:prSet presAssocID="{A592E6BD-28F9-48E9-B845-C0A82A20F47A}" presName="spaceBetweenRectangles" presStyleCnt="0"/>
      <dgm:spPr/>
    </dgm:pt>
    <dgm:pt modelId="{60C85990-69D7-4B56-BBA1-D7C88357FD5C}" type="pres">
      <dgm:prSet presAssocID="{C66F7B6C-D7CA-49A5-B788-09FE4A7BA4B2}" presName="parentLin" presStyleCnt="0"/>
      <dgm:spPr/>
    </dgm:pt>
    <dgm:pt modelId="{0D034AB4-FB7C-4C28-AAC5-45CD8643A8F3}" type="pres">
      <dgm:prSet presAssocID="{C66F7B6C-D7CA-49A5-B788-09FE4A7BA4B2}" presName="parentLeftMargin" presStyleLbl="node1" presStyleIdx="1" presStyleCnt="7"/>
      <dgm:spPr/>
      <dgm:t>
        <a:bodyPr/>
        <a:lstStyle/>
        <a:p>
          <a:endParaRPr lang="en-US"/>
        </a:p>
      </dgm:t>
    </dgm:pt>
    <dgm:pt modelId="{863A36DB-62E8-4D0D-93B2-F96245D74D49}" type="pres">
      <dgm:prSet presAssocID="{C66F7B6C-D7CA-49A5-B788-09FE4A7BA4B2}" presName="parentText" presStyleLbl="node1" presStyleIdx="2" presStyleCnt="7" custScaleX="126132" custScaleY="170100">
        <dgm:presLayoutVars>
          <dgm:chMax val="0"/>
          <dgm:bulletEnabled val="1"/>
        </dgm:presLayoutVars>
      </dgm:prSet>
      <dgm:spPr/>
      <dgm:t>
        <a:bodyPr/>
        <a:lstStyle/>
        <a:p>
          <a:endParaRPr lang="en-US"/>
        </a:p>
      </dgm:t>
    </dgm:pt>
    <dgm:pt modelId="{092C0558-941E-4A86-A1A6-2F8DD9625B6A}" type="pres">
      <dgm:prSet presAssocID="{C66F7B6C-D7CA-49A5-B788-09FE4A7BA4B2}" presName="negativeSpace" presStyleCnt="0"/>
      <dgm:spPr/>
    </dgm:pt>
    <dgm:pt modelId="{D210754A-915E-4CA1-9522-7CC241C01F3C}" type="pres">
      <dgm:prSet presAssocID="{C66F7B6C-D7CA-49A5-B788-09FE4A7BA4B2}" presName="childText" presStyleLbl="conFgAcc1" presStyleIdx="2" presStyleCnt="7">
        <dgm:presLayoutVars>
          <dgm:bulletEnabled val="1"/>
        </dgm:presLayoutVars>
      </dgm:prSet>
      <dgm:spPr>
        <a:ln>
          <a:solidFill>
            <a:srgbClr val="C83E32"/>
          </a:solidFill>
        </a:ln>
      </dgm:spPr>
    </dgm:pt>
    <dgm:pt modelId="{E1459696-E0D6-4DBC-AD21-63D7375777FD}" type="pres">
      <dgm:prSet presAssocID="{C07B5ABA-8EFB-44C4-BD60-9E3A06DBB934}" presName="spaceBetweenRectangles" presStyleCnt="0"/>
      <dgm:spPr/>
    </dgm:pt>
    <dgm:pt modelId="{F568193B-9E49-4B31-BB5E-E5AFED5DB068}" type="pres">
      <dgm:prSet presAssocID="{63967BF0-5208-4A02-A3F8-6D5F25647156}" presName="parentLin" presStyleCnt="0"/>
      <dgm:spPr/>
    </dgm:pt>
    <dgm:pt modelId="{E2E0170F-11D4-4DBB-A2DB-9B9D12762DEA}" type="pres">
      <dgm:prSet presAssocID="{63967BF0-5208-4A02-A3F8-6D5F25647156}" presName="parentLeftMargin" presStyleLbl="node1" presStyleIdx="2" presStyleCnt="7"/>
      <dgm:spPr/>
      <dgm:t>
        <a:bodyPr/>
        <a:lstStyle/>
        <a:p>
          <a:endParaRPr lang="en-US"/>
        </a:p>
      </dgm:t>
    </dgm:pt>
    <dgm:pt modelId="{77B7DC96-2F1E-4520-8639-196FA8AE2D78}" type="pres">
      <dgm:prSet presAssocID="{63967BF0-5208-4A02-A3F8-6D5F25647156}" presName="parentText" presStyleLbl="node1" presStyleIdx="3" presStyleCnt="7" custScaleX="126132" custScaleY="173631">
        <dgm:presLayoutVars>
          <dgm:chMax val="0"/>
          <dgm:bulletEnabled val="1"/>
        </dgm:presLayoutVars>
      </dgm:prSet>
      <dgm:spPr/>
      <dgm:t>
        <a:bodyPr/>
        <a:lstStyle/>
        <a:p>
          <a:endParaRPr lang="en-US"/>
        </a:p>
      </dgm:t>
    </dgm:pt>
    <dgm:pt modelId="{85BFA860-A441-42CE-BAF1-0C516A7CD37B}" type="pres">
      <dgm:prSet presAssocID="{63967BF0-5208-4A02-A3F8-6D5F25647156}" presName="negativeSpace" presStyleCnt="0"/>
      <dgm:spPr/>
    </dgm:pt>
    <dgm:pt modelId="{96FC55EF-9917-4620-9817-26C4F7E5290C}" type="pres">
      <dgm:prSet presAssocID="{63967BF0-5208-4A02-A3F8-6D5F25647156}" presName="childText" presStyleLbl="conFgAcc1" presStyleIdx="3" presStyleCnt="7">
        <dgm:presLayoutVars>
          <dgm:bulletEnabled val="1"/>
        </dgm:presLayoutVars>
      </dgm:prSet>
      <dgm:spPr>
        <a:ln>
          <a:solidFill>
            <a:srgbClr val="9CC544"/>
          </a:solidFill>
        </a:ln>
      </dgm:spPr>
    </dgm:pt>
    <dgm:pt modelId="{0E00D069-FEF5-4FFD-9703-5DA3F0500A8E}" type="pres">
      <dgm:prSet presAssocID="{A2FC7E16-868F-4480-A402-611671324012}" presName="spaceBetweenRectangles" presStyleCnt="0"/>
      <dgm:spPr/>
    </dgm:pt>
    <dgm:pt modelId="{A60EA694-AF42-4E72-8199-DE7B8702DE02}" type="pres">
      <dgm:prSet presAssocID="{384B52D5-3CE5-4113-AA8D-E14688438CAB}" presName="parentLin" presStyleCnt="0"/>
      <dgm:spPr/>
    </dgm:pt>
    <dgm:pt modelId="{BC20C538-ABE2-4905-B9A3-D61A6A82A195}" type="pres">
      <dgm:prSet presAssocID="{384B52D5-3CE5-4113-AA8D-E14688438CAB}" presName="parentLeftMargin" presStyleLbl="node1" presStyleIdx="3" presStyleCnt="7"/>
      <dgm:spPr/>
      <dgm:t>
        <a:bodyPr/>
        <a:lstStyle/>
        <a:p>
          <a:endParaRPr lang="en-US"/>
        </a:p>
      </dgm:t>
    </dgm:pt>
    <dgm:pt modelId="{9D7B13C0-073E-45B8-AD3C-9F11091DA3B2}" type="pres">
      <dgm:prSet presAssocID="{384B52D5-3CE5-4113-AA8D-E14688438CAB}" presName="parentText" presStyleLbl="node1" presStyleIdx="4" presStyleCnt="7" custScaleX="126132" custScaleY="245520">
        <dgm:presLayoutVars>
          <dgm:chMax val="0"/>
          <dgm:bulletEnabled val="1"/>
        </dgm:presLayoutVars>
      </dgm:prSet>
      <dgm:spPr/>
      <dgm:t>
        <a:bodyPr/>
        <a:lstStyle/>
        <a:p>
          <a:endParaRPr lang="en-US"/>
        </a:p>
      </dgm:t>
    </dgm:pt>
    <dgm:pt modelId="{5D04CE68-A1CB-4A31-B536-B8560907A1A1}" type="pres">
      <dgm:prSet presAssocID="{384B52D5-3CE5-4113-AA8D-E14688438CAB}" presName="negativeSpace" presStyleCnt="0"/>
      <dgm:spPr/>
    </dgm:pt>
    <dgm:pt modelId="{2C4E5996-A8FE-4A97-BE5C-811C16360590}" type="pres">
      <dgm:prSet presAssocID="{384B52D5-3CE5-4113-AA8D-E14688438CAB}" presName="childText" presStyleLbl="conFgAcc1" presStyleIdx="4" presStyleCnt="7">
        <dgm:presLayoutVars>
          <dgm:bulletEnabled val="1"/>
        </dgm:presLayoutVars>
      </dgm:prSet>
      <dgm:spPr/>
    </dgm:pt>
    <dgm:pt modelId="{2D7F1DA3-AA3A-4587-B0AB-86556432EAD3}" type="pres">
      <dgm:prSet presAssocID="{B187C5D6-8E50-42DE-BD22-12D575AD7625}" presName="spaceBetweenRectangles" presStyleCnt="0"/>
      <dgm:spPr/>
    </dgm:pt>
    <dgm:pt modelId="{027B1A0B-8982-4BFD-8AAF-2035859CEAF9}" type="pres">
      <dgm:prSet presAssocID="{2EC12E1D-358E-4219-B230-A3ADCAD48EC1}" presName="parentLin" presStyleCnt="0"/>
      <dgm:spPr/>
    </dgm:pt>
    <dgm:pt modelId="{BD1D599B-B836-4B74-A6CB-C75379E50DBB}" type="pres">
      <dgm:prSet presAssocID="{2EC12E1D-358E-4219-B230-A3ADCAD48EC1}" presName="parentLeftMargin" presStyleLbl="node1" presStyleIdx="4" presStyleCnt="7"/>
      <dgm:spPr/>
      <dgm:t>
        <a:bodyPr/>
        <a:lstStyle/>
        <a:p>
          <a:endParaRPr lang="en-US"/>
        </a:p>
      </dgm:t>
    </dgm:pt>
    <dgm:pt modelId="{2F909EB0-F52D-4502-B526-10B9D25762A5}" type="pres">
      <dgm:prSet presAssocID="{2EC12E1D-358E-4219-B230-A3ADCAD48EC1}" presName="parentText" presStyleLbl="node1" presStyleIdx="5" presStyleCnt="7" custScaleX="126132" custScaleY="169943">
        <dgm:presLayoutVars>
          <dgm:chMax val="0"/>
          <dgm:bulletEnabled val="1"/>
        </dgm:presLayoutVars>
      </dgm:prSet>
      <dgm:spPr/>
      <dgm:t>
        <a:bodyPr/>
        <a:lstStyle/>
        <a:p>
          <a:endParaRPr lang="en-US"/>
        </a:p>
      </dgm:t>
    </dgm:pt>
    <dgm:pt modelId="{1A3F0003-9A65-43AF-B886-A3F981D3DD4E}" type="pres">
      <dgm:prSet presAssocID="{2EC12E1D-358E-4219-B230-A3ADCAD48EC1}" presName="negativeSpace" presStyleCnt="0"/>
      <dgm:spPr/>
    </dgm:pt>
    <dgm:pt modelId="{AA83F792-A2BE-42C3-854F-DB42C8BAF237}" type="pres">
      <dgm:prSet presAssocID="{2EC12E1D-358E-4219-B230-A3ADCAD48EC1}" presName="childText" presStyleLbl="conFgAcc1" presStyleIdx="5" presStyleCnt="7">
        <dgm:presLayoutVars>
          <dgm:bulletEnabled val="1"/>
        </dgm:presLayoutVars>
      </dgm:prSet>
      <dgm:spPr/>
    </dgm:pt>
    <dgm:pt modelId="{49048A5A-AF8B-4475-9B38-D7F30BF0C336}" type="pres">
      <dgm:prSet presAssocID="{B30159AF-B613-464B-8D03-29875039ACD9}" presName="spaceBetweenRectangles" presStyleCnt="0"/>
      <dgm:spPr/>
    </dgm:pt>
    <dgm:pt modelId="{091DF842-EB55-4D85-8A8E-6EC69F290F74}" type="pres">
      <dgm:prSet presAssocID="{117B3FF1-31F4-4EEA-9CB9-2FB90A0878D1}" presName="parentLin" presStyleCnt="0"/>
      <dgm:spPr/>
    </dgm:pt>
    <dgm:pt modelId="{F24BD9DC-22FA-4D76-96D6-A33D5EFDC115}" type="pres">
      <dgm:prSet presAssocID="{117B3FF1-31F4-4EEA-9CB9-2FB90A0878D1}" presName="parentLeftMargin" presStyleLbl="node1" presStyleIdx="5" presStyleCnt="7"/>
      <dgm:spPr/>
      <dgm:t>
        <a:bodyPr/>
        <a:lstStyle/>
        <a:p>
          <a:endParaRPr lang="en-US"/>
        </a:p>
      </dgm:t>
    </dgm:pt>
    <dgm:pt modelId="{C8B7ABAF-F709-4089-AA02-2DC8188933B9}" type="pres">
      <dgm:prSet presAssocID="{117B3FF1-31F4-4EEA-9CB9-2FB90A0878D1}" presName="parentText" presStyleLbl="node1" presStyleIdx="6" presStyleCnt="7" custScaleX="126829" custScaleY="199233">
        <dgm:presLayoutVars>
          <dgm:chMax val="0"/>
          <dgm:bulletEnabled val="1"/>
        </dgm:presLayoutVars>
      </dgm:prSet>
      <dgm:spPr/>
      <dgm:t>
        <a:bodyPr/>
        <a:lstStyle/>
        <a:p>
          <a:endParaRPr lang="en-US"/>
        </a:p>
      </dgm:t>
    </dgm:pt>
    <dgm:pt modelId="{3F15B42B-7A9A-48A3-A719-1E15DD807972}" type="pres">
      <dgm:prSet presAssocID="{117B3FF1-31F4-4EEA-9CB9-2FB90A0878D1}" presName="negativeSpace" presStyleCnt="0"/>
      <dgm:spPr/>
    </dgm:pt>
    <dgm:pt modelId="{A5EEDB59-94D5-4AD0-A73A-D37C083E551C}" type="pres">
      <dgm:prSet presAssocID="{117B3FF1-31F4-4EEA-9CB9-2FB90A0878D1}" presName="childText" presStyleLbl="conFgAcc1" presStyleIdx="6" presStyleCnt="7">
        <dgm:presLayoutVars>
          <dgm:bulletEnabled val="1"/>
        </dgm:presLayoutVars>
      </dgm:prSet>
      <dgm:spPr/>
    </dgm:pt>
  </dgm:ptLst>
  <dgm:cxnLst>
    <dgm:cxn modelId="{D4C49E88-5A39-41BE-8053-A0732D3D651E}" srcId="{A509ECD1-84EC-4115-A1BA-5CB963510F85}" destId="{C66F7B6C-D7CA-49A5-B788-09FE4A7BA4B2}" srcOrd="2" destOrd="0" parTransId="{D31A297B-006F-4EB0-915A-C4DA9F611220}" sibTransId="{C07B5ABA-8EFB-44C4-BD60-9E3A06DBB934}"/>
    <dgm:cxn modelId="{9FE4D3C5-39AC-4FFB-98E9-278CA1AAA178}" type="presOf" srcId="{63967BF0-5208-4A02-A3F8-6D5F25647156}" destId="{E2E0170F-11D4-4DBB-A2DB-9B9D12762DEA}" srcOrd="0" destOrd="0" presId="urn:microsoft.com/office/officeart/2005/8/layout/list1"/>
    <dgm:cxn modelId="{FE9A0D14-F1E9-4BA4-8B52-78AA22270A22}" srcId="{A509ECD1-84EC-4115-A1BA-5CB963510F85}" destId="{9CCB3941-F37D-4869-A256-CBAC6EC51020}" srcOrd="0" destOrd="0" parTransId="{5D6CED2C-8725-4135-8429-13DA6CEE2125}" sibTransId="{06BD3B47-8F34-43C1-AFCA-17A83911D3D7}"/>
    <dgm:cxn modelId="{526547D0-2014-4D50-BD3D-771E32B908CB}" type="presOf" srcId="{384B52D5-3CE5-4113-AA8D-E14688438CAB}" destId="{BC20C538-ABE2-4905-B9A3-D61A6A82A195}" srcOrd="0" destOrd="0" presId="urn:microsoft.com/office/officeart/2005/8/layout/list1"/>
    <dgm:cxn modelId="{32B8217A-D628-4760-A5BE-51D66BC431E8}" srcId="{A509ECD1-84EC-4115-A1BA-5CB963510F85}" destId="{63967BF0-5208-4A02-A3F8-6D5F25647156}" srcOrd="3" destOrd="0" parTransId="{2CF76C6A-57C8-4363-8AF9-89EFDC72C299}" sibTransId="{A2FC7E16-868F-4480-A402-611671324012}"/>
    <dgm:cxn modelId="{372C9560-C047-4818-B3E3-05EF024AA9B1}" srcId="{A509ECD1-84EC-4115-A1BA-5CB963510F85}" destId="{DB6DA3FA-1137-451E-BADC-83EF35E41F36}" srcOrd="1" destOrd="0" parTransId="{15A341EA-D54B-4772-8816-D94C9D24F602}" sibTransId="{A592E6BD-28F9-48E9-B845-C0A82A20F47A}"/>
    <dgm:cxn modelId="{E46E3D74-E626-4218-B195-E739A4803104}" type="presOf" srcId="{A509ECD1-84EC-4115-A1BA-5CB963510F85}" destId="{5053C99F-07A9-4FBB-94E7-5F0AED9A1B25}" srcOrd="0" destOrd="0" presId="urn:microsoft.com/office/officeart/2005/8/layout/list1"/>
    <dgm:cxn modelId="{D5627216-683C-4650-A372-DBE8059543AB}" srcId="{A509ECD1-84EC-4115-A1BA-5CB963510F85}" destId="{2EC12E1D-358E-4219-B230-A3ADCAD48EC1}" srcOrd="5" destOrd="0" parTransId="{D6F266DB-CBF3-4AC7-833E-C9AE38A04E9E}" sibTransId="{B30159AF-B613-464B-8D03-29875039ACD9}"/>
    <dgm:cxn modelId="{19BB498C-514A-4CB6-A0A5-4A0523D2B8F3}" type="presOf" srcId="{DB6DA3FA-1137-451E-BADC-83EF35E41F36}" destId="{EB7128E8-B101-471C-B3F5-8D00AFC9D666}" srcOrd="1" destOrd="0" presId="urn:microsoft.com/office/officeart/2005/8/layout/list1"/>
    <dgm:cxn modelId="{B47A7F23-F823-44A4-9C1A-4C37AC00F318}" srcId="{A509ECD1-84EC-4115-A1BA-5CB963510F85}" destId="{384B52D5-3CE5-4113-AA8D-E14688438CAB}" srcOrd="4" destOrd="0" parTransId="{05096E74-5339-4D5D-83FC-43DBC780FD9F}" sibTransId="{B187C5D6-8E50-42DE-BD22-12D575AD7625}"/>
    <dgm:cxn modelId="{B9818FAE-CDF9-4A4D-B41D-24B322890B20}" type="presOf" srcId="{117B3FF1-31F4-4EEA-9CB9-2FB90A0878D1}" destId="{F24BD9DC-22FA-4D76-96D6-A33D5EFDC115}" srcOrd="0" destOrd="0" presId="urn:microsoft.com/office/officeart/2005/8/layout/list1"/>
    <dgm:cxn modelId="{2A2C2DE5-2F32-43FE-AF6E-489C59F3807F}" type="presOf" srcId="{2EC12E1D-358E-4219-B230-A3ADCAD48EC1}" destId="{2F909EB0-F52D-4502-B526-10B9D25762A5}" srcOrd="1" destOrd="0" presId="urn:microsoft.com/office/officeart/2005/8/layout/list1"/>
    <dgm:cxn modelId="{B955AF43-94E7-4057-9902-3E5D28B465CB}" type="presOf" srcId="{63967BF0-5208-4A02-A3F8-6D5F25647156}" destId="{77B7DC96-2F1E-4520-8639-196FA8AE2D78}" srcOrd="1" destOrd="0" presId="urn:microsoft.com/office/officeart/2005/8/layout/list1"/>
    <dgm:cxn modelId="{223CF92D-980A-4405-B123-E22074902040}" type="presOf" srcId="{117B3FF1-31F4-4EEA-9CB9-2FB90A0878D1}" destId="{C8B7ABAF-F709-4089-AA02-2DC8188933B9}" srcOrd="1" destOrd="0" presId="urn:microsoft.com/office/officeart/2005/8/layout/list1"/>
    <dgm:cxn modelId="{1FA107F1-94C5-4942-967A-6C29A20EA55F}" type="presOf" srcId="{2EC12E1D-358E-4219-B230-A3ADCAD48EC1}" destId="{BD1D599B-B836-4B74-A6CB-C75379E50DBB}" srcOrd="0" destOrd="0" presId="urn:microsoft.com/office/officeart/2005/8/layout/list1"/>
    <dgm:cxn modelId="{9C9E9872-D18C-407C-8AF4-4171EEE458B8}" type="presOf" srcId="{C66F7B6C-D7CA-49A5-B788-09FE4A7BA4B2}" destId="{863A36DB-62E8-4D0D-93B2-F96245D74D49}" srcOrd="1" destOrd="0" presId="urn:microsoft.com/office/officeart/2005/8/layout/list1"/>
    <dgm:cxn modelId="{7EF4920B-1696-403B-9D3D-F3BEF750875D}" srcId="{A509ECD1-84EC-4115-A1BA-5CB963510F85}" destId="{117B3FF1-31F4-4EEA-9CB9-2FB90A0878D1}" srcOrd="6" destOrd="0" parTransId="{7C4223C0-29E2-428A-A490-23527558D527}" sibTransId="{0EBA6AEC-4E45-4ACD-A529-DFCEEE2BD097}"/>
    <dgm:cxn modelId="{A8B646FC-530F-45E5-979B-5ACBF4D5B480}" type="presOf" srcId="{9CCB3941-F37D-4869-A256-CBAC6EC51020}" destId="{136D42D3-A8E1-4315-A939-F86CE0D8B068}" srcOrd="1" destOrd="0" presId="urn:microsoft.com/office/officeart/2005/8/layout/list1"/>
    <dgm:cxn modelId="{08ED6D5D-362D-4B9A-A842-14A6B12F5FFD}" type="presOf" srcId="{DB6DA3FA-1137-451E-BADC-83EF35E41F36}" destId="{C49E4292-C8C5-423E-B665-D2D99F0AB009}" srcOrd="0" destOrd="0" presId="urn:microsoft.com/office/officeart/2005/8/layout/list1"/>
    <dgm:cxn modelId="{56FB9AC6-11A9-40B7-B156-427AC45781E3}" type="presOf" srcId="{C66F7B6C-D7CA-49A5-B788-09FE4A7BA4B2}" destId="{0D034AB4-FB7C-4C28-AAC5-45CD8643A8F3}" srcOrd="0" destOrd="0" presId="urn:microsoft.com/office/officeart/2005/8/layout/list1"/>
    <dgm:cxn modelId="{445464A1-A3B9-4D8A-816D-AF03CEB5FDA6}" type="presOf" srcId="{384B52D5-3CE5-4113-AA8D-E14688438CAB}" destId="{9D7B13C0-073E-45B8-AD3C-9F11091DA3B2}" srcOrd="1" destOrd="0" presId="urn:microsoft.com/office/officeart/2005/8/layout/list1"/>
    <dgm:cxn modelId="{4AB925A4-F67B-4F96-877B-0C26EB0BD2CF}" type="presOf" srcId="{9CCB3941-F37D-4869-A256-CBAC6EC51020}" destId="{F8BD5C40-B52E-4CF3-B45C-0F3388AB555D}" srcOrd="0" destOrd="0" presId="urn:microsoft.com/office/officeart/2005/8/layout/list1"/>
    <dgm:cxn modelId="{F842542A-F496-4ECD-915E-FC2A69139D08}" type="presParOf" srcId="{5053C99F-07A9-4FBB-94E7-5F0AED9A1B25}" destId="{0FF9788F-B57D-4F90-9A77-619BE7B8367D}" srcOrd="0" destOrd="0" presId="urn:microsoft.com/office/officeart/2005/8/layout/list1"/>
    <dgm:cxn modelId="{D89EB80C-E15D-4849-A172-38CA63A754CF}" type="presParOf" srcId="{0FF9788F-B57D-4F90-9A77-619BE7B8367D}" destId="{F8BD5C40-B52E-4CF3-B45C-0F3388AB555D}" srcOrd="0" destOrd="0" presId="urn:microsoft.com/office/officeart/2005/8/layout/list1"/>
    <dgm:cxn modelId="{A53540A3-AD0D-4E12-98CB-BEC7E8D2915E}" type="presParOf" srcId="{0FF9788F-B57D-4F90-9A77-619BE7B8367D}" destId="{136D42D3-A8E1-4315-A939-F86CE0D8B068}" srcOrd="1" destOrd="0" presId="urn:microsoft.com/office/officeart/2005/8/layout/list1"/>
    <dgm:cxn modelId="{9C756C7B-7DA1-41BE-93CC-6EDA9EE91046}" type="presParOf" srcId="{5053C99F-07A9-4FBB-94E7-5F0AED9A1B25}" destId="{4BFF5B15-0BEE-44D4-920F-A1AAB3DAF71D}" srcOrd="1" destOrd="0" presId="urn:microsoft.com/office/officeart/2005/8/layout/list1"/>
    <dgm:cxn modelId="{031A9185-150B-484E-9F4C-EB0CC9126581}" type="presParOf" srcId="{5053C99F-07A9-4FBB-94E7-5F0AED9A1B25}" destId="{25B3F043-D834-40F4-9969-366B2316BB76}" srcOrd="2" destOrd="0" presId="urn:microsoft.com/office/officeart/2005/8/layout/list1"/>
    <dgm:cxn modelId="{2061DB27-0754-4AF5-8A97-47FB28200026}" type="presParOf" srcId="{5053C99F-07A9-4FBB-94E7-5F0AED9A1B25}" destId="{76763D51-935B-44E6-A9B8-584300C96719}" srcOrd="3" destOrd="0" presId="urn:microsoft.com/office/officeart/2005/8/layout/list1"/>
    <dgm:cxn modelId="{02B47499-8B33-4C1E-95E4-1DB6EAF3B89D}" type="presParOf" srcId="{5053C99F-07A9-4FBB-94E7-5F0AED9A1B25}" destId="{ADBCAA19-1E57-4ED8-9E50-D50B72AF7368}" srcOrd="4" destOrd="0" presId="urn:microsoft.com/office/officeart/2005/8/layout/list1"/>
    <dgm:cxn modelId="{1B490D8D-2B25-4C68-8BE8-82BB6136CFC8}" type="presParOf" srcId="{ADBCAA19-1E57-4ED8-9E50-D50B72AF7368}" destId="{C49E4292-C8C5-423E-B665-D2D99F0AB009}" srcOrd="0" destOrd="0" presId="urn:microsoft.com/office/officeart/2005/8/layout/list1"/>
    <dgm:cxn modelId="{6C3722B6-782C-466F-A1C6-4572A1AC138D}" type="presParOf" srcId="{ADBCAA19-1E57-4ED8-9E50-D50B72AF7368}" destId="{EB7128E8-B101-471C-B3F5-8D00AFC9D666}" srcOrd="1" destOrd="0" presId="urn:microsoft.com/office/officeart/2005/8/layout/list1"/>
    <dgm:cxn modelId="{461CC691-54BA-4EB1-9DD2-E6EEC32D7238}" type="presParOf" srcId="{5053C99F-07A9-4FBB-94E7-5F0AED9A1B25}" destId="{B7C01F3A-6995-4137-A2C9-D07363DD4E0C}" srcOrd="5" destOrd="0" presId="urn:microsoft.com/office/officeart/2005/8/layout/list1"/>
    <dgm:cxn modelId="{6048590F-2EFC-4EBE-956C-DD36A2BF9E5C}" type="presParOf" srcId="{5053C99F-07A9-4FBB-94E7-5F0AED9A1B25}" destId="{69158E31-E511-45B2-B39C-537B08CABFAD}" srcOrd="6" destOrd="0" presId="urn:microsoft.com/office/officeart/2005/8/layout/list1"/>
    <dgm:cxn modelId="{8DE17E36-5E23-42BD-AEC3-91F5CF8F0E7E}" type="presParOf" srcId="{5053C99F-07A9-4FBB-94E7-5F0AED9A1B25}" destId="{1C071564-4B48-489D-B556-134DB0713D31}" srcOrd="7" destOrd="0" presId="urn:microsoft.com/office/officeart/2005/8/layout/list1"/>
    <dgm:cxn modelId="{54FE182E-F166-4017-8FD2-4B6069694FA2}" type="presParOf" srcId="{5053C99F-07A9-4FBB-94E7-5F0AED9A1B25}" destId="{60C85990-69D7-4B56-BBA1-D7C88357FD5C}" srcOrd="8" destOrd="0" presId="urn:microsoft.com/office/officeart/2005/8/layout/list1"/>
    <dgm:cxn modelId="{84CEE715-89D3-4D17-9601-2F44D9D6F909}" type="presParOf" srcId="{60C85990-69D7-4B56-BBA1-D7C88357FD5C}" destId="{0D034AB4-FB7C-4C28-AAC5-45CD8643A8F3}" srcOrd="0" destOrd="0" presId="urn:microsoft.com/office/officeart/2005/8/layout/list1"/>
    <dgm:cxn modelId="{622B41B4-9F4C-4B62-822F-370A1CCA2752}" type="presParOf" srcId="{60C85990-69D7-4B56-BBA1-D7C88357FD5C}" destId="{863A36DB-62E8-4D0D-93B2-F96245D74D49}" srcOrd="1" destOrd="0" presId="urn:microsoft.com/office/officeart/2005/8/layout/list1"/>
    <dgm:cxn modelId="{05E3445A-649E-4E7F-94EB-56B477064446}" type="presParOf" srcId="{5053C99F-07A9-4FBB-94E7-5F0AED9A1B25}" destId="{092C0558-941E-4A86-A1A6-2F8DD9625B6A}" srcOrd="9" destOrd="0" presId="urn:microsoft.com/office/officeart/2005/8/layout/list1"/>
    <dgm:cxn modelId="{C7B36E00-0EFE-4AA6-8806-56E191348C6C}" type="presParOf" srcId="{5053C99F-07A9-4FBB-94E7-5F0AED9A1B25}" destId="{D210754A-915E-4CA1-9522-7CC241C01F3C}" srcOrd="10" destOrd="0" presId="urn:microsoft.com/office/officeart/2005/8/layout/list1"/>
    <dgm:cxn modelId="{7B2CF8C7-5292-4E14-8EF3-C8A7B7DEAC42}" type="presParOf" srcId="{5053C99F-07A9-4FBB-94E7-5F0AED9A1B25}" destId="{E1459696-E0D6-4DBC-AD21-63D7375777FD}" srcOrd="11" destOrd="0" presId="urn:microsoft.com/office/officeart/2005/8/layout/list1"/>
    <dgm:cxn modelId="{8244E635-C45D-41BF-BC61-E5E167191D59}" type="presParOf" srcId="{5053C99F-07A9-4FBB-94E7-5F0AED9A1B25}" destId="{F568193B-9E49-4B31-BB5E-E5AFED5DB068}" srcOrd="12" destOrd="0" presId="urn:microsoft.com/office/officeart/2005/8/layout/list1"/>
    <dgm:cxn modelId="{5281D873-E49E-44A8-9D22-C38B65A27F61}" type="presParOf" srcId="{F568193B-9E49-4B31-BB5E-E5AFED5DB068}" destId="{E2E0170F-11D4-4DBB-A2DB-9B9D12762DEA}" srcOrd="0" destOrd="0" presId="urn:microsoft.com/office/officeart/2005/8/layout/list1"/>
    <dgm:cxn modelId="{B350C696-6D24-434D-95B3-0B84BF03A8A3}" type="presParOf" srcId="{F568193B-9E49-4B31-BB5E-E5AFED5DB068}" destId="{77B7DC96-2F1E-4520-8639-196FA8AE2D78}" srcOrd="1" destOrd="0" presId="urn:microsoft.com/office/officeart/2005/8/layout/list1"/>
    <dgm:cxn modelId="{45ECD2A1-029E-4500-A54B-7B7399D367CB}" type="presParOf" srcId="{5053C99F-07A9-4FBB-94E7-5F0AED9A1B25}" destId="{85BFA860-A441-42CE-BAF1-0C516A7CD37B}" srcOrd="13" destOrd="0" presId="urn:microsoft.com/office/officeart/2005/8/layout/list1"/>
    <dgm:cxn modelId="{E36F64E1-5246-453B-A8C6-2CF31AE32EF4}" type="presParOf" srcId="{5053C99F-07A9-4FBB-94E7-5F0AED9A1B25}" destId="{96FC55EF-9917-4620-9817-26C4F7E5290C}" srcOrd="14" destOrd="0" presId="urn:microsoft.com/office/officeart/2005/8/layout/list1"/>
    <dgm:cxn modelId="{57E14FCE-0746-4AF4-86C3-8FBF1555B0AD}" type="presParOf" srcId="{5053C99F-07A9-4FBB-94E7-5F0AED9A1B25}" destId="{0E00D069-FEF5-4FFD-9703-5DA3F0500A8E}" srcOrd="15" destOrd="0" presId="urn:microsoft.com/office/officeart/2005/8/layout/list1"/>
    <dgm:cxn modelId="{FBE7DD7E-E040-4FA9-876F-BACEEB221715}" type="presParOf" srcId="{5053C99F-07A9-4FBB-94E7-5F0AED9A1B25}" destId="{A60EA694-AF42-4E72-8199-DE7B8702DE02}" srcOrd="16" destOrd="0" presId="urn:microsoft.com/office/officeart/2005/8/layout/list1"/>
    <dgm:cxn modelId="{F6907FA3-8648-4A61-9B31-87B6F7E800E1}" type="presParOf" srcId="{A60EA694-AF42-4E72-8199-DE7B8702DE02}" destId="{BC20C538-ABE2-4905-B9A3-D61A6A82A195}" srcOrd="0" destOrd="0" presId="urn:microsoft.com/office/officeart/2005/8/layout/list1"/>
    <dgm:cxn modelId="{E512A1DA-06FF-4C4D-ACFD-90D70DA9EB52}" type="presParOf" srcId="{A60EA694-AF42-4E72-8199-DE7B8702DE02}" destId="{9D7B13C0-073E-45B8-AD3C-9F11091DA3B2}" srcOrd="1" destOrd="0" presId="urn:microsoft.com/office/officeart/2005/8/layout/list1"/>
    <dgm:cxn modelId="{32008EE1-01AD-42BB-B3C7-7EBCDE58C935}" type="presParOf" srcId="{5053C99F-07A9-4FBB-94E7-5F0AED9A1B25}" destId="{5D04CE68-A1CB-4A31-B536-B8560907A1A1}" srcOrd="17" destOrd="0" presId="urn:microsoft.com/office/officeart/2005/8/layout/list1"/>
    <dgm:cxn modelId="{BA3B8849-5068-4ED2-A720-53D232A26146}" type="presParOf" srcId="{5053C99F-07A9-4FBB-94E7-5F0AED9A1B25}" destId="{2C4E5996-A8FE-4A97-BE5C-811C16360590}" srcOrd="18" destOrd="0" presId="urn:microsoft.com/office/officeart/2005/8/layout/list1"/>
    <dgm:cxn modelId="{AAAC7B2D-6EF1-498B-A889-71DDCBD93471}" type="presParOf" srcId="{5053C99F-07A9-4FBB-94E7-5F0AED9A1B25}" destId="{2D7F1DA3-AA3A-4587-B0AB-86556432EAD3}" srcOrd="19" destOrd="0" presId="urn:microsoft.com/office/officeart/2005/8/layout/list1"/>
    <dgm:cxn modelId="{99CD92F5-64BF-4270-A3C9-B3F0B1A4EE49}" type="presParOf" srcId="{5053C99F-07A9-4FBB-94E7-5F0AED9A1B25}" destId="{027B1A0B-8982-4BFD-8AAF-2035859CEAF9}" srcOrd="20" destOrd="0" presId="urn:microsoft.com/office/officeart/2005/8/layout/list1"/>
    <dgm:cxn modelId="{3C566E0C-BCEC-4CE0-87B1-08DDA3A89FCA}" type="presParOf" srcId="{027B1A0B-8982-4BFD-8AAF-2035859CEAF9}" destId="{BD1D599B-B836-4B74-A6CB-C75379E50DBB}" srcOrd="0" destOrd="0" presId="urn:microsoft.com/office/officeart/2005/8/layout/list1"/>
    <dgm:cxn modelId="{74BD8E56-CA1A-4B71-992E-B19C71D46802}" type="presParOf" srcId="{027B1A0B-8982-4BFD-8AAF-2035859CEAF9}" destId="{2F909EB0-F52D-4502-B526-10B9D25762A5}" srcOrd="1" destOrd="0" presId="urn:microsoft.com/office/officeart/2005/8/layout/list1"/>
    <dgm:cxn modelId="{BD951AD1-1267-4229-AA90-B2AA4D5B87AC}" type="presParOf" srcId="{5053C99F-07A9-4FBB-94E7-5F0AED9A1B25}" destId="{1A3F0003-9A65-43AF-B886-A3F981D3DD4E}" srcOrd="21" destOrd="0" presId="urn:microsoft.com/office/officeart/2005/8/layout/list1"/>
    <dgm:cxn modelId="{A89DAE01-9B24-4AD4-A2C6-63B5B97F2429}" type="presParOf" srcId="{5053C99F-07A9-4FBB-94E7-5F0AED9A1B25}" destId="{AA83F792-A2BE-42C3-854F-DB42C8BAF237}" srcOrd="22" destOrd="0" presId="urn:microsoft.com/office/officeart/2005/8/layout/list1"/>
    <dgm:cxn modelId="{E2F39349-9F27-4BAC-9ACD-82A4C46454AF}" type="presParOf" srcId="{5053C99F-07A9-4FBB-94E7-5F0AED9A1B25}" destId="{49048A5A-AF8B-4475-9B38-D7F30BF0C336}" srcOrd="23" destOrd="0" presId="urn:microsoft.com/office/officeart/2005/8/layout/list1"/>
    <dgm:cxn modelId="{69AD8CA3-0A49-44E7-98A1-9D82AA5CA3E2}" type="presParOf" srcId="{5053C99F-07A9-4FBB-94E7-5F0AED9A1B25}" destId="{091DF842-EB55-4D85-8A8E-6EC69F290F74}" srcOrd="24" destOrd="0" presId="urn:microsoft.com/office/officeart/2005/8/layout/list1"/>
    <dgm:cxn modelId="{638808A0-CD30-43AC-95A3-2A1B6F592E62}" type="presParOf" srcId="{091DF842-EB55-4D85-8A8E-6EC69F290F74}" destId="{F24BD9DC-22FA-4D76-96D6-A33D5EFDC115}" srcOrd="0" destOrd="0" presId="urn:microsoft.com/office/officeart/2005/8/layout/list1"/>
    <dgm:cxn modelId="{21B5CA1E-E405-4E20-9AED-F74555502FC2}" type="presParOf" srcId="{091DF842-EB55-4D85-8A8E-6EC69F290F74}" destId="{C8B7ABAF-F709-4089-AA02-2DC8188933B9}" srcOrd="1" destOrd="0" presId="urn:microsoft.com/office/officeart/2005/8/layout/list1"/>
    <dgm:cxn modelId="{3F7CBB1E-85F1-47B3-BF7A-FAFCC3BF2B2C}" type="presParOf" srcId="{5053C99F-07A9-4FBB-94E7-5F0AED9A1B25}" destId="{3F15B42B-7A9A-48A3-A719-1E15DD807972}" srcOrd="25" destOrd="0" presId="urn:microsoft.com/office/officeart/2005/8/layout/list1"/>
    <dgm:cxn modelId="{47A51147-16FA-4CBB-8C18-990A368622CB}" type="presParOf" srcId="{5053C99F-07A9-4FBB-94E7-5F0AED9A1B25}" destId="{A5EEDB59-94D5-4AD0-A73A-D37C083E551C}"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8B91CF2-3260-4795-BAD3-D6B40CE5788E}" type="doc">
      <dgm:prSet loTypeId="urn:microsoft.com/office/officeart/2005/8/layout/hList2" loCatId="list" qsTypeId="urn:microsoft.com/office/officeart/2005/8/quickstyle/simple1" qsCatId="simple" csTypeId="urn:microsoft.com/office/officeart/2005/8/colors/accent1_5" csCatId="accent1" phldr="1"/>
      <dgm:spPr/>
      <dgm:t>
        <a:bodyPr/>
        <a:lstStyle/>
        <a:p>
          <a:endParaRPr lang="en-US"/>
        </a:p>
      </dgm:t>
    </dgm:pt>
    <dgm:pt modelId="{E2180EEE-A8F8-4752-ABD6-95342234DC76}">
      <dgm:prSet phldrT="[Text]"/>
      <dgm:spPr/>
      <dgm:t>
        <a:bodyPr/>
        <a:lstStyle/>
        <a:p>
          <a:r>
            <a:rPr lang="en-US">
              <a:solidFill>
                <a:schemeClr val="tx1"/>
              </a:solidFill>
            </a:rPr>
            <a:t>Maksud</a:t>
          </a:r>
          <a:endParaRPr lang="en-US" dirty="0">
            <a:solidFill>
              <a:schemeClr val="tx1"/>
            </a:solidFill>
          </a:endParaRPr>
        </a:p>
      </dgm:t>
    </dgm:pt>
    <dgm:pt modelId="{A8A19B2F-A5F8-4D1C-8B1C-459E807EEBC4}" type="parTrans" cxnId="{DAF9CC1B-4F16-4DBF-80C3-14EF83551BC1}">
      <dgm:prSet/>
      <dgm:spPr/>
      <dgm:t>
        <a:bodyPr/>
        <a:lstStyle/>
        <a:p>
          <a:endParaRPr lang="en-US">
            <a:solidFill>
              <a:schemeClr val="tx1"/>
            </a:solidFill>
          </a:endParaRPr>
        </a:p>
      </dgm:t>
    </dgm:pt>
    <dgm:pt modelId="{DFA181F7-99D9-4FF1-840C-21A9D40C79AE}" type="sibTrans" cxnId="{DAF9CC1B-4F16-4DBF-80C3-14EF83551BC1}">
      <dgm:prSet/>
      <dgm:spPr/>
      <dgm:t>
        <a:bodyPr/>
        <a:lstStyle/>
        <a:p>
          <a:endParaRPr lang="en-US">
            <a:solidFill>
              <a:schemeClr val="tx1"/>
            </a:solidFill>
          </a:endParaRPr>
        </a:p>
      </dgm:t>
    </dgm:pt>
    <dgm:pt modelId="{6980D29C-02AE-4B7A-9E16-97668CF26D83}">
      <dgm:prSet phldrT="[Text]" custT="1"/>
      <dgm:spPr/>
      <dgm:t>
        <a:bodyPr/>
        <a:lstStyle/>
        <a:p>
          <a:pPr>
            <a:lnSpc>
              <a:spcPct val="100000"/>
            </a:lnSpc>
            <a:spcAft>
              <a:spcPts val="600"/>
            </a:spcAft>
          </a:pPr>
          <a:r>
            <a:rPr lang="en-US" sz="1500" dirty="0" err="1">
              <a:solidFill>
                <a:schemeClr val="tx1"/>
              </a:solidFill>
            </a:rPr>
            <a:t>Pedoman</a:t>
          </a:r>
          <a:r>
            <a:rPr lang="en-US" sz="1500" dirty="0">
              <a:solidFill>
                <a:schemeClr val="tx1"/>
              </a:solidFill>
            </a:rPr>
            <a:t> </a:t>
          </a:r>
          <a:r>
            <a:rPr lang="en-US" sz="1500" dirty="0" err="1">
              <a:solidFill>
                <a:schemeClr val="tx1"/>
              </a:solidFill>
            </a:rPr>
            <a:t>pelaksanaan</a:t>
          </a:r>
          <a:r>
            <a:rPr lang="en-US" sz="1500" dirty="0">
              <a:solidFill>
                <a:schemeClr val="tx1"/>
              </a:solidFill>
            </a:rPr>
            <a:t> </a:t>
          </a:r>
          <a:r>
            <a:rPr lang="en-US" sz="1500" dirty="0" err="1">
              <a:solidFill>
                <a:schemeClr val="tx1"/>
              </a:solidFill>
            </a:rPr>
            <a:t>manajemen</a:t>
          </a:r>
          <a:r>
            <a:rPr lang="en-US" sz="1500" dirty="0">
              <a:solidFill>
                <a:schemeClr val="tx1"/>
              </a:solidFill>
            </a:rPr>
            <a:t> ASN </a:t>
          </a:r>
          <a:r>
            <a:rPr lang="en-US" sz="1500" dirty="0" err="1">
              <a:solidFill>
                <a:schemeClr val="tx1"/>
              </a:solidFill>
            </a:rPr>
            <a:t>bidang</a:t>
          </a:r>
          <a:r>
            <a:rPr lang="en-US" sz="1500" dirty="0">
              <a:solidFill>
                <a:schemeClr val="tx1"/>
              </a:solidFill>
            </a:rPr>
            <a:t> </a:t>
          </a:r>
          <a:r>
            <a:rPr lang="en-US" sz="1500" dirty="0" err="1">
              <a:solidFill>
                <a:schemeClr val="tx1"/>
              </a:solidFill>
            </a:rPr>
            <a:t>perdagangan</a:t>
          </a:r>
          <a:endParaRPr lang="en-US" sz="1500" dirty="0">
            <a:solidFill>
              <a:schemeClr val="tx1"/>
            </a:solidFill>
          </a:endParaRPr>
        </a:p>
      </dgm:t>
    </dgm:pt>
    <dgm:pt modelId="{0AD5D668-B69F-4247-8C6D-BB0744F9655C}" type="parTrans" cxnId="{2A40CDC1-468D-483B-A751-B0927C750651}">
      <dgm:prSet/>
      <dgm:spPr/>
      <dgm:t>
        <a:bodyPr/>
        <a:lstStyle/>
        <a:p>
          <a:endParaRPr lang="en-US">
            <a:solidFill>
              <a:schemeClr val="tx1"/>
            </a:solidFill>
          </a:endParaRPr>
        </a:p>
      </dgm:t>
    </dgm:pt>
    <dgm:pt modelId="{A88C7F2A-D139-4D4D-96E5-AD2BA7B1575F}" type="sibTrans" cxnId="{2A40CDC1-468D-483B-A751-B0927C750651}">
      <dgm:prSet/>
      <dgm:spPr/>
      <dgm:t>
        <a:bodyPr/>
        <a:lstStyle/>
        <a:p>
          <a:endParaRPr lang="en-US">
            <a:solidFill>
              <a:schemeClr val="tx1"/>
            </a:solidFill>
          </a:endParaRPr>
        </a:p>
      </dgm:t>
    </dgm:pt>
    <dgm:pt modelId="{E3CC5350-903B-4B01-B257-1224848C2431}">
      <dgm:prSet phldrT="[Text]"/>
      <dgm:spPr/>
      <dgm:t>
        <a:bodyPr/>
        <a:lstStyle/>
        <a:p>
          <a:r>
            <a:rPr lang="en-US" dirty="0" err="1">
              <a:solidFill>
                <a:schemeClr val="tx1"/>
              </a:solidFill>
            </a:rPr>
            <a:t>Tujuan</a:t>
          </a:r>
          <a:endParaRPr lang="en-US" dirty="0">
            <a:solidFill>
              <a:schemeClr val="tx1"/>
            </a:solidFill>
          </a:endParaRPr>
        </a:p>
      </dgm:t>
    </dgm:pt>
    <dgm:pt modelId="{21F22B23-4A96-48F9-AB71-03C970815A2F}" type="parTrans" cxnId="{02798C0B-6450-4BCC-A28C-9A3D2255C640}">
      <dgm:prSet/>
      <dgm:spPr/>
      <dgm:t>
        <a:bodyPr/>
        <a:lstStyle/>
        <a:p>
          <a:endParaRPr lang="en-US">
            <a:solidFill>
              <a:schemeClr val="tx1"/>
            </a:solidFill>
          </a:endParaRPr>
        </a:p>
      </dgm:t>
    </dgm:pt>
    <dgm:pt modelId="{46896B7F-DCF5-4A25-AA90-869FBB0E9705}" type="sibTrans" cxnId="{02798C0B-6450-4BCC-A28C-9A3D2255C640}">
      <dgm:prSet/>
      <dgm:spPr/>
      <dgm:t>
        <a:bodyPr/>
        <a:lstStyle/>
        <a:p>
          <a:endParaRPr lang="en-US">
            <a:solidFill>
              <a:schemeClr val="tx1"/>
            </a:solidFill>
          </a:endParaRPr>
        </a:p>
      </dgm:t>
    </dgm:pt>
    <dgm:pt modelId="{32A0A7CA-78C9-4E78-9699-702A5FA5B744}">
      <dgm:prSet phldrT="[Text]" custT="1"/>
      <dgm:spPr/>
      <dgm:t>
        <a:bodyPr/>
        <a:lstStyle/>
        <a:p>
          <a:pPr>
            <a:lnSpc>
              <a:spcPct val="100000"/>
            </a:lnSpc>
            <a:spcAft>
              <a:spcPts val="600"/>
            </a:spcAft>
          </a:pPr>
          <a:r>
            <a:rPr lang="en-US" sz="1500" dirty="0" err="1">
              <a:solidFill>
                <a:schemeClr val="tx1"/>
              </a:solidFill>
            </a:rPr>
            <a:t>Acuan</a:t>
          </a:r>
          <a:r>
            <a:rPr lang="en-US" sz="1500" dirty="0">
              <a:solidFill>
                <a:schemeClr val="tx1"/>
              </a:solidFill>
            </a:rPr>
            <a:t> PPK </a:t>
          </a:r>
          <a:r>
            <a:rPr lang="en-US" sz="1500" dirty="0" err="1">
              <a:solidFill>
                <a:schemeClr val="tx1"/>
              </a:solidFill>
            </a:rPr>
            <a:t>dalam</a:t>
          </a:r>
          <a:r>
            <a:rPr lang="en-US" sz="1500" dirty="0">
              <a:solidFill>
                <a:schemeClr val="tx1"/>
              </a:solidFill>
            </a:rPr>
            <a:t> </a:t>
          </a:r>
          <a:r>
            <a:rPr lang="en-US" sz="1500" dirty="0" err="1">
              <a:solidFill>
                <a:schemeClr val="tx1"/>
              </a:solidFill>
            </a:rPr>
            <a:t>pelaksanaan</a:t>
          </a:r>
          <a:r>
            <a:rPr lang="en-US" sz="1500" dirty="0">
              <a:solidFill>
                <a:schemeClr val="tx1"/>
              </a:solidFill>
            </a:rPr>
            <a:t> </a:t>
          </a:r>
          <a:r>
            <a:rPr lang="en-US" sz="1500" dirty="0" err="1">
              <a:solidFill>
                <a:schemeClr val="tx1"/>
              </a:solidFill>
            </a:rPr>
            <a:t>manajemen</a:t>
          </a:r>
          <a:r>
            <a:rPr lang="en-US" sz="1500" dirty="0">
              <a:solidFill>
                <a:schemeClr val="tx1"/>
              </a:solidFill>
            </a:rPr>
            <a:t> ASN (</a:t>
          </a:r>
          <a:r>
            <a:rPr lang="en-US" sz="1500" dirty="0" err="1">
              <a:solidFill>
                <a:schemeClr val="tx1"/>
              </a:solidFill>
            </a:rPr>
            <a:t>seleksi</a:t>
          </a:r>
          <a:r>
            <a:rPr lang="en-US" sz="1500" dirty="0">
              <a:solidFill>
                <a:schemeClr val="tx1"/>
              </a:solidFill>
            </a:rPr>
            <a:t>, </a:t>
          </a:r>
          <a:r>
            <a:rPr lang="en-US" sz="1500" dirty="0" err="1">
              <a:solidFill>
                <a:schemeClr val="tx1"/>
              </a:solidFill>
            </a:rPr>
            <a:t>pengangkatan</a:t>
          </a:r>
          <a:r>
            <a:rPr lang="en-US" sz="1500" dirty="0">
              <a:solidFill>
                <a:schemeClr val="tx1"/>
              </a:solidFill>
            </a:rPr>
            <a:t>, </a:t>
          </a:r>
          <a:r>
            <a:rPr lang="en-US" sz="1500" dirty="0" err="1">
              <a:solidFill>
                <a:schemeClr val="tx1"/>
              </a:solidFill>
            </a:rPr>
            <a:t>penempatan</a:t>
          </a:r>
          <a:r>
            <a:rPr lang="en-US" sz="1500" dirty="0">
              <a:solidFill>
                <a:schemeClr val="tx1"/>
              </a:solidFill>
            </a:rPr>
            <a:t>, </a:t>
          </a:r>
          <a:r>
            <a:rPr lang="en-US" sz="1500" dirty="0" err="1">
              <a:solidFill>
                <a:schemeClr val="tx1"/>
              </a:solidFill>
            </a:rPr>
            <a:t>pengembangan</a:t>
          </a:r>
          <a:r>
            <a:rPr lang="en-US" sz="1500" dirty="0">
              <a:solidFill>
                <a:schemeClr val="tx1"/>
              </a:solidFill>
            </a:rPr>
            <a:t> dan </a:t>
          </a:r>
          <a:r>
            <a:rPr lang="en-US" sz="1500" dirty="0" err="1">
              <a:solidFill>
                <a:schemeClr val="tx1"/>
              </a:solidFill>
            </a:rPr>
            <a:t>promosi</a:t>
          </a:r>
          <a:r>
            <a:rPr lang="en-US" sz="1500" dirty="0">
              <a:solidFill>
                <a:schemeClr val="tx1"/>
              </a:solidFill>
            </a:rPr>
            <a:t>)</a:t>
          </a:r>
        </a:p>
      </dgm:t>
    </dgm:pt>
    <dgm:pt modelId="{9BAA42F7-E911-4A76-BD52-BE48FF99638B}" type="parTrans" cxnId="{98F1CA8D-0726-4BB0-83E6-5B20D3E08563}">
      <dgm:prSet/>
      <dgm:spPr/>
      <dgm:t>
        <a:bodyPr/>
        <a:lstStyle/>
        <a:p>
          <a:endParaRPr lang="en-US">
            <a:solidFill>
              <a:schemeClr val="tx1"/>
            </a:solidFill>
          </a:endParaRPr>
        </a:p>
      </dgm:t>
    </dgm:pt>
    <dgm:pt modelId="{7208683C-8EEB-42F5-BE53-B26EE6CE7764}" type="sibTrans" cxnId="{98F1CA8D-0726-4BB0-83E6-5B20D3E08563}">
      <dgm:prSet/>
      <dgm:spPr/>
      <dgm:t>
        <a:bodyPr/>
        <a:lstStyle/>
        <a:p>
          <a:endParaRPr lang="en-US">
            <a:solidFill>
              <a:schemeClr val="tx1"/>
            </a:solidFill>
          </a:endParaRPr>
        </a:p>
      </dgm:t>
    </dgm:pt>
    <dgm:pt modelId="{A1A74362-09EA-400D-8AE7-C7C625A9FC45}">
      <dgm:prSet phldrT="[Text]" custT="1"/>
      <dgm:spPr/>
      <dgm:t>
        <a:bodyPr/>
        <a:lstStyle/>
        <a:p>
          <a:pPr>
            <a:lnSpc>
              <a:spcPct val="100000"/>
            </a:lnSpc>
            <a:spcAft>
              <a:spcPts val="600"/>
            </a:spcAft>
          </a:pPr>
          <a:r>
            <a:rPr lang="en-US" sz="1500" dirty="0" err="1">
              <a:solidFill>
                <a:schemeClr val="tx1"/>
              </a:solidFill>
            </a:rPr>
            <a:t>Acuan</a:t>
          </a:r>
          <a:r>
            <a:rPr lang="en-US" sz="1500" dirty="0">
              <a:solidFill>
                <a:schemeClr val="tx1"/>
              </a:solidFill>
            </a:rPr>
            <a:t> </a:t>
          </a:r>
          <a:r>
            <a:rPr lang="en-US" sz="1500" dirty="0" err="1">
              <a:solidFill>
                <a:schemeClr val="tx1"/>
              </a:solidFill>
            </a:rPr>
            <a:t>penyelenggaraan</a:t>
          </a:r>
          <a:r>
            <a:rPr lang="en-US" sz="1500" dirty="0">
              <a:solidFill>
                <a:schemeClr val="tx1"/>
              </a:solidFill>
            </a:rPr>
            <a:t> </a:t>
          </a:r>
          <a:r>
            <a:rPr lang="en-US" sz="1500" dirty="0" err="1">
              <a:solidFill>
                <a:schemeClr val="tx1"/>
              </a:solidFill>
            </a:rPr>
            <a:t>diklat</a:t>
          </a:r>
          <a:r>
            <a:rPr lang="en-US" sz="1500" dirty="0">
              <a:solidFill>
                <a:schemeClr val="tx1"/>
              </a:solidFill>
            </a:rPr>
            <a:t> ASN</a:t>
          </a:r>
        </a:p>
      </dgm:t>
    </dgm:pt>
    <dgm:pt modelId="{DCB60423-7D1D-40EB-942B-07DAA7098623}" type="parTrans" cxnId="{5C53B154-7377-4AFC-8AB3-2AD152AEA869}">
      <dgm:prSet/>
      <dgm:spPr/>
      <dgm:t>
        <a:bodyPr/>
        <a:lstStyle/>
        <a:p>
          <a:endParaRPr lang="en-US">
            <a:solidFill>
              <a:schemeClr val="tx1"/>
            </a:solidFill>
          </a:endParaRPr>
        </a:p>
      </dgm:t>
    </dgm:pt>
    <dgm:pt modelId="{F246A607-8B1F-4340-A9AF-04BBE106CC1F}" type="sibTrans" cxnId="{5C53B154-7377-4AFC-8AB3-2AD152AEA869}">
      <dgm:prSet/>
      <dgm:spPr/>
      <dgm:t>
        <a:bodyPr/>
        <a:lstStyle/>
        <a:p>
          <a:endParaRPr lang="en-US">
            <a:solidFill>
              <a:schemeClr val="tx1"/>
            </a:solidFill>
          </a:endParaRPr>
        </a:p>
      </dgm:t>
    </dgm:pt>
    <dgm:pt modelId="{875D3F18-0E86-48DA-A0D2-0456F3095C17}">
      <dgm:prSet phldrT="[Text]"/>
      <dgm:spPr/>
      <dgm:t>
        <a:bodyPr/>
        <a:lstStyle/>
        <a:p>
          <a:r>
            <a:rPr lang="en-US">
              <a:solidFill>
                <a:schemeClr val="tx1"/>
              </a:solidFill>
            </a:rPr>
            <a:t>Sasaran</a:t>
          </a:r>
          <a:endParaRPr lang="en-US" dirty="0">
            <a:solidFill>
              <a:schemeClr val="tx1"/>
            </a:solidFill>
          </a:endParaRPr>
        </a:p>
      </dgm:t>
    </dgm:pt>
    <dgm:pt modelId="{C5BB32C9-5E4C-48C8-81DB-DBDCC234EC6B}" type="parTrans" cxnId="{3E1869BA-880C-4887-A4B2-83F55745508D}">
      <dgm:prSet/>
      <dgm:spPr/>
      <dgm:t>
        <a:bodyPr/>
        <a:lstStyle/>
        <a:p>
          <a:endParaRPr lang="en-US">
            <a:solidFill>
              <a:schemeClr val="tx1"/>
            </a:solidFill>
          </a:endParaRPr>
        </a:p>
      </dgm:t>
    </dgm:pt>
    <dgm:pt modelId="{143F1922-2CB2-4257-87B9-CDC1550655F1}" type="sibTrans" cxnId="{3E1869BA-880C-4887-A4B2-83F55745508D}">
      <dgm:prSet/>
      <dgm:spPr/>
      <dgm:t>
        <a:bodyPr/>
        <a:lstStyle/>
        <a:p>
          <a:endParaRPr lang="en-US">
            <a:solidFill>
              <a:schemeClr val="tx1"/>
            </a:solidFill>
          </a:endParaRPr>
        </a:p>
      </dgm:t>
    </dgm:pt>
    <dgm:pt modelId="{2F7E2E71-CF72-4571-AF10-21BB42FBD3BD}">
      <dgm:prSet phldrT="[Text]"/>
      <dgm:spPr/>
      <dgm:t>
        <a:bodyPr/>
        <a:lstStyle/>
        <a:p>
          <a:pPr>
            <a:lnSpc>
              <a:spcPct val="100000"/>
            </a:lnSpc>
            <a:spcAft>
              <a:spcPts val="600"/>
            </a:spcAft>
          </a:pPr>
          <a:r>
            <a:rPr lang="en-US">
              <a:solidFill>
                <a:schemeClr val="tx1"/>
              </a:solidFill>
            </a:rPr>
            <a:t>Pemerintah Daerah Provinsi</a:t>
          </a:r>
          <a:endParaRPr lang="en-US" dirty="0">
            <a:solidFill>
              <a:schemeClr val="tx1"/>
            </a:solidFill>
          </a:endParaRPr>
        </a:p>
      </dgm:t>
    </dgm:pt>
    <dgm:pt modelId="{84849DB5-177A-4F2F-B1CB-2FB7B43C8C9C}" type="parTrans" cxnId="{D25C8F69-DCB8-4DB1-B1B1-BDFC9217184A}">
      <dgm:prSet/>
      <dgm:spPr/>
      <dgm:t>
        <a:bodyPr/>
        <a:lstStyle/>
        <a:p>
          <a:endParaRPr lang="en-US">
            <a:solidFill>
              <a:schemeClr val="tx1"/>
            </a:solidFill>
          </a:endParaRPr>
        </a:p>
      </dgm:t>
    </dgm:pt>
    <dgm:pt modelId="{B1AF2B79-AD32-4441-BD7F-A450BCFC44F6}" type="sibTrans" cxnId="{D25C8F69-DCB8-4DB1-B1B1-BDFC9217184A}">
      <dgm:prSet/>
      <dgm:spPr/>
      <dgm:t>
        <a:bodyPr/>
        <a:lstStyle/>
        <a:p>
          <a:endParaRPr lang="en-US">
            <a:solidFill>
              <a:schemeClr val="tx1"/>
            </a:solidFill>
          </a:endParaRPr>
        </a:p>
      </dgm:t>
    </dgm:pt>
    <dgm:pt modelId="{A3E909BF-DFBC-4E37-A1AD-E4B23A9893C5}">
      <dgm:prSet phldrT="[Text]"/>
      <dgm:spPr/>
      <dgm:t>
        <a:bodyPr/>
        <a:lstStyle/>
        <a:p>
          <a:pPr>
            <a:lnSpc>
              <a:spcPct val="100000"/>
            </a:lnSpc>
            <a:spcAft>
              <a:spcPts val="600"/>
            </a:spcAft>
          </a:pPr>
          <a:r>
            <a:rPr lang="en-US" dirty="0" err="1">
              <a:solidFill>
                <a:schemeClr val="tx1"/>
              </a:solidFill>
            </a:rPr>
            <a:t>Pihak</a:t>
          </a:r>
          <a:r>
            <a:rPr lang="en-US" dirty="0">
              <a:solidFill>
                <a:schemeClr val="tx1"/>
              </a:solidFill>
            </a:rPr>
            <a:t> lain yang </a:t>
          </a:r>
          <a:r>
            <a:rPr lang="en-US" dirty="0" err="1">
              <a:solidFill>
                <a:schemeClr val="tx1"/>
              </a:solidFill>
            </a:rPr>
            <a:t>berkepentingan</a:t>
          </a:r>
          <a:endParaRPr lang="en-US" dirty="0">
            <a:solidFill>
              <a:schemeClr val="tx1"/>
            </a:solidFill>
          </a:endParaRPr>
        </a:p>
      </dgm:t>
    </dgm:pt>
    <dgm:pt modelId="{2E78AA72-1749-4F01-86DB-FF907396510B}" type="parTrans" cxnId="{A0645CD6-02CE-43D2-8397-606B1A0657BB}">
      <dgm:prSet/>
      <dgm:spPr/>
      <dgm:t>
        <a:bodyPr/>
        <a:lstStyle/>
        <a:p>
          <a:endParaRPr lang="en-US">
            <a:solidFill>
              <a:schemeClr val="tx1"/>
            </a:solidFill>
          </a:endParaRPr>
        </a:p>
      </dgm:t>
    </dgm:pt>
    <dgm:pt modelId="{226F3FD7-FF86-4EFD-9459-25A94AF21BD6}" type="sibTrans" cxnId="{A0645CD6-02CE-43D2-8397-606B1A0657BB}">
      <dgm:prSet/>
      <dgm:spPr/>
      <dgm:t>
        <a:bodyPr/>
        <a:lstStyle/>
        <a:p>
          <a:endParaRPr lang="en-US">
            <a:solidFill>
              <a:schemeClr val="tx1"/>
            </a:solidFill>
          </a:endParaRPr>
        </a:p>
      </dgm:t>
    </dgm:pt>
    <dgm:pt modelId="{D19EDEB4-BF40-40FF-8FE0-9B0B26A2459D}">
      <dgm:prSet phldrT="[Text]" custT="1"/>
      <dgm:spPr/>
      <dgm:t>
        <a:bodyPr/>
        <a:lstStyle/>
        <a:p>
          <a:pPr>
            <a:lnSpc>
              <a:spcPct val="100000"/>
            </a:lnSpc>
            <a:spcAft>
              <a:spcPts val="600"/>
            </a:spcAft>
          </a:pPr>
          <a:r>
            <a:rPr lang="en-US" sz="1500">
              <a:solidFill>
                <a:schemeClr val="tx1"/>
              </a:solidFill>
            </a:rPr>
            <a:t>Menyamakan persepsi pemerintah daerah</a:t>
          </a:r>
          <a:endParaRPr lang="en-US" sz="1500" dirty="0">
            <a:solidFill>
              <a:schemeClr val="tx1"/>
            </a:solidFill>
          </a:endParaRPr>
        </a:p>
      </dgm:t>
    </dgm:pt>
    <dgm:pt modelId="{1D76B265-0460-4177-BA09-76CC3D273EFE}" type="parTrans" cxnId="{833A75AF-38F0-476F-A2F0-0A00759DE093}">
      <dgm:prSet/>
      <dgm:spPr/>
      <dgm:t>
        <a:bodyPr/>
        <a:lstStyle/>
        <a:p>
          <a:endParaRPr lang="en-US">
            <a:solidFill>
              <a:schemeClr val="tx1"/>
            </a:solidFill>
          </a:endParaRPr>
        </a:p>
      </dgm:t>
    </dgm:pt>
    <dgm:pt modelId="{167998E5-5874-4FBF-B960-17602B9B3CB5}" type="sibTrans" cxnId="{833A75AF-38F0-476F-A2F0-0A00759DE093}">
      <dgm:prSet/>
      <dgm:spPr/>
      <dgm:t>
        <a:bodyPr/>
        <a:lstStyle/>
        <a:p>
          <a:endParaRPr lang="en-US">
            <a:solidFill>
              <a:schemeClr val="tx1"/>
            </a:solidFill>
          </a:endParaRPr>
        </a:p>
      </dgm:t>
    </dgm:pt>
    <dgm:pt modelId="{A6E9CB75-7CF2-4E8E-B384-86833010264F}">
      <dgm:prSet phldrT="[Text]" custT="1"/>
      <dgm:spPr/>
      <dgm:t>
        <a:bodyPr/>
        <a:lstStyle/>
        <a:p>
          <a:pPr>
            <a:lnSpc>
              <a:spcPct val="100000"/>
            </a:lnSpc>
            <a:spcAft>
              <a:spcPts val="600"/>
            </a:spcAft>
          </a:pPr>
          <a:r>
            <a:rPr lang="en-US" sz="1500" dirty="0" err="1">
              <a:solidFill>
                <a:schemeClr val="tx1"/>
              </a:solidFill>
            </a:rPr>
            <a:t>Pembinaan</a:t>
          </a:r>
          <a:r>
            <a:rPr lang="en-US" sz="1500" dirty="0">
              <a:solidFill>
                <a:schemeClr val="tx1"/>
              </a:solidFill>
            </a:rPr>
            <a:t> </a:t>
          </a:r>
          <a:r>
            <a:rPr lang="en-US" sz="1500" dirty="0" err="1">
              <a:solidFill>
                <a:schemeClr val="tx1"/>
              </a:solidFill>
            </a:rPr>
            <a:t>pemangku</a:t>
          </a:r>
          <a:r>
            <a:rPr lang="en-US" sz="1500" dirty="0">
              <a:solidFill>
                <a:schemeClr val="tx1"/>
              </a:solidFill>
            </a:rPr>
            <a:t> JPT </a:t>
          </a:r>
          <a:r>
            <a:rPr lang="en-US" sz="1500" dirty="0" err="1">
              <a:solidFill>
                <a:schemeClr val="tx1"/>
              </a:solidFill>
            </a:rPr>
            <a:t>Pratama</a:t>
          </a:r>
          <a:r>
            <a:rPr lang="en-US" sz="1500" dirty="0">
              <a:solidFill>
                <a:schemeClr val="tx1"/>
              </a:solidFill>
            </a:rPr>
            <a:t>, Administrator dan </a:t>
          </a:r>
          <a:r>
            <a:rPr lang="en-US" sz="1500" dirty="0" err="1">
              <a:solidFill>
                <a:schemeClr val="tx1"/>
              </a:solidFill>
            </a:rPr>
            <a:t>Pengawas</a:t>
          </a:r>
          <a:endParaRPr lang="en-US" sz="1500" dirty="0">
            <a:solidFill>
              <a:schemeClr val="tx1"/>
            </a:solidFill>
          </a:endParaRPr>
        </a:p>
      </dgm:t>
    </dgm:pt>
    <dgm:pt modelId="{6BB9D527-EE75-41A3-A35E-23953EA11B0D}" type="parTrans" cxnId="{D1AC8DD9-75E6-4C82-B75B-2F88D9B4FE69}">
      <dgm:prSet/>
      <dgm:spPr/>
      <dgm:t>
        <a:bodyPr/>
        <a:lstStyle/>
        <a:p>
          <a:endParaRPr lang="en-US">
            <a:solidFill>
              <a:schemeClr val="tx1"/>
            </a:solidFill>
          </a:endParaRPr>
        </a:p>
      </dgm:t>
    </dgm:pt>
    <dgm:pt modelId="{7A62912E-A7F2-4DC8-BE96-196F3303676B}" type="sibTrans" cxnId="{D1AC8DD9-75E6-4C82-B75B-2F88D9B4FE69}">
      <dgm:prSet/>
      <dgm:spPr/>
      <dgm:t>
        <a:bodyPr/>
        <a:lstStyle/>
        <a:p>
          <a:endParaRPr lang="en-US">
            <a:solidFill>
              <a:schemeClr val="tx1"/>
            </a:solidFill>
          </a:endParaRPr>
        </a:p>
      </dgm:t>
    </dgm:pt>
    <dgm:pt modelId="{BF810FE7-E2F5-449C-89C4-1FC4C567D3A6}">
      <dgm:prSet phldrT="[Text]" custT="1"/>
      <dgm:spPr/>
      <dgm:t>
        <a:bodyPr/>
        <a:lstStyle/>
        <a:p>
          <a:pPr>
            <a:lnSpc>
              <a:spcPct val="100000"/>
            </a:lnSpc>
            <a:spcAft>
              <a:spcPts val="600"/>
            </a:spcAft>
          </a:pPr>
          <a:r>
            <a:rPr lang="en-US" sz="1500">
              <a:solidFill>
                <a:schemeClr val="tx1"/>
              </a:solidFill>
            </a:rPr>
            <a:t>Acuan tim seleksi dalam pengsisian JPT yang transparan, objektif, kompetitif dan akuntabel</a:t>
          </a:r>
          <a:endParaRPr lang="en-US" sz="1500" dirty="0">
            <a:solidFill>
              <a:schemeClr val="tx1"/>
            </a:solidFill>
          </a:endParaRPr>
        </a:p>
      </dgm:t>
    </dgm:pt>
    <dgm:pt modelId="{96EC2320-5C05-44FA-A7CD-24896744A392}" type="parTrans" cxnId="{18EF1871-BAAC-42EA-B82E-49ED7E4BD5E5}">
      <dgm:prSet/>
      <dgm:spPr/>
      <dgm:t>
        <a:bodyPr/>
        <a:lstStyle/>
        <a:p>
          <a:endParaRPr lang="en-US">
            <a:solidFill>
              <a:schemeClr val="tx1"/>
            </a:solidFill>
          </a:endParaRPr>
        </a:p>
      </dgm:t>
    </dgm:pt>
    <dgm:pt modelId="{A639B6F7-B971-46BF-8098-334053B98803}" type="sibTrans" cxnId="{18EF1871-BAAC-42EA-B82E-49ED7E4BD5E5}">
      <dgm:prSet/>
      <dgm:spPr/>
      <dgm:t>
        <a:bodyPr/>
        <a:lstStyle/>
        <a:p>
          <a:endParaRPr lang="en-US">
            <a:solidFill>
              <a:schemeClr val="tx1"/>
            </a:solidFill>
          </a:endParaRPr>
        </a:p>
      </dgm:t>
    </dgm:pt>
    <dgm:pt modelId="{027394C5-BCEE-4B75-BB4C-E485EAB7248E}">
      <dgm:prSet phldrT="[Text]"/>
      <dgm:spPr/>
      <dgm:t>
        <a:bodyPr/>
        <a:lstStyle/>
        <a:p>
          <a:pPr>
            <a:lnSpc>
              <a:spcPct val="100000"/>
            </a:lnSpc>
            <a:spcAft>
              <a:spcPts val="600"/>
            </a:spcAft>
          </a:pPr>
          <a:r>
            <a:rPr lang="en-US" dirty="0" err="1">
              <a:solidFill>
                <a:schemeClr val="tx1"/>
              </a:solidFill>
            </a:rPr>
            <a:t>Pemerintah</a:t>
          </a:r>
          <a:r>
            <a:rPr lang="en-US" dirty="0">
              <a:solidFill>
                <a:schemeClr val="tx1"/>
              </a:solidFill>
            </a:rPr>
            <a:t> Daerah </a:t>
          </a:r>
          <a:r>
            <a:rPr lang="en-US" dirty="0" err="1">
              <a:solidFill>
                <a:schemeClr val="tx1"/>
              </a:solidFill>
            </a:rPr>
            <a:t>Kabupaten</a:t>
          </a:r>
          <a:r>
            <a:rPr lang="en-US" dirty="0">
              <a:solidFill>
                <a:schemeClr val="tx1"/>
              </a:solidFill>
            </a:rPr>
            <a:t>/Kota</a:t>
          </a:r>
        </a:p>
      </dgm:t>
    </dgm:pt>
    <dgm:pt modelId="{AC618237-A92F-4EFF-B90C-36E9F1D118A4}" type="parTrans" cxnId="{CAC59134-71B1-471C-BFA8-EDE757DBA51B}">
      <dgm:prSet/>
      <dgm:spPr/>
      <dgm:t>
        <a:bodyPr/>
        <a:lstStyle/>
        <a:p>
          <a:endParaRPr lang="en-US">
            <a:solidFill>
              <a:schemeClr val="tx1"/>
            </a:solidFill>
          </a:endParaRPr>
        </a:p>
      </dgm:t>
    </dgm:pt>
    <dgm:pt modelId="{34F8ABE5-4F23-4F02-AF60-2376FBBBC941}" type="sibTrans" cxnId="{CAC59134-71B1-471C-BFA8-EDE757DBA51B}">
      <dgm:prSet/>
      <dgm:spPr/>
      <dgm:t>
        <a:bodyPr/>
        <a:lstStyle/>
        <a:p>
          <a:endParaRPr lang="en-US">
            <a:solidFill>
              <a:schemeClr val="tx1"/>
            </a:solidFill>
          </a:endParaRPr>
        </a:p>
      </dgm:t>
    </dgm:pt>
    <dgm:pt modelId="{534B51F6-5AD2-4DF5-9052-8A19BCF113DB}">
      <dgm:prSet phldrT="[Text]"/>
      <dgm:spPr/>
      <dgm:t>
        <a:bodyPr/>
        <a:lstStyle/>
        <a:p>
          <a:pPr>
            <a:lnSpc>
              <a:spcPct val="100000"/>
            </a:lnSpc>
            <a:spcAft>
              <a:spcPts val="600"/>
            </a:spcAft>
          </a:pPr>
          <a:r>
            <a:rPr lang="en-US">
              <a:solidFill>
                <a:schemeClr val="tx1"/>
              </a:solidFill>
            </a:rPr>
            <a:t>Unit Pelaksana Teknis Daerah</a:t>
          </a:r>
          <a:endParaRPr lang="en-US" dirty="0">
            <a:solidFill>
              <a:schemeClr val="tx1"/>
            </a:solidFill>
          </a:endParaRPr>
        </a:p>
      </dgm:t>
    </dgm:pt>
    <dgm:pt modelId="{F8F55B42-0A62-41AE-BA40-A84FCCD8F0C9}" type="parTrans" cxnId="{1A79EC3E-0B44-41A5-905C-3CC5C76312D9}">
      <dgm:prSet/>
      <dgm:spPr/>
      <dgm:t>
        <a:bodyPr/>
        <a:lstStyle/>
        <a:p>
          <a:endParaRPr lang="en-US">
            <a:solidFill>
              <a:schemeClr val="tx1"/>
            </a:solidFill>
          </a:endParaRPr>
        </a:p>
      </dgm:t>
    </dgm:pt>
    <dgm:pt modelId="{AE4C3271-AF70-4A2E-8D5E-DD1DD6F3697F}" type="sibTrans" cxnId="{1A79EC3E-0B44-41A5-905C-3CC5C76312D9}">
      <dgm:prSet/>
      <dgm:spPr/>
      <dgm:t>
        <a:bodyPr/>
        <a:lstStyle/>
        <a:p>
          <a:endParaRPr lang="en-US">
            <a:solidFill>
              <a:schemeClr val="tx1"/>
            </a:solidFill>
          </a:endParaRPr>
        </a:p>
      </dgm:t>
    </dgm:pt>
    <dgm:pt modelId="{B671E8D5-63C6-4C66-8579-7954C00E405B}" type="pres">
      <dgm:prSet presAssocID="{A8B91CF2-3260-4795-BAD3-D6B40CE5788E}" presName="linearFlow" presStyleCnt="0">
        <dgm:presLayoutVars>
          <dgm:dir/>
          <dgm:animLvl val="lvl"/>
          <dgm:resizeHandles/>
        </dgm:presLayoutVars>
      </dgm:prSet>
      <dgm:spPr/>
      <dgm:t>
        <a:bodyPr/>
        <a:lstStyle/>
        <a:p>
          <a:endParaRPr lang="en-US"/>
        </a:p>
      </dgm:t>
    </dgm:pt>
    <dgm:pt modelId="{259AE74D-FC63-446A-ADC8-3A821C8B0FAB}" type="pres">
      <dgm:prSet presAssocID="{E2180EEE-A8F8-4752-ABD6-95342234DC76}" presName="compositeNode" presStyleCnt="0">
        <dgm:presLayoutVars>
          <dgm:bulletEnabled val="1"/>
        </dgm:presLayoutVars>
      </dgm:prSet>
      <dgm:spPr/>
    </dgm:pt>
    <dgm:pt modelId="{C80BE1AA-0A60-4A3D-B90F-AE8E5666ABDA}" type="pres">
      <dgm:prSet presAssocID="{E2180EEE-A8F8-4752-ABD6-95342234DC76}" presName="image" presStyleLbl="fgImgPlace1" presStyleIdx="0" presStyleCnt="3"/>
      <dgm:spPr>
        <a:blipFill rotWithShape="1">
          <a:blip xmlns:r="http://schemas.openxmlformats.org/officeDocument/2006/relationships" r:embed="rId1"/>
          <a:srcRect/>
          <a:stretch>
            <a:fillRect l="-16000" r="-16000"/>
          </a:stretch>
        </a:blipFill>
      </dgm:spPr>
    </dgm:pt>
    <dgm:pt modelId="{931F6D71-CA39-429B-A750-F61E7824E88E}" type="pres">
      <dgm:prSet presAssocID="{E2180EEE-A8F8-4752-ABD6-95342234DC76}" presName="childNode" presStyleLbl="node1" presStyleIdx="0" presStyleCnt="3">
        <dgm:presLayoutVars>
          <dgm:bulletEnabled val="1"/>
        </dgm:presLayoutVars>
      </dgm:prSet>
      <dgm:spPr/>
      <dgm:t>
        <a:bodyPr/>
        <a:lstStyle/>
        <a:p>
          <a:endParaRPr lang="en-US"/>
        </a:p>
      </dgm:t>
    </dgm:pt>
    <dgm:pt modelId="{C1EEB22E-9F67-4535-B800-4B13D696861B}" type="pres">
      <dgm:prSet presAssocID="{E2180EEE-A8F8-4752-ABD6-95342234DC76}" presName="parentNode" presStyleLbl="revTx" presStyleIdx="0" presStyleCnt="3">
        <dgm:presLayoutVars>
          <dgm:chMax val="0"/>
          <dgm:bulletEnabled val="1"/>
        </dgm:presLayoutVars>
      </dgm:prSet>
      <dgm:spPr/>
      <dgm:t>
        <a:bodyPr/>
        <a:lstStyle/>
        <a:p>
          <a:endParaRPr lang="en-US"/>
        </a:p>
      </dgm:t>
    </dgm:pt>
    <dgm:pt modelId="{1EA467F6-3729-43F9-AC32-1E36C0F74DAE}" type="pres">
      <dgm:prSet presAssocID="{DFA181F7-99D9-4FF1-840C-21A9D40C79AE}" presName="sibTrans" presStyleCnt="0"/>
      <dgm:spPr/>
    </dgm:pt>
    <dgm:pt modelId="{FCB1C467-222F-4FA6-A12E-FF779AEAC9E5}" type="pres">
      <dgm:prSet presAssocID="{E3CC5350-903B-4B01-B257-1224848C2431}" presName="compositeNode" presStyleCnt="0">
        <dgm:presLayoutVars>
          <dgm:bulletEnabled val="1"/>
        </dgm:presLayoutVars>
      </dgm:prSet>
      <dgm:spPr/>
    </dgm:pt>
    <dgm:pt modelId="{C614DF84-B1A0-4B3D-B708-B9A75294D277}" type="pres">
      <dgm:prSet presAssocID="{E3CC5350-903B-4B01-B257-1224848C2431}" presName="image" presStyleLbl="fgImgPlace1" presStyleIdx="1" presStyleCnt="3" custLinFactNeighborX="-71408" custLinFactNeighborY="-53671"/>
      <dgm:spPr>
        <a:blipFill rotWithShape="1">
          <a:blip xmlns:r="http://schemas.openxmlformats.org/officeDocument/2006/relationships" r:embed="rId2"/>
          <a:srcRect/>
          <a:stretch>
            <a:fillRect/>
          </a:stretch>
        </a:blipFill>
      </dgm:spPr>
    </dgm:pt>
    <dgm:pt modelId="{40A4F527-18DB-4409-AE40-BA1F87F37451}" type="pres">
      <dgm:prSet presAssocID="{E3CC5350-903B-4B01-B257-1224848C2431}" presName="childNode" presStyleLbl="node1" presStyleIdx="1" presStyleCnt="3" custScaleX="138414" custScaleY="120028">
        <dgm:presLayoutVars>
          <dgm:bulletEnabled val="1"/>
        </dgm:presLayoutVars>
      </dgm:prSet>
      <dgm:spPr/>
      <dgm:t>
        <a:bodyPr/>
        <a:lstStyle/>
        <a:p>
          <a:endParaRPr lang="en-US"/>
        </a:p>
      </dgm:t>
    </dgm:pt>
    <dgm:pt modelId="{6AC33383-B6F4-407D-A103-8470184CDE35}" type="pres">
      <dgm:prSet presAssocID="{E3CC5350-903B-4B01-B257-1224848C2431}" presName="parentNode" presStyleLbl="revTx" presStyleIdx="1" presStyleCnt="3" custFlipVert="1" custScaleX="261510">
        <dgm:presLayoutVars>
          <dgm:chMax val="0"/>
          <dgm:bulletEnabled val="1"/>
        </dgm:presLayoutVars>
      </dgm:prSet>
      <dgm:spPr/>
      <dgm:t>
        <a:bodyPr/>
        <a:lstStyle/>
        <a:p>
          <a:endParaRPr lang="en-US"/>
        </a:p>
      </dgm:t>
    </dgm:pt>
    <dgm:pt modelId="{B12740D0-66D2-45BA-86A7-5055493BDCD1}" type="pres">
      <dgm:prSet presAssocID="{46896B7F-DCF5-4A25-AA90-869FBB0E9705}" presName="sibTrans" presStyleCnt="0"/>
      <dgm:spPr/>
    </dgm:pt>
    <dgm:pt modelId="{8640647C-036D-472F-AED1-980A3A3BCC27}" type="pres">
      <dgm:prSet presAssocID="{875D3F18-0E86-48DA-A0D2-0456F3095C17}" presName="compositeNode" presStyleCnt="0">
        <dgm:presLayoutVars>
          <dgm:bulletEnabled val="1"/>
        </dgm:presLayoutVars>
      </dgm:prSet>
      <dgm:spPr/>
    </dgm:pt>
    <dgm:pt modelId="{CBE2D7B6-57E6-408D-B381-48A264C5E20F}" type="pres">
      <dgm:prSet presAssocID="{875D3F18-0E86-48DA-A0D2-0456F3095C17}" presName="image" presStyleLbl="fgImgPlace1" presStyleIdx="2" presStyleCnt="3"/>
      <dgm:spPr>
        <a:blipFill rotWithShape="1">
          <a:blip xmlns:r="http://schemas.openxmlformats.org/officeDocument/2006/relationships" r:embed="rId3"/>
          <a:srcRect/>
          <a:stretch>
            <a:fillRect t="-4000" b="-4000"/>
          </a:stretch>
        </a:blipFill>
      </dgm:spPr>
    </dgm:pt>
    <dgm:pt modelId="{A58E8EE5-C5CE-4F98-8522-EB486CD25F9A}" type="pres">
      <dgm:prSet presAssocID="{875D3F18-0E86-48DA-A0D2-0456F3095C17}" presName="childNode" presStyleLbl="node1" presStyleIdx="2" presStyleCnt="3">
        <dgm:presLayoutVars>
          <dgm:bulletEnabled val="1"/>
        </dgm:presLayoutVars>
      </dgm:prSet>
      <dgm:spPr/>
      <dgm:t>
        <a:bodyPr/>
        <a:lstStyle/>
        <a:p>
          <a:endParaRPr lang="en-US"/>
        </a:p>
      </dgm:t>
    </dgm:pt>
    <dgm:pt modelId="{576D1647-671F-41BD-BD49-465B351B7FEF}" type="pres">
      <dgm:prSet presAssocID="{875D3F18-0E86-48DA-A0D2-0456F3095C17}" presName="parentNode" presStyleLbl="revTx" presStyleIdx="2" presStyleCnt="3">
        <dgm:presLayoutVars>
          <dgm:chMax val="0"/>
          <dgm:bulletEnabled val="1"/>
        </dgm:presLayoutVars>
      </dgm:prSet>
      <dgm:spPr/>
      <dgm:t>
        <a:bodyPr/>
        <a:lstStyle/>
        <a:p>
          <a:endParaRPr lang="en-US"/>
        </a:p>
      </dgm:t>
    </dgm:pt>
  </dgm:ptLst>
  <dgm:cxnLst>
    <dgm:cxn modelId="{98F1CA8D-0726-4BB0-83E6-5B20D3E08563}" srcId="{E3CC5350-903B-4B01-B257-1224848C2431}" destId="{32A0A7CA-78C9-4E78-9699-702A5FA5B744}" srcOrd="0" destOrd="0" parTransId="{9BAA42F7-E911-4A76-BD52-BE48FF99638B}" sibTransId="{7208683C-8EEB-42F5-BE53-B26EE6CE7764}"/>
    <dgm:cxn modelId="{7B567FA6-1B0D-432F-B0C9-3E6491336CE3}" type="presOf" srcId="{6980D29C-02AE-4B7A-9E16-97668CF26D83}" destId="{931F6D71-CA39-429B-A750-F61E7824E88E}" srcOrd="0" destOrd="0" presId="urn:microsoft.com/office/officeart/2005/8/layout/hList2"/>
    <dgm:cxn modelId="{2A40CDC1-468D-483B-A751-B0927C750651}" srcId="{E2180EEE-A8F8-4752-ABD6-95342234DC76}" destId="{6980D29C-02AE-4B7A-9E16-97668CF26D83}" srcOrd="0" destOrd="0" parTransId="{0AD5D668-B69F-4247-8C6D-BB0744F9655C}" sibTransId="{A88C7F2A-D139-4D4D-96E5-AD2BA7B1575F}"/>
    <dgm:cxn modelId="{3E1869BA-880C-4887-A4B2-83F55745508D}" srcId="{A8B91CF2-3260-4795-BAD3-D6B40CE5788E}" destId="{875D3F18-0E86-48DA-A0D2-0456F3095C17}" srcOrd="2" destOrd="0" parTransId="{C5BB32C9-5E4C-48C8-81DB-DBDCC234EC6B}" sibTransId="{143F1922-2CB2-4257-87B9-CDC1550655F1}"/>
    <dgm:cxn modelId="{07ACD5E7-E9CE-448E-9BFB-67A5E5C7E1E3}" type="presOf" srcId="{2F7E2E71-CF72-4571-AF10-21BB42FBD3BD}" destId="{A58E8EE5-C5CE-4F98-8522-EB486CD25F9A}" srcOrd="0" destOrd="0" presId="urn:microsoft.com/office/officeart/2005/8/layout/hList2"/>
    <dgm:cxn modelId="{B57CC0E2-40EA-4A22-898B-93E5CB476BE9}" type="presOf" srcId="{D19EDEB4-BF40-40FF-8FE0-9B0B26A2459D}" destId="{931F6D71-CA39-429B-A750-F61E7824E88E}" srcOrd="0" destOrd="1" presId="urn:microsoft.com/office/officeart/2005/8/layout/hList2"/>
    <dgm:cxn modelId="{CAC59134-71B1-471C-BFA8-EDE757DBA51B}" srcId="{875D3F18-0E86-48DA-A0D2-0456F3095C17}" destId="{027394C5-BCEE-4B75-BB4C-E485EAB7248E}" srcOrd="1" destOrd="0" parTransId="{AC618237-A92F-4EFF-B90C-36E9F1D118A4}" sibTransId="{34F8ABE5-4F23-4F02-AF60-2376FBBBC941}"/>
    <dgm:cxn modelId="{4D6918D2-A5C0-48AF-AEF6-9FDA88138F4E}" type="presOf" srcId="{A6E9CB75-7CF2-4E8E-B384-86833010264F}" destId="{931F6D71-CA39-429B-A750-F61E7824E88E}" srcOrd="0" destOrd="2" presId="urn:microsoft.com/office/officeart/2005/8/layout/hList2"/>
    <dgm:cxn modelId="{A0645CD6-02CE-43D2-8397-606B1A0657BB}" srcId="{875D3F18-0E86-48DA-A0D2-0456F3095C17}" destId="{A3E909BF-DFBC-4E37-A1AD-E4B23A9893C5}" srcOrd="3" destOrd="0" parTransId="{2E78AA72-1749-4F01-86DB-FF907396510B}" sibTransId="{226F3FD7-FF86-4EFD-9459-25A94AF21BD6}"/>
    <dgm:cxn modelId="{D25C8F69-DCB8-4DB1-B1B1-BDFC9217184A}" srcId="{875D3F18-0E86-48DA-A0D2-0456F3095C17}" destId="{2F7E2E71-CF72-4571-AF10-21BB42FBD3BD}" srcOrd="0" destOrd="0" parTransId="{84849DB5-177A-4F2F-B1CB-2FB7B43C8C9C}" sibTransId="{B1AF2B79-AD32-4441-BD7F-A450BCFC44F6}"/>
    <dgm:cxn modelId="{18EF1871-BAAC-42EA-B82E-49ED7E4BD5E5}" srcId="{E3CC5350-903B-4B01-B257-1224848C2431}" destId="{BF810FE7-E2F5-449C-89C4-1FC4C567D3A6}" srcOrd="1" destOrd="0" parTransId="{96EC2320-5C05-44FA-A7CD-24896744A392}" sibTransId="{A639B6F7-B971-46BF-8098-334053B98803}"/>
    <dgm:cxn modelId="{5C53B154-7377-4AFC-8AB3-2AD152AEA869}" srcId="{E3CC5350-903B-4B01-B257-1224848C2431}" destId="{A1A74362-09EA-400D-8AE7-C7C625A9FC45}" srcOrd="2" destOrd="0" parTransId="{DCB60423-7D1D-40EB-942B-07DAA7098623}" sibTransId="{F246A607-8B1F-4340-A9AF-04BBE106CC1F}"/>
    <dgm:cxn modelId="{92C2E4DB-64E3-48D6-AD50-81B63B5EAC5E}" type="presOf" srcId="{027394C5-BCEE-4B75-BB4C-E485EAB7248E}" destId="{A58E8EE5-C5CE-4F98-8522-EB486CD25F9A}" srcOrd="0" destOrd="1" presId="urn:microsoft.com/office/officeart/2005/8/layout/hList2"/>
    <dgm:cxn modelId="{14DB722E-A3DB-426B-8A50-20AFB6745506}" type="presOf" srcId="{A3E909BF-DFBC-4E37-A1AD-E4B23A9893C5}" destId="{A58E8EE5-C5CE-4F98-8522-EB486CD25F9A}" srcOrd="0" destOrd="3" presId="urn:microsoft.com/office/officeart/2005/8/layout/hList2"/>
    <dgm:cxn modelId="{2A69B2F7-6EE2-4ADF-9378-41A7A4B5D02F}" type="presOf" srcId="{534B51F6-5AD2-4DF5-9052-8A19BCF113DB}" destId="{A58E8EE5-C5CE-4F98-8522-EB486CD25F9A}" srcOrd="0" destOrd="2" presId="urn:microsoft.com/office/officeart/2005/8/layout/hList2"/>
    <dgm:cxn modelId="{4729137B-FDC7-47C7-B1EC-BB899AEC9963}" type="presOf" srcId="{875D3F18-0E86-48DA-A0D2-0456F3095C17}" destId="{576D1647-671F-41BD-BD49-465B351B7FEF}" srcOrd="0" destOrd="0" presId="urn:microsoft.com/office/officeart/2005/8/layout/hList2"/>
    <dgm:cxn modelId="{0C1C1660-A266-46C5-BF83-1F0889F20380}" type="presOf" srcId="{E2180EEE-A8F8-4752-ABD6-95342234DC76}" destId="{C1EEB22E-9F67-4535-B800-4B13D696861B}" srcOrd="0" destOrd="0" presId="urn:microsoft.com/office/officeart/2005/8/layout/hList2"/>
    <dgm:cxn modelId="{3BE0961F-E24A-400B-AB4A-4055D4B58992}" type="presOf" srcId="{32A0A7CA-78C9-4E78-9699-702A5FA5B744}" destId="{40A4F527-18DB-4409-AE40-BA1F87F37451}" srcOrd="0" destOrd="0" presId="urn:microsoft.com/office/officeart/2005/8/layout/hList2"/>
    <dgm:cxn modelId="{D1AC8DD9-75E6-4C82-B75B-2F88D9B4FE69}" srcId="{E2180EEE-A8F8-4752-ABD6-95342234DC76}" destId="{A6E9CB75-7CF2-4E8E-B384-86833010264F}" srcOrd="2" destOrd="0" parTransId="{6BB9D527-EE75-41A3-A35E-23953EA11B0D}" sibTransId="{7A62912E-A7F2-4DC8-BE96-196F3303676B}"/>
    <dgm:cxn modelId="{02798C0B-6450-4BCC-A28C-9A3D2255C640}" srcId="{A8B91CF2-3260-4795-BAD3-D6B40CE5788E}" destId="{E3CC5350-903B-4B01-B257-1224848C2431}" srcOrd="1" destOrd="0" parTransId="{21F22B23-4A96-48F9-AB71-03C970815A2F}" sibTransId="{46896B7F-DCF5-4A25-AA90-869FBB0E9705}"/>
    <dgm:cxn modelId="{AC77D036-941B-4914-B148-3C62BC67BA70}" type="presOf" srcId="{E3CC5350-903B-4B01-B257-1224848C2431}" destId="{6AC33383-B6F4-407D-A103-8470184CDE35}" srcOrd="0" destOrd="0" presId="urn:microsoft.com/office/officeart/2005/8/layout/hList2"/>
    <dgm:cxn modelId="{833A75AF-38F0-476F-A2F0-0A00759DE093}" srcId="{E2180EEE-A8F8-4752-ABD6-95342234DC76}" destId="{D19EDEB4-BF40-40FF-8FE0-9B0B26A2459D}" srcOrd="1" destOrd="0" parTransId="{1D76B265-0460-4177-BA09-76CC3D273EFE}" sibTransId="{167998E5-5874-4FBF-B960-17602B9B3CB5}"/>
    <dgm:cxn modelId="{DAF9CC1B-4F16-4DBF-80C3-14EF83551BC1}" srcId="{A8B91CF2-3260-4795-BAD3-D6B40CE5788E}" destId="{E2180EEE-A8F8-4752-ABD6-95342234DC76}" srcOrd="0" destOrd="0" parTransId="{A8A19B2F-A5F8-4D1C-8B1C-459E807EEBC4}" sibTransId="{DFA181F7-99D9-4FF1-840C-21A9D40C79AE}"/>
    <dgm:cxn modelId="{83907811-E663-4BD4-9CDD-3AAFF76C7AEC}" type="presOf" srcId="{BF810FE7-E2F5-449C-89C4-1FC4C567D3A6}" destId="{40A4F527-18DB-4409-AE40-BA1F87F37451}" srcOrd="0" destOrd="1" presId="urn:microsoft.com/office/officeart/2005/8/layout/hList2"/>
    <dgm:cxn modelId="{1A79EC3E-0B44-41A5-905C-3CC5C76312D9}" srcId="{875D3F18-0E86-48DA-A0D2-0456F3095C17}" destId="{534B51F6-5AD2-4DF5-9052-8A19BCF113DB}" srcOrd="2" destOrd="0" parTransId="{F8F55B42-0A62-41AE-BA40-A84FCCD8F0C9}" sibTransId="{AE4C3271-AF70-4A2E-8D5E-DD1DD6F3697F}"/>
    <dgm:cxn modelId="{7769A62E-4D9E-473A-B274-D0815078F815}" type="presOf" srcId="{A8B91CF2-3260-4795-BAD3-D6B40CE5788E}" destId="{B671E8D5-63C6-4C66-8579-7954C00E405B}" srcOrd="0" destOrd="0" presId="urn:microsoft.com/office/officeart/2005/8/layout/hList2"/>
    <dgm:cxn modelId="{FAC30ED7-6BB6-4F74-AC4C-0A5C7F68DF71}" type="presOf" srcId="{A1A74362-09EA-400D-8AE7-C7C625A9FC45}" destId="{40A4F527-18DB-4409-AE40-BA1F87F37451}" srcOrd="0" destOrd="2" presId="urn:microsoft.com/office/officeart/2005/8/layout/hList2"/>
    <dgm:cxn modelId="{08373AFF-32CF-432E-B7AF-A3DF4A57EFDA}" type="presParOf" srcId="{B671E8D5-63C6-4C66-8579-7954C00E405B}" destId="{259AE74D-FC63-446A-ADC8-3A821C8B0FAB}" srcOrd="0" destOrd="0" presId="urn:microsoft.com/office/officeart/2005/8/layout/hList2"/>
    <dgm:cxn modelId="{D625069D-2379-467E-B83D-9D735D9677BC}" type="presParOf" srcId="{259AE74D-FC63-446A-ADC8-3A821C8B0FAB}" destId="{C80BE1AA-0A60-4A3D-B90F-AE8E5666ABDA}" srcOrd="0" destOrd="0" presId="urn:microsoft.com/office/officeart/2005/8/layout/hList2"/>
    <dgm:cxn modelId="{AA08EB3C-60F2-4139-B607-A89A036A51DC}" type="presParOf" srcId="{259AE74D-FC63-446A-ADC8-3A821C8B0FAB}" destId="{931F6D71-CA39-429B-A750-F61E7824E88E}" srcOrd="1" destOrd="0" presId="urn:microsoft.com/office/officeart/2005/8/layout/hList2"/>
    <dgm:cxn modelId="{9C25D48A-9C13-4188-B449-0D47AB9FA95F}" type="presParOf" srcId="{259AE74D-FC63-446A-ADC8-3A821C8B0FAB}" destId="{C1EEB22E-9F67-4535-B800-4B13D696861B}" srcOrd="2" destOrd="0" presId="urn:microsoft.com/office/officeart/2005/8/layout/hList2"/>
    <dgm:cxn modelId="{5E5A4C2B-F1D3-49E8-AE57-6810C3FFE34C}" type="presParOf" srcId="{B671E8D5-63C6-4C66-8579-7954C00E405B}" destId="{1EA467F6-3729-43F9-AC32-1E36C0F74DAE}" srcOrd="1" destOrd="0" presId="urn:microsoft.com/office/officeart/2005/8/layout/hList2"/>
    <dgm:cxn modelId="{4264460C-3BE0-4134-91FC-3A60A2836C08}" type="presParOf" srcId="{B671E8D5-63C6-4C66-8579-7954C00E405B}" destId="{FCB1C467-222F-4FA6-A12E-FF779AEAC9E5}" srcOrd="2" destOrd="0" presId="urn:microsoft.com/office/officeart/2005/8/layout/hList2"/>
    <dgm:cxn modelId="{D1798554-C5AF-49EF-8A60-E3F5760D44F1}" type="presParOf" srcId="{FCB1C467-222F-4FA6-A12E-FF779AEAC9E5}" destId="{C614DF84-B1A0-4B3D-B708-B9A75294D277}" srcOrd="0" destOrd="0" presId="urn:microsoft.com/office/officeart/2005/8/layout/hList2"/>
    <dgm:cxn modelId="{C2D933F1-3BF7-483E-825D-357DA69D4070}" type="presParOf" srcId="{FCB1C467-222F-4FA6-A12E-FF779AEAC9E5}" destId="{40A4F527-18DB-4409-AE40-BA1F87F37451}" srcOrd="1" destOrd="0" presId="urn:microsoft.com/office/officeart/2005/8/layout/hList2"/>
    <dgm:cxn modelId="{F1C5433A-6396-403A-90A2-4473297844AF}" type="presParOf" srcId="{FCB1C467-222F-4FA6-A12E-FF779AEAC9E5}" destId="{6AC33383-B6F4-407D-A103-8470184CDE35}" srcOrd="2" destOrd="0" presId="urn:microsoft.com/office/officeart/2005/8/layout/hList2"/>
    <dgm:cxn modelId="{54AA4670-B546-4B60-9A36-CF48F0CE78CF}" type="presParOf" srcId="{B671E8D5-63C6-4C66-8579-7954C00E405B}" destId="{B12740D0-66D2-45BA-86A7-5055493BDCD1}" srcOrd="3" destOrd="0" presId="urn:microsoft.com/office/officeart/2005/8/layout/hList2"/>
    <dgm:cxn modelId="{9F161427-F159-4E1F-A046-0BABE34AE4BB}" type="presParOf" srcId="{B671E8D5-63C6-4C66-8579-7954C00E405B}" destId="{8640647C-036D-472F-AED1-980A3A3BCC27}" srcOrd="4" destOrd="0" presId="urn:microsoft.com/office/officeart/2005/8/layout/hList2"/>
    <dgm:cxn modelId="{C166F55D-BAD2-41E4-96D6-F49F1072FF8C}" type="presParOf" srcId="{8640647C-036D-472F-AED1-980A3A3BCC27}" destId="{CBE2D7B6-57E6-408D-B381-48A264C5E20F}" srcOrd="0" destOrd="0" presId="urn:microsoft.com/office/officeart/2005/8/layout/hList2"/>
    <dgm:cxn modelId="{386C4C8D-5410-4C90-B20B-72C8E79EE62B}" type="presParOf" srcId="{8640647C-036D-472F-AED1-980A3A3BCC27}" destId="{A58E8EE5-C5CE-4F98-8522-EB486CD25F9A}" srcOrd="1" destOrd="0" presId="urn:microsoft.com/office/officeart/2005/8/layout/hList2"/>
    <dgm:cxn modelId="{3019CA52-C321-4D2F-A3C1-9924557F9F2C}" type="presParOf" srcId="{8640647C-036D-472F-AED1-980A3A3BCC27}" destId="{576D1647-671F-41BD-BD49-465B351B7FEF}" srcOrd="2" destOrd="0" presId="urn:microsoft.com/office/officeart/2005/8/layout/h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FA8284-BB57-4370-A826-4D1EDC9343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6B088ACC-FCFE-49AB-ABF5-E09156F1517A}">
      <dgm:prSet custT="1"/>
      <dgm:spPr>
        <a:solidFill>
          <a:schemeClr val="accent2">
            <a:lumMod val="40000"/>
            <a:lumOff val="60000"/>
          </a:schemeClr>
        </a:solidFill>
      </dgm:spPr>
      <dgm:t>
        <a:bodyPr/>
        <a:lstStyle/>
        <a:p>
          <a:r>
            <a:rPr lang="id-ID" sz="1600" b="1" dirty="0">
              <a:solidFill>
                <a:schemeClr val="tx1"/>
              </a:solidFill>
            </a:rPr>
            <a:t>u</a:t>
          </a:r>
          <a:r>
            <a:rPr lang="en-US" sz="1600" b="1" dirty="0">
              <a:solidFill>
                <a:schemeClr val="tx1"/>
              </a:solidFill>
            </a:rPr>
            <a:t>nit </a:t>
          </a:r>
          <a:r>
            <a:rPr lang="en-US" sz="1600" b="1" dirty="0" err="1">
              <a:solidFill>
                <a:schemeClr val="tx1"/>
              </a:solidFill>
            </a:rPr>
            <a:t>kompetensi</a:t>
          </a:r>
          <a:r>
            <a:rPr lang="en-US" sz="1600" b="1" dirty="0">
              <a:solidFill>
                <a:schemeClr val="tx1"/>
              </a:solidFill>
            </a:rPr>
            <a:t> </a:t>
          </a:r>
          <a:r>
            <a:rPr lang="id-ID" sz="1600" b="1" dirty="0">
              <a:solidFill>
                <a:schemeClr val="tx1"/>
              </a:solidFill>
            </a:rPr>
            <a:t>teknis</a:t>
          </a:r>
          <a:r>
            <a:rPr lang="en-US" sz="1600" b="1" dirty="0">
              <a:solidFill>
                <a:schemeClr val="tx1"/>
              </a:solidFill>
            </a:rPr>
            <a:t> yang </a:t>
          </a:r>
          <a:r>
            <a:rPr lang="en-US" sz="1600" b="1" dirty="0" err="1">
              <a:solidFill>
                <a:schemeClr val="tx1"/>
              </a:solidFill>
            </a:rPr>
            <a:t>harus</a:t>
          </a:r>
          <a:r>
            <a:rPr lang="en-US" sz="1600" b="1" dirty="0">
              <a:solidFill>
                <a:schemeClr val="tx1"/>
              </a:solidFill>
            </a:rPr>
            <a:t> </a:t>
          </a:r>
          <a:r>
            <a:rPr lang="en-US" sz="1600" b="1" dirty="0" err="1">
              <a:solidFill>
                <a:schemeClr val="tx1"/>
              </a:solidFill>
            </a:rPr>
            <a:t>dimiliki</a:t>
          </a:r>
          <a:r>
            <a:rPr lang="en-US" sz="1600" b="1" dirty="0">
              <a:solidFill>
                <a:schemeClr val="tx1"/>
              </a:solidFill>
            </a:rPr>
            <a:t> </a:t>
          </a:r>
          <a:r>
            <a:rPr lang="en-US" sz="1600" b="1" dirty="0" err="1">
              <a:solidFill>
                <a:schemeClr val="tx1"/>
              </a:solidFill>
            </a:rPr>
            <a:t>oleh</a:t>
          </a:r>
          <a:r>
            <a:rPr lang="en-US" sz="1600" b="1" dirty="0">
              <a:solidFill>
                <a:schemeClr val="tx1"/>
              </a:solidFill>
            </a:rPr>
            <a:t> </a:t>
          </a:r>
          <a:r>
            <a:rPr lang="en-US" sz="1600" b="1" dirty="0" err="1">
              <a:solidFill>
                <a:schemeClr val="tx1"/>
              </a:solidFill>
            </a:rPr>
            <a:t>pejabat</a:t>
          </a:r>
          <a:r>
            <a:rPr lang="en-US" sz="1600" b="1" dirty="0">
              <a:solidFill>
                <a:schemeClr val="tx1"/>
              </a:solidFill>
            </a:rPr>
            <a:t> </a:t>
          </a:r>
          <a:r>
            <a:rPr lang="en-US" sz="1600" b="1" dirty="0" err="1">
              <a:solidFill>
                <a:schemeClr val="tx1"/>
              </a:solidFill>
            </a:rPr>
            <a:t>pada</a:t>
          </a:r>
          <a:r>
            <a:rPr lang="en-US" sz="1600" b="1" dirty="0">
              <a:solidFill>
                <a:schemeClr val="tx1"/>
              </a:solidFill>
            </a:rPr>
            <a:t> </a:t>
          </a:r>
          <a:r>
            <a:rPr lang="en-US" sz="1600" b="1" dirty="0" err="1">
              <a:solidFill>
                <a:srgbClr val="C00000"/>
              </a:solidFill>
              <a:effectLst>
                <a:outerShdw blurRad="38100" dist="38100" dir="2700000" algn="tl">
                  <a:srgbClr val="000000">
                    <a:alpha val="43137"/>
                  </a:srgbClr>
                </a:outerShdw>
              </a:effectLst>
            </a:rPr>
            <a:t>dinas</a:t>
          </a:r>
          <a:r>
            <a:rPr lang="en-US" sz="1600" b="1" dirty="0">
              <a:solidFill>
                <a:srgbClr val="C00000"/>
              </a:solidFill>
              <a:effectLst>
                <a:outerShdw blurRad="38100" dist="38100" dir="2700000" algn="tl">
                  <a:srgbClr val="000000">
                    <a:alpha val="43137"/>
                  </a:srgbClr>
                </a:outerShdw>
              </a:effectLst>
            </a:rPr>
            <a:t> </a:t>
          </a:r>
          <a:r>
            <a:rPr lang="en-US" sz="1600" b="1" dirty="0" err="1">
              <a:solidFill>
                <a:srgbClr val="C00000"/>
              </a:solidFill>
              <a:effectLst>
                <a:outerShdw blurRad="38100" dist="38100" dir="2700000" algn="tl">
                  <a:srgbClr val="000000">
                    <a:alpha val="43137"/>
                  </a:srgbClr>
                </a:outerShdw>
              </a:effectLst>
            </a:rPr>
            <a:t>provinsi</a:t>
          </a:r>
          <a:r>
            <a:rPr lang="en-US" sz="1600" b="1" dirty="0">
              <a:solidFill>
                <a:srgbClr val="C00000"/>
              </a:solidFill>
              <a:effectLst>
                <a:outerShdw blurRad="38100" dist="38100" dir="2700000" algn="tl">
                  <a:srgbClr val="000000">
                    <a:alpha val="43137"/>
                  </a:srgbClr>
                </a:outerShdw>
              </a:effectLst>
            </a:rPr>
            <a:t> </a:t>
          </a:r>
          <a:r>
            <a:rPr lang="en-US" sz="1600" b="1" dirty="0" err="1">
              <a:solidFill>
                <a:srgbClr val="C00000"/>
              </a:solidFill>
              <a:effectLst>
                <a:outerShdw blurRad="38100" dist="38100" dir="2700000" algn="tl">
                  <a:srgbClr val="000000">
                    <a:alpha val="43137"/>
                  </a:srgbClr>
                </a:outerShdw>
              </a:effectLst>
            </a:rPr>
            <a:t>dan</a:t>
          </a:r>
          <a:r>
            <a:rPr lang="en-US" sz="1600" b="1" dirty="0">
              <a:solidFill>
                <a:srgbClr val="C00000"/>
              </a:solidFill>
              <a:effectLst>
                <a:outerShdw blurRad="38100" dist="38100" dir="2700000" algn="tl">
                  <a:srgbClr val="000000">
                    <a:alpha val="43137"/>
                  </a:srgbClr>
                </a:outerShdw>
              </a:effectLst>
            </a:rPr>
            <a:t> </a:t>
          </a:r>
          <a:r>
            <a:rPr lang="en-US" sz="1600" b="1" dirty="0" err="1">
              <a:solidFill>
                <a:srgbClr val="C00000"/>
              </a:solidFill>
              <a:effectLst>
                <a:outerShdw blurRad="38100" dist="38100" dir="2700000" algn="tl">
                  <a:srgbClr val="000000">
                    <a:alpha val="43137"/>
                  </a:srgbClr>
                </a:outerShdw>
              </a:effectLst>
            </a:rPr>
            <a:t>kabupaten</a:t>
          </a:r>
          <a:r>
            <a:rPr lang="en-US" sz="1600" b="1" dirty="0">
              <a:solidFill>
                <a:srgbClr val="C00000"/>
              </a:solidFill>
              <a:effectLst>
                <a:outerShdw blurRad="38100" dist="38100" dir="2700000" algn="tl">
                  <a:srgbClr val="000000">
                    <a:alpha val="43137"/>
                  </a:srgbClr>
                </a:outerShdw>
              </a:effectLst>
            </a:rPr>
            <a:t>/</a:t>
          </a:r>
          <a:r>
            <a:rPr lang="en-US" sz="1600" b="1" dirty="0" err="1">
              <a:solidFill>
                <a:srgbClr val="C00000"/>
              </a:solidFill>
              <a:effectLst>
                <a:outerShdw blurRad="38100" dist="38100" dir="2700000" algn="tl">
                  <a:srgbClr val="000000">
                    <a:alpha val="43137"/>
                  </a:srgbClr>
                </a:outerShdw>
              </a:effectLst>
            </a:rPr>
            <a:t>kota</a:t>
          </a:r>
          <a:endParaRPr lang="id-ID" sz="1600" b="1" dirty="0">
            <a:solidFill>
              <a:srgbClr val="C00000"/>
            </a:solidFill>
            <a:effectLst>
              <a:outerShdw blurRad="38100" dist="38100" dir="2700000" algn="tl">
                <a:srgbClr val="000000">
                  <a:alpha val="43137"/>
                </a:srgbClr>
              </a:outerShdw>
            </a:effectLst>
          </a:endParaRPr>
        </a:p>
      </dgm:t>
    </dgm:pt>
    <dgm:pt modelId="{26414BEE-1777-4649-A767-0B44AD44ED4E}" type="parTrans" cxnId="{A23B66BD-44FC-426B-8D08-21F3FC84316F}">
      <dgm:prSet/>
      <dgm:spPr/>
      <dgm:t>
        <a:bodyPr/>
        <a:lstStyle/>
        <a:p>
          <a:endParaRPr lang="id-ID" sz="2800"/>
        </a:p>
      </dgm:t>
    </dgm:pt>
    <dgm:pt modelId="{F61DF01A-F203-4EBA-8718-8F639A519133}" type="sibTrans" cxnId="{A23B66BD-44FC-426B-8D08-21F3FC84316F}">
      <dgm:prSet/>
      <dgm:spPr/>
      <dgm:t>
        <a:bodyPr/>
        <a:lstStyle/>
        <a:p>
          <a:endParaRPr lang="id-ID" sz="2800"/>
        </a:p>
      </dgm:t>
    </dgm:pt>
    <dgm:pt modelId="{0E7692EC-74C3-424E-890F-D866BD45E250}">
      <dgm:prSet custT="1"/>
      <dgm:spPr>
        <a:solidFill>
          <a:schemeClr val="accent2">
            <a:lumMod val="40000"/>
            <a:lumOff val="60000"/>
          </a:schemeClr>
        </a:solidFill>
      </dgm:spPr>
      <dgm:t>
        <a:bodyPr/>
        <a:lstStyle/>
        <a:p>
          <a:r>
            <a:rPr lang="id-ID" sz="1600" b="1" dirty="0">
              <a:solidFill>
                <a:schemeClr val="tx1"/>
              </a:solidFill>
            </a:rPr>
            <a:t>u</a:t>
          </a:r>
          <a:r>
            <a:rPr lang="en-US" sz="1600" b="1" dirty="0">
              <a:solidFill>
                <a:schemeClr val="tx1"/>
              </a:solidFill>
            </a:rPr>
            <a:t>nit </a:t>
          </a:r>
          <a:r>
            <a:rPr lang="en-US" sz="1600" b="1" dirty="0" err="1">
              <a:solidFill>
                <a:schemeClr val="tx1"/>
              </a:solidFill>
            </a:rPr>
            <a:t>kompetensi</a:t>
          </a:r>
          <a:r>
            <a:rPr lang="en-US" sz="1600" b="1" dirty="0">
              <a:solidFill>
                <a:schemeClr val="tx1"/>
              </a:solidFill>
            </a:rPr>
            <a:t> </a:t>
          </a:r>
          <a:r>
            <a:rPr lang="en-US" sz="1600" b="1" dirty="0" err="1">
              <a:solidFill>
                <a:schemeClr val="tx1"/>
              </a:solidFill>
            </a:rPr>
            <a:t>teknis</a:t>
          </a:r>
          <a:r>
            <a:rPr lang="en-US" sz="1600" b="1" dirty="0">
              <a:solidFill>
                <a:schemeClr val="tx1"/>
              </a:solidFill>
            </a:rPr>
            <a:t> yang </a:t>
          </a:r>
          <a:r>
            <a:rPr lang="en-US" sz="1600" b="1" dirty="0" err="1">
              <a:solidFill>
                <a:schemeClr val="tx1"/>
              </a:solidFill>
            </a:rPr>
            <a:t>harus</a:t>
          </a:r>
          <a:r>
            <a:rPr lang="en-US" sz="1600" b="1" dirty="0">
              <a:solidFill>
                <a:schemeClr val="tx1"/>
              </a:solidFill>
            </a:rPr>
            <a:t> </a:t>
          </a:r>
          <a:r>
            <a:rPr lang="en-US" sz="1600" b="1" dirty="0" err="1">
              <a:solidFill>
                <a:schemeClr val="tx1"/>
              </a:solidFill>
            </a:rPr>
            <a:t>dimiliki</a:t>
          </a:r>
          <a:r>
            <a:rPr lang="en-US" sz="1600" b="1" dirty="0">
              <a:solidFill>
                <a:schemeClr val="tx1"/>
              </a:solidFill>
            </a:rPr>
            <a:t> </a:t>
          </a:r>
          <a:r>
            <a:rPr lang="en-US" sz="1600" b="1" dirty="0" err="1">
              <a:solidFill>
                <a:schemeClr val="tx1"/>
              </a:solidFill>
            </a:rPr>
            <a:t>oleh</a:t>
          </a:r>
          <a:r>
            <a:rPr lang="en-US" sz="1600" b="1" dirty="0">
              <a:solidFill>
                <a:schemeClr val="tx1"/>
              </a:solidFill>
            </a:rPr>
            <a:t> </a:t>
          </a:r>
          <a:r>
            <a:rPr lang="en-US" sz="1600" b="1" dirty="0" err="1">
              <a:solidFill>
                <a:schemeClr val="tx1"/>
              </a:solidFill>
            </a:rPr>
            <a:t>pejabat</a:t>
          </a:r>
          <a:r>
            <a:rPr lang="en-US" sz="1600" b="1" dirty="0">
              <a:solidFill>
                <a:schemeClr val="tx1"/>
              </a:solidFill>
            </a:rPr>
            <a:t> di </a:t>
          </a:r>
          <a:r>
            <a:rPr lang="en-US" sz="1600" b="1" dirty="0" err="1">
              <a:solidFill>
                <a:schemeClr val="tx1"/>
              </a:solidFill>
            </a:rPr>
            <a:t>lingkungan</a:t>
          </a:r>
          <a:r>
            <a:rPr lang="en-US" sz="1600" b="1" dirty="0">
              <a:solidFill>
                <a:schemeClr val="tx1"/>
              </a:solidFill>
            </a:rPr>
            <a:t> </a:t>
          </a:r>
          <a:r>
            <a:rPr lang="en-US" sz="1600" b="1" dirty="0">
              <a:solidFill>
                <a:srgbClr val="C00000"/>
              </a:solidFill>
              <a:effectLst>
                <a:outerShdw blurRad="38100" dist="38100" dir="2700000" algn="tl">
                  <a:srgbClr val="000000">
                    <a:alpha val="43137"/>
                  </a:srgbClr>
                </a:outerShdw>
              </a:effectLst>
            </a:rPr>
            <a:t>Unit </a:t>
          </a:r>
          <a:r>
            <a:rPr lang="en-US" sz="1600" b="1" dirty="0" err="1">
              <a:solidFill>
                <a:srgbClr val="C00000"/>
              </a:solidFill>
              <a:effectLst>
                <a:outerShdw blurRad="38100" dist="38100" dir="2700000" algn="tl">
                  <a:srgbClr val="000000">
                    <a:alpha val="43137"/>
                  </a:srgbClr>
                </a:outerShdw>
              </a:effectLst>
            </a:rPr>
            <a:t>Pelaksana</a:t>
          </a:r>
          <a:r>
            <a:rPr lang="en-US" sz="1600" b="1" dirty="0">
              <a:solidFill>
                <a:srgbClr val="C00000"/>
              </a:solidFill>
              <a:effectLst>
                <a:outerShdw blurRad="38100" dist="38100" dir="2700000" algn="tl">
                  <a:srgbClr val="000000">
                    <a:alpha val="43137"/>
                  </a:srgbClr>
                </a:outerShdw>
              </a:effectLst>
            </a:rPr>
            <a:t> </a:t>
          </a:r>
          <a:r>
            <a:rPr lang="en-US" sz="1600" b="1" dirty="0" err="1">
              <a:solidFill>
                <a:srgbClr val="C00000"/>
              </a:solidFill>
              <a:effectLst>
                <a:outerShdw blurRad="38100" dist="38100" dir="2700000" algn="tl">
                  <a:srgbClr val="000000">
                    <a:alpha val="43137"/>
                  </a:srgbClr>
                </a:outerShdw>
              </a:effectLst>
            </a:rPr>
            <a:t>Teknis</a:t>
          </a:r>
          <a:r>
            <a:rPr lang="en-US" sz="1600" b="1" dirty="0">
              <a:solidFill>
                <a:srgbClr val="C00000"/>
              </a:solidFill>
              <a:effectLst>
                <a:outerShdw blurRad="38100" dist="38100" dir="2700000" algn="tl">
                  <a:srgbClr val="000000">
                    <a:alpha val="43137"/>
                  </a:srgbClr>
                </a:outerShdw>
              </a:effectLst>
            </a:rPr>
            <a:t> Daerah</a:t>
          </a:r>
          <a:endParaRPr lang="id-ID" sz="1600" b="1" dirty="0">
            <a:solidFill>
              <a:srgbClr val="C00000"/>
            </a:solidFill>
            <a:effectLst>
              <a:outerShdw blurRad="38100" dist="38100" dir="2700000" algn="tl">
                <a:srgbClr val="000000">
                  <a:alpha val="43137"/>
                </a:srgbClr>
              </a:outerShdw>
            </a:effectLst>
          </a:endParaRPr>
        </a:p>
      </dgm:t>
    </dgm:pt>
    <dgm:pt modelId="{0098F9A3-8C2D-48EF-A862-59B1F256721E}" type="parTrans" cxnId="{7CAF6E4A-344E-44C0-9DF2-AB3B8987A6D2}">
      <dgm:prSet/>
      <dgm:spPr/>
      <dgm:t>
        <a:bodyPr/>
        <a:lstStyle/>
        <a:p>
          <a:endParaRPr lang="id-ID" sz="2800"/>
        </a:p>
      </dgm:t>
    </dgm:pt>
    <dgm:pt modelId="{ADC14AB3-4A7B-4D2D-8807-DE407E02DFA6}" type="sibTrans" cxnId="{7CAF6E4A-344E-44C0-9DF2-AB3B8987A6D2}">
      <dgm:prSet/>
      <dgm:spPr/>
      <dgm:t>
        <a:bodyPr/>
        <a:lstStyle/>
        <a:p>
          <a:endParaRPr lang="id-ID" sz="2800"/>
        </a:p>
      </dgm:t>
    </dgm:pt>
    <dgm:pt modelId="{C7D9B51B-ED46-4E52-9089-2C6FD0FC9CBE}">
      <dgm:prSet custT="1"/>
      <dgm:spPr/>
      <dgm:t>
        <a:bodyPr/>
        <a:lstStyle/>
        <a:p>
          <a:pPr marL="266700" indent="-266700" algn="l"/>
          <a:r>
            <a:rPr lang="en-US" sz="1500" dirty="0" err="1"/>
            <a:t>umum</a:t>
          </a:r>
          <a:endParaRPr lang="id-ID" sz="1500" dirty="0"/>
        </a:p>
      </dgm:t>
    </dgm:pt>
    <dgm:pt modelId="{8F1D7D41-485B-4A6A-BE4F-2A6A8621974E}" type="parTrans" cxnId="{4CF83702-3C9A-40DB-A79C-6230B0315EF2}">
      <dgm:prSet/>
      <dgm:spPr/>
      <dgm:t>
        <a:bodyPr/>
        <a:lstStyle/>
        <a:p>
          <a:endParaRPr lang="id-ID" sz="2800"/>
        </a:p>
      </dgm:t>
    </dgm:pt>
    <dgm:pt modelId="{B28001D2-FCEB-483F-A8E8-D9D8CEA0C59E}" type="sibTrans" cxnId="{4CF83702-3C9A-40DB-A79C-6230B0315EF2}">
      <dgm:prSet/>
      <dgm:spPr/>
      <dgm:t>
        <a:bodyPr/>
        <a:lstStyle/>
        <a:p>
          <a:endParaRPr lang="id-ID" sz="2800"/>
        </a:p>
      </dgm:t>
    </dgm:pt>
    <dgm:pt modelId="{8264D583-A40E-4BA3-94E8-6AA71EC68317}">
      <dgm:prSet custT="1"/>
      <dgm:spPr/>
      <dgm:t>
        <a:bodyPr/>
        <a:lstStyle/>
        <a:p>
          <a:pPr marL="266700" indent="-266700" algn="l"/>
          <a:r>
            <a:rPr lang="en-US" sz="1500" dirty="0" err="1"/>
            <a:t>perizinan</a:t>
          </a:r>
          <a:r>
            <a:rPr lang="en-US" sz="1500" dirty="0"/>
            <a:t> </a:t>
          </a:r>
          <a:r>
            <a:rPr lang="en-US" sz="1500" dirty="0" err="1"/>
            <a:t>dan</a:t>
          </a:r>
          <a:r>
            <a:rPr lang="en-US" sz="1500" dirty="0"/>
            <a:t> </a:t>
          </a:r>
          <a:r>
            <a:rPr lang="en-US" sz="1500" dirty="0" err="1"/>
            <a:t>pendaftaran</a:t>
          </a:r>
          <a:r>
            <a:rPr lang="en-US" sz="1500" dirty="0"/>
            <a:t> </a:t>
          </a:r>
          <a:r>
            <a:rPr lang="en-US" sz="1500" dirty="0" err="1"/>
            <a:t>perusahaa</a:t>
          </a:r>
          <a:r>
            <a:rPr lang="id-ID" sz="1500" dirty="0"/>
            <a:t>n</a:t>
          </a:r>
        </a:p>
      </dgm:t>
    </dgm:pt>
    <dgm:pt modelId="{9E3D2E6D-3C6C-4937-AE2E-B84B3FA3BE19}" type="parTrans" cxnId="{9120B9D3-5303-42E9-80D9-51A1F529C43A}">
      <dgm:prSet/>
      <dgm:spPr/>
      <dgm:t>
        <a:bodyPr/>
        <a:lstStyle/>
        <a:p>
          <a:endParaRPr lang="id-ID" sz="2800"/>
        </a:p>
      </dgm:t>
    </dgm:pt>
    <dgm:pt modelId="{0C0DBD54-4DF9-4AB1-824B-3C698C8568C5}" type="sibTrans" cxnId="{9120B9D3-5303-42E9-80D9-51A1F529C43A}">
      <dgm:prSet/>
      <dgm:spPr/>
      <dgm:t>
        <a:bodyPr/>
        <a:lstStyle/>
        <a:p>
          <a:endParaRPr lang="id-ID" sz="2800"/>
        </a:p>
      </dgm:t>
    </dgm:pt>
    <dgm:pt modelId="{1F982A21-64EC-41F7-AE73-534E3298B7D5}">
      <dgm:prSet custT="1"/>
      <dgm:spPr/>
      <dgm:t>
        <a:bodyPr/>
        <a:lstStyle/>
        <a:p>
          <a:pPr marL="266700" indent="-266700" algn="l"/>
          <a:r>
            <a:rPr lang="en-US" sz="1500" dirty="0" err="1"/>
            <a:t>sarana</a:t>
          </a:r>
          <a:r>
            <a:rPr lang="en-US" sz="1500" dirty="0"/>
            <a:t> </a:t>
          </a:r>
          <a:r>
            <a:rPr lang="en-US" sz="1500" dirty="0" err="1"/>
            <a:t>distribusi</a:t>
          </a:r>
          <a:r>
            <a:rPr lang="en-US" sz="1500" dirty="0"/>
            <a:t> </a:t>
          </a:r>
          <a:r>
            <a:rPr lang="id-ID" sz="1500" dirty="0"/>
            <a:t>p</a:t>
          </a:r>
          <a:r>
            <a:rPr lang="en-US" sz="1500" dirty="0" err="1"/>
            <a:t>erdagangan</a:t>
          </a:r>
          <a:endParaRPr lang="id-ID" sz="1500" dirty="0"/>
        </a:p>
      </dgm:t>
    </dgm:pt>
    <dgm:pt modelId="{D3FB20A7-5813-45D7-9753-18301FC3B7C2}" type="parTrans" cxnId="{BFB158FF-8278-4287-A3CA-25F196F2A5D8}">
      <dgm:prSet/>
      <dgm:spPr/>
      <dgm:t>
        <a:bodyPr/>
        <a:lstStyle/>
        <a:p>
          <a:endParaRPr lang="id-ID" sz="2800"/>
        </a:p>
      </dgm:t>
    </dgm:pt>
    <dgm:pt modelId="{88E88FF3-95F2-486D-9125-77AB41F317F1}" type="sibTrans" cxnId="{BFB158FF-8278-4287-A3CA-25F196F2A5D8}">
      <dgm:prSet/>
      <dgm:spPr/>
      <dgm:t>
        <a:bodyPr/>
        <a:lstStyle/>
        <a:p>
          <a:endParaRPr lang="id-ID" sz="2800"/>
        </a:p>
      </dgm:t>
    </dgm:pt>
    <dgm:pt modelId="{4F52086D-D9C4-4F5B-B510-A86BD88B8299}">
      <dgm:prSet custT="1"/>
      <dgm:spPr/>
      <dgm:t>
        <a:bodyPr/>
        <a:lstStyle/>
        <a:p>
          <a:pPr marL="266700" indent="-266700" algn="l"/>
          <a:r>
            <a:rPr lang="en-US" sz="1500" dirty="0" err="1"/>
            <a:t>stabilitasi</a:t>
          </a:r>
          <a:r>
            <a:rPr lang="en-US" sz="1500" dirty="0"/>
            <a:t> </a:t>
          </a:r>
          <a:r>
            <a:rPr lang="en-US" sz="1500" dirty="0" err="1"/>
            <a:t>harga</a:t>
          </a:r>
          <a:r>
            <a:rPr lang="en-US" sz="1500" dirty="0"/>
            <a:t> </a:t>
          </a:r>
          <a:r>
            <a:rPr lang="en-US" sz="1500" dirty="0" err="1"/>
            <a:t>barang</a:t>
          </a:r>
          <a:r>
            <a:rPr lang="en-US" sz="1500" dirty="0"/>
            <a:t> </a:t>
          </a:r>
          <a:r>
            <a:rPr lang="en-US" sz="1500" dirty="0" err="1"/>
            <a:t>kebutuhan</a:t>
          </a:r>
          <a:r>
            <a:rPr lang="en-US" sz="1500" dirty="0"/>
            <a:t> </a:t>
          </a:r>
          <a:r>
            <a:rPr lang="en-US" sz="1500" dirty="0" err="1"/>
            <a:t>pokok</a:t>
          </a:r>
          <a:r>
            <a:rPr lang="en-US" sz="1500" dirty="0"/>
            <a:t> </a:t>
          </a:r>
          <a:r>
            <a:rPr lang="en-US" sz="1500" dirty="0" err="1"/>
            <a:t>dan</a:t>
          </a:r>
          <a:r>
            <a:rPr lang="en-US" sz="1500" dirty="0"/>
            <a:t> </a:t>
          </a:r>
          <a:r>
            <a:rPr lang="en-US" sz="1500" dirty="0" err="1"/>
            <a:t>barang</a:t>
          </a:r>
          <a:r>
            <a:rPr lang="en-US" sz="1500" dirty="0"/>
            <a:t> </a:t>
          </a:r>
          <a:r>
            <a:rPr lang="en-US" sz="1500" dirty="0" err="1"/>
            <a:t>pentin</a:t>
          </a:r>
          <a:r>
            <a:rPr lang="id-ID" sz="1500" dirty="0"/>
            <a:t>g</a:t>
          </a:r>
        </a:p>
      </dgm:t>
    </dgm:pt>
    <dgm:pt modelId="{D261A467-FB3E-460A-B2D0-9A2B013C6F79}" type="parTrans" cxnId="{01698A50-EF1B-43A0-AF03-F28E6CDF3613}">
      <dgm:prSet/>
      <dgm:spPr/>
      <dgm:t>
        <a:bodyPr/>
        <a:lstStyle/>
        <a:p>
          <a:endParaRPr lang="id-ID" sz="2800"/>
        </a:p>
      </dgm:t>
    </dgm:pt>
    <dgm:pt modelId="{79785443-805D-4CBF-B403-427D15F4036F}" type="sibTrans" cxnId="{01698A50-EF1B-43A0-AF03-F28E6CDF3613}">
      <dgm:prSet/>
      <dgm:spPr/>
      <dgm:t>
        <a:bodyPr/>
        <a:lstStyle/>
        <a:p>
          <a:endParaRPr lang="id-ID" sz="2800"/>
        </a:p>
      </dgm:t>
    </dgm:pt>
    <dgm:pt modelId="{A07B8D51-B1B6-4C90-8590-B3299A8824FD}">
      <dgm:prSet custT="1"/>
      <dgm:spPr/>
      <dgm:t>
        <a:bodyPr/>
        <a:lstStyle/>
        <a:p>
          <a:pPr marL="266700" indent="-266700" algn="l"/>
          <a:r>
            <a:rPr lang="en-US" sz="1500" dirty="0" err="1"/>
            <a:t>pengembangan</a:t>
          </a:r>
          <a:r>
            <a:rPr lang="en-US" sz="1500" dirty="0"/>
            <a:t> </a:t>
          </a:r>
          <a:r>
            <a:rPr lang="en-US" sz="1500" dirty="0" err="1"/>
            <a:t>ekspor</a:t>
          </a:r>
          <a:endParaRPr lang="id-ID" sz="1500" dirty="0"/>
        </a:p>
      </dgm:t>
    </dgm:pt>
    <dgm:pt modelId="{255A98EA-F454-46EE-AC89-BD33C124BBFB}" type="parTrans" cxnId="{A1E1DBFC-26B2-45E7-8EE4-6258851CFC38}">
      <dgm:prSet/>
      <dgm:spPr/>
      <dgm:t>
        <a:bodyPr/>
        <a:lstStyle/>
        <a:p>
          <a:endParaRPr lang="id-ID" sz="2800"/>
        </a:p>
      </dgm:t>
    </dgm:pt>
    <dgm:pt modelId="{85D812AB-4613-42E2-B568-AD964A176E96}" type="sibTrans" cxnId="{A1E1DBFC-26B2-45E7-8EE4-6258851CFC38}">
      <dgm:prSet/>
      <dgm:spPr/>
      <dgm:t>
        <a:bodyPr/>
        <a:lstStyle/>
        <a:p>
          <a:endParaRPr lang="id-ID" sz="2800"/>
        </a:p>
      </dgm:t>
    </dgm:pt>
    <dgm:pt modelId="{B9DD35AE-578C-4876-AFE5-53822592EECF}">
      <dgm:prSet custT="1"/>
      <dgm:spPr/>
      <dgm:t>
        <a:bodyPr/>
        <a:lstStyle/>
        <a:p>
          <a:pPr marL="266700" indent="-266700" algn="l"/>
          <a:r>
            <a:rPr lang="en-US" sz="1500" dirty="0" err="1"/>
            <a:t>standardisasi</a:t>
          </a:r>
          <a:r>
            <a:rPr lang="en-US" sz="1500" dirty="0"/>
            <a:t> </a:t>
          </a:r>
          <a:r>
            <a:rPr lang="en-US" sz="1500" dirty="0" err="1"/>
            <a:t>dan</a:t>
          </a:r>
          <a:r>
            <a:rPr lang="en-US" sz="1500" dirty="0"/>
            <a:t> </a:t>
          </a:r>
          <a:r>
            <a:rPr lang="en-US" sz="1500" dirty="0" err="1"/>
            <a:t>perlindungan</a:t>
          </a:r>
          <a:r>
            <a:rPr lang="en-US" sz="1500" dirty="0"/>
            <a:t> </a:t>
          </a:r>
          <a:r>
            <a:rPr lang="en-US" sz="1500" dirty="0" err="1"/>
            <a:t>konsumen</a:t>
          </a:r>
          <a:endParaRPr lang="id-ID" sz="1500" dirty="0"/>
        </a:p>
      </dgm:t>
    </dgm:pt>
    <dgm:pt modelId="{B3C337C6-B3F0-4125-89E1-E824F98F60D1}" type="parTrans" cxnId="{F7D0FBF8-9B5C-4262-B8B2-82E9D8194354}">
      <dgm:prSet/>
      <dgm:spPr/>
      <dgm:t>
        <a:bodyPr/>
        <a:lstStyle/>
        <a:p>
          <a:endParaRPr lang="id-ID" sz="2800"/>
        </a:p>
      </dgm:t>
    </dgm:pt>
    <dgm:pt modelId="{D0D1B0C1-2726-4423-B19A-43F5458186EC}" type="sibTrans" cxnId="{F7D0FBF8-9B5C-4262-B8B2-82E9D8194354}">
      <dgm:prSet/>
      <dgm:spPr/>
      <dgm:t>
        <a:bodyPr/>
        <a:lstStyle/>
        <a:p>
          <a:endParaRPr lang="id-ID" sz="2800"/>
        </a:p>
      </dgm:t>
    </dgm:pt>
    <dgm:pt modelId="{10D00DD1-3B01-4CEC-95F9-9294560AE663}">
      <dgm:prSet custT="1"/>
      <dgm:spPr/>
      <dgm:t>
        <a:bodyPr/>
        <a:lstStyle/>
        <a:p>
          <a:r>
            <a:rPr lang="id-ID" sz="1600" dirty="0"/>
            <a:t>pelayanan teknis di bidang kemetrologian</a:t>
          </a:r>
        </a:p>
      </dgm:t>
    </dgm:pt>
    <dgm:pt modelId="{FEDAF1E2-D1B5-4A67-8107-5483F5516C3C}" type="parTrans" cxnId="{9910C094-39DE-4303-82DD-ADF7B561EBF3}">
      <dgm:prSet/>
      <dgm:spPr/>
      <dgm:t>
        <a:bodyPr/>
        <a:lstStyle/>
        <a:p>
          <a:endParaRPr lang="id-ID" sz="2800"/>
        </a:p>
      </dgm:t>
    </dgm:pt>
    <dgm:pt modelId="{04C6790A-9C4F-4619-BD6A-9C1C9AD911E4}" type="sibTrans" cxnId="{9910C094-39DE-4303-82DD-ADF7B561EBF3}">
      <dgm:prSet/>
      <dgm:spPr/>
      <dgm:t>
        <a:bodyPr/>
        <a:lstStyle/>
        <a:p>
          <a:endParaRPr lang="id-ID" sz="2800"/>
        </a:p>
      </dgm:t>
    </dgm:pt>
    <dgm:pt modelId="{2C9FBD6E-2750-4A14-86B8-A044810DFC55}">
      <dgm:prSet custT="1"/>
      <dgm:spPr/>
      <dgm:t>
        <a:bodyPr/>
        <a:lstStyle/>
        <a:p>
          <a:r>
            <a:rPr lang="id-ID" sz="1600" dirty="0"/>
            <a:t>pengujian mutu barang</a:t>
          </a:r>
        </a:p>
      </dgm:t>
    </dgm:pt>
    <dgm:pt modelId="{8AD420B6-11E6-4476-8AEF-A265EADB1DFA}" type="parTrans" cxnId="{62245DC6-90C0-4A63-8F69-E4F429E143A2}">
      <dgm:prSet/>
      <dgm:spPr/>
      <dgm:t>
        <a:bodyPr/>
        <a:lstStyle/>
        <a:p>
          <a:endParaRPr lang="id-ID" sz="2800"/>
        </a:p>
      </dgm:t>
    </dgm:pt>
    <dgm:pt modelId="{6E4D3F85-D32C-4475-A8FD-07278C4E01AD}" type="sibTrans" cxnId="{62245DC6-90C0-4A63-8F69-E4F429E143A2}">
      <dgm:prSet/>
      <dgm:spPr/>
      <dgm:t>
        <a:bodyPr/>
        <a:lstStyle/>
        <a:p>
          <a:endParaRPr lang="id-ID" sz="2800"/>
        </a:p>
      </dgm:t>
    </dgm:pt>
    <dgm:pt modelId="{CF19FA9B-3C4B-40C1-B166-EB7A6B2D6D3D}" type="pres">
      <dgm:prSet presAssocID="{87FA8284-BB57-4370-A826-4D1EDC93437F}" presName="Name0" presStyleCnt="0">
        <dgm:presLayoutVars>
          <dgm:dir/>
          <dgm:animLvl val="lvl"/>
          <dgm:resizeHandles val="exact"/>
        </dgm:presLayoutVars>
      </dgm:prSet>
      <dgm:spPr/>
      <dgm:t>
        <a:bodyPr/>
        <a:lstStyle/>
        <a:p>
          <a:endParaRPr lang="en-US"/>
        </a:p>
      </dgm:t>
    </dgm:pt>
    <dgm:pt modelId="{BF0C0434-E1A7-4740-BB08-98B65B4765A6}" type="pres">
      <dgm:prSet presAssocID="{6B088ACC-FCFE-49AB-ABF5-E09156F1517A}" presName="linNode" presStyleCnt="0"/>
      <dgm:spPr/>
    </dgm:pt>
    <dgm:pt modelId="{E49EE60F-CD84-494E-9964-9F31C0B4D4A0}" type="pres">
      <dgm:prSet presAssocID="{6B088ACC-FCFE-49AB-ABF5-E09156F1517A}" presName="parentText" presStyleLbl="node1" presStyleIdx="0" presStyleCnt="2">
        <dgm:presLayoutVars>
          <dgm:chMax val="1"/>
          <dgm:bulletEnabled val="1"/>
        </dgm:presLayoutVars>
      </dgm:prSet>
      <dgm:spPr/>
      <dgm:t>
        <a:bodyPr/>
        <a:lstStyle/>
        <a:p>
          <a:endParaRPr lang="en-US"/>
        </a:p>
      </dgm:t>
    </dgm:pt>
    <dgm:pt modelId="{0A03B5D1-989E-4AB7-9575-4E1338F37B7C}" type="pres">
      <dgm:prSet presAssocID="{6B088ACC-FCFE-49AB-ABF5-E09156F1517A}" presName="descendantText" presStyleLbl="alignAccFollowNode1" presStyleIdx="0" presStyleCnt="2">
        <dgm:presLayoutVars>
          <dgm:bulletEnabled val="1"/>
        </dgm:presLayoutVars>
      </dgm:prSet>
      <dgm:spPr/>
      <dgm:t>
        <a:bodyPr/>
        <a:lstStyle/>
        <a:p>
          <a:endParaRPr lang="en-US"/>
        </a:p>
      </dgm:t>
    </dgm:pt>
    <dgm:pt modelId="{26C15F3A-E9A2-4D92-9887-642F751DC274}" type="pres">
      <dgm:prSet presAssocID="{F61DF01A-F203-4EBA-8718-8F639A519133}" presName="sp" presStyleCnt="0"/>
      <dgm:spPr/>
    </dgm:pt>
    <dgm:pt modelId="{8A972B76-468F-4126-973E-495C6A81AAD6}" type="pres">
      <dgm:prSet presAssocID="{0E7692EC-74C3-424E-890F-D866BD45E250}" presName="linNode" presStyleCnt="0"/>
      <dgm:spPr/>
    </dgm:pt>
    <dgm:pt modelId="{0E9700B1-AF77-4ED4-BED6-80BAFA0E77BB}" type="pres">
      <dgm:prSet presAssocID="{0E7692EC-74C3-424E-890F-D866BD45E250}" presName="parentText" presStyleLbl="node1" presStyleIdx="1" presStyleCnt="2">
        <dgm:presLayoutVars>
          <dgm:chMax val="1"/>
          <dgm:bulletEnabled val="1"/>
        </dgm:presLayoutVars>
      </dgm:prSet>
      <dgm:spPr/>
      <dgm:t>
        <a:bodyPr/>
        <a:lstStyle/>
        <a:p>
          <a:endParaRPr lang="en-US"/>
        </a:p>
      </dgm:t>
    </dgm:pt>
    <dgm:pt modelId="{C6EAACB2-7A48-4E52-9485-DD63E8E158A5}" type="pres">
      <dgm:prSet presAssocID="{0E7692EC-74C3-424E-890F-D866BD45E250}" presName="descendantText" presStyleLbl="alignAccFollowNode1" presStyleIdx="1" presStyleCnt="2">
        <dgm:presLayoutVars>
          <dgm:bulletEnabled val="1"/>
        </dgm:presLayoutVars>
      </dgm:prSet>
      <dgm:spPr/>
      <dgm:t>
        <a:bodyPr/>
        <a:lstStyle/>
        <a:p>
          <a:endParaRPr lang="en-US"/>
        </a:p>
      </dgm:t>
    </dgm:pt>
  </dgm:ptLst>
  <dgm:cxnLst>
    <dgm:cxn modelId="{A23B66BD-44FC-426B-8D08-21F3FC84316F}" srcId="{87FA8284-BB57-4370-A826-4D1EDC93437F}" destId="{6B088ACC-FCFE-49AB-ABF5-E09156F1517A}" srcOrd="0" destOrd="0" parTransId="{26414BEE-1777-4649-A767-0B44AD44ED4E}" sibTransId="{F61DF01A-F203-4EBA-8718-8F639A519133}"/>
    <dgm:cxn modelId="{01698A50-EF1B-43A0-AF03-F28E6CDF3613}" srcId="{6B088ACC-FCFE-49AB-ABF5-E09156F1517A}" destId="{4F52086D-D9C4-4F5B-B510-A86BD88B8299}" srcOrd="3" destOrd="0" parTransId="{D261A467-FB3E-460A-B2D0-9A2B013C6F79}" sibTransId="{79785443-805D-4CBF-B403-427D15F4036F}"/>
    <dgm:cxn modelId="{F3FF8299-E284-4BFE-91C2-B8AD40F55B8D}" type="presOf" srcId="{0E7692EC-74C3-424E-890F-D866BD45E250}" destId="{0E9700B1-AF77-4ED4-BED6-80BAFA0E77BB}" srcOrd="0" destOrd="0" presId="urn:microsoft.com/office/officeart/2005/8/layout/vList5"/>
    <dgm:cxn modelId="{55635E84-3E24-47D8-9D39-2AC242CA40D0}" type="presOf" srcId="{1F982A21-64EC-41F7-AE73-534E3298B7D5}" destId="{0A03B5D1-989E-4AB7-9575-4E1338F37B7C}" srcOrd="0" destOrd="2" presId="urn:microsoft.com/office/officeart/2005/8/layout/vList5"/>
    <dgm:cxn modelId="{BADB8597-5CFD-4F65-80B5-6CC3D240A504}" type="presOf" srcId="{4F52086D-D9C4-4F5B-B510-A86BD88B8299}" destId="{0A03B5D1-989E-4AB7-9575-4E1338F37B7C}" srcOrd="0" destOrd="3" presId="urn:microsoft.com/office/officeart/2005/8/layout/vList5"/>
    <dgm:cxn modelId="{8E56C4F3-1690-43CC-9054-E5130C791420}" type="presOf" srcId="{C7D9B51B-ED46-4E52-9089-2C6FD0FC9CBE}" destId="{0A03B5D1-989E-4AB7-9575-4E1338F37B7C}" srcOrd="0" destOrd="0" presId="urn:microsoft.com/office/officeart/2005/8/layout/vList5"/>
    <dgm:cxn modelId="{6B4E84AE-703E-420E-94DF-B0B339DB468C}" type="presOf" srcId="{2C9FBD6E-2750-4A14-86B8-A044810DFC55}" destId="{C6EAACB2-7A48-4E52-9485-DD63E8E158A5}" srcOrd="0" destOrd="1" presId="urn:microsoft.com/office/officeart/2005/8/layout/vList5"/>
    <dgm:cxn modelId="{9120B9D3-5303-42E9-80D9-51A1F529C43A}" srcId="{6B088ACC-FCFE-49AB-ABF5-E09156F1517A}" destId="{8264D583-A40E-4BA3-94E8-6AA71EC68317}" srcOrd="1" destOrd="0" parTransId="{9E3D2E6D-3C6C-4937-AE2E-B84B3FA3BE19}" sibTransId="{0C0DBD54-4DF9-4AB1-824B-3C698C8568C5}"/>
    <dgm:cxn modelId="{62245DC6-90C0-4A63-8F69-E4F429E143A2}" srcId="{0E7692EC-74C3-424E-890F-D866BD45E250}" destId="{2C9FBD6E-2750-4A14-86B8-A044810DFC55}" srcOrd="1" destOrd="0" parTransId="{8AD420B6-11E6-4476-8AEF-A265EADB1DFA}" sibTransId="{6E4D3F85-D32C-4475-A8FD-07278C4E01AD}"/>
    <dgm:cxn modelId="{EB9EE90C-33FA-4B68-85BD-40B977D474D0}" type="presOf" srcId="{A07B8D51-B1B6-4C90-8590-B3299A8824FD}" destId="{0A03B5D1-989E-4AB7-9575-4E1338F37B7C}" srcOrd="0" destOrd="4" presId="urn:microsoft.com/office/officeart/2005/8/layout/vList5"/>
    <dgm:cxn modelId="{4CF83702-3C9A-40DB-A79C-6230B0315EF2}" srcId="{6B088ACC-FCFE-49AB-ABF5-E09156F1517A}" destId="{C7D9B51B-ED46-4E52-9089-2C6FD0FC9CBE}" srcOrd="0" destOrd="0" parTransId="{8F1D7D41-485B-4A6A-BE4F-2A6A8621974E}" sibTransId="{B28001D2-FCEB-483F-A8E8-D9D8CEA0C59E}"/>
    <dgm:cxn modelId="{CDBD7719-B449-4B8C-9797-10455839B832}" type="presOf" srcId="{B9DD35AE-578C-4876-AFE5-53822592EECF}" destId="{0A03B5D1-989E-4AB7-9575-4E1338F37B7C}" srcOrd="0" destOrd="5" presId="urn:microsoft.com/office/officeart/2005/8/layout/vList5"/>
    <dgm:cxn modelId="{F7D0FBF8-9B5C-4262-B8B2-82E9D8194354}" srcId="{6B088ACC-FCFE-49AB-ABF5-E09156F1517A}" destId="{B9DD35AE-578C-4876-AFE5-53822592EECF}" srcOrd="5" destOrd="0" parTransId="{B3C337C6-B3F0-4125-89E1-E824F98F60D1}" sibTransId="{D0D1B0C1-2726-4423-B19A-43F5458186EC}"/>
    <dgm:cxn modelId="{18B9E28C-A60C-4CED-AC4D-C49D793E1516}" type="presOf" srcId="{6B088ACC-FCFE-49AB-ABF5-E09156F1517A}" destId="{E49EE60F-CD84-494E-9964-9F31C0B4D4A0}" srcOrd="0" destOrd="0" presId="urn:microsoft.com/office/officeart/2005/8/layout/vList5"/>
    <dgm:cxn modelId="{9910C094-39DE-4303-82DD-ADF7B561EBF3}" srcId="{0E7692EC-74C3-424E-890F-D866BD45E250}" destId="{10D00DD1-3B01-4CEC-95F9-9294560AE663}" srcOrd="0" destOrd="0" parTransId="{FEDAF1E2-D1B5-4A67-8107-5483F5516C3C}" sibTransId="{04C6790A-9C4F-4619-BD6A-9C1C9AD911E4}"/>
    <dgm:cxn modelId="{D620884E-F5B2-4697-BEE5-A146D0CC4ABA}" type="presOf" srcId="{10D00DD1-3B01-4CEC-95F9-9294560AE663}" destId="{C6EAACB2-7A48-4E52-9485-DD63E8E158A5}" srcOrd="0" destOrd="0" presId="urn:microsoft.com/office/officeart/2005/8/layout/vList5"/>
    <dgm:cxn modelId="{A1E1DBFC-26B2-45E7-8EE4-6258851CFC38}" srcId="{6B088ACC-FCFE-49AB-ABF5-E09156F1517A}" destId="{A07B8D51-B1B6-4C90-8590-B3299A8824FD}" srcOrd="4" destOrd="0" parTransId="{255A98EA-F454-46EE-AC89-BD33C124BBFB}" sibTransId="{85D812AB-4613-42E2-B568-AD964A176E96}"/>
    <dgm:cxn modelId="{BFB158FF-8278-4287-A3CA-25F196F2A5D8}" srcId="{6B088ACC-FCFE-49AB-ABF5-E09156F1517A}" destId="{1F982A21-64EC-41F7-AE73-534E3298B7D5}" srcOrd="2" destOrd="0" parTransId="{D3FB20A7-5813-45D7-9753-18301FC3B7C2}" sibTransId="{88E88FF3-95F2-486D-9125-77AB41F317F1}"/>
    <dgm:cxn modelId="{CF93EE9F-37D5-48A3-9620-D77AD91ACC6B}" type="presOf" srcId="{8264D583-A40E-4BA3-94E8-6AA71EC68317}" destId="{0A03B5D1-989E-4AB7-9575-4E1338F37B7C}" srcOrd="0" destOrd="1" presId="urn:microsoft.com/office/officeart/2005/8/layout/vList5"/>
    <dgm:cxn modelId="{7CAF6E4A-344E-44C0-9DF2-AB3B8987A6D2}" srcId="{87FA8284-BB57-4370-A826-4D1EDC93437F}" destId="{0E7692EC-74C3-424E-890F-D866BD45E250}" srcOrd="1" destOrd="0" parTransId="{0098F9A3-8C2D-48EF-A862-59B1F256721E}" sibTransId="{ADC14AB3-4A7B-4D2D-8807-DE407E02DFA6}"/>
    <dgm:cxn modelId="{BE6E1223-5A7C-49FC-A572-A29A38ABDF1F}" type="presOf" srcId="{87FA8284-BB57-4370-A826-4D1EDC93437F}" destId="{CF19FA9B-3C4B-40C1-B166-EB7A6B2D6D3D}" srcOrd="0" destOrd="0" presId="urn:microsoft.com/office/officeart/2005/8/layout/vList5"/>
    <dgm:cxn modelId="{46E51F89-C0F0-487F-A90C-596A74CFB063}" type="presParOf" srcId="{CF19FA9B-3C4B-40C1-B166-EB7A6B2D6D3D}" destId="{BF0C0434-E1A7-4740-BB08-98B65B4765A6}" srcOrd="0" destOrd="0" presId="urn:microsoft.com/office/officeart/2005/8/layout/vList5"/>
    <dgm:cxn modelId="{FB1BFE75-B484-4579-A9F2-6C0EFFEE0FB8}" type="presParOf" srcId="{BF0C0434-E1A7-4740-BB08-98B65B4765A6}" destId="{E49EE60F-CD84-494E-9964-9F31C0B4D4A0}" srcOrd="0" destOrd="0" presId="urn:microsoft.com/office/officeart/2005/8/layout/vList5"/>
    <dgm:cxn modelId="{CF7EDCBB-2208-4D6D-AA8D-A36D06E959D6}" type="presParOf" srcId="{BF0C0434-E1A7-4740-BB08-98B65B4765A6}" destId="{0A03B5D1-989E-4AB7-9575-4E1338F37B7C}" srcOrd="1" destOrd="0" presId="urn:microsoft.com/office/officeart/2005/8/layout/vList5"/>
    <dgm:cxn modelId="{B43D040B-80A9-4D84-A8A7-0FEEFAAEF845}" type="presParOf" srcId="{CF19FA9B-3C4B-40C1-B166-EB7A6B2D6D3D}" destId="{26C15F3A-E9A2-4D92-9887-642F751DC274}" srcOrd="1" destOrd="0" presId="urn:microsoft.com/office/officeart/2005/8/layout/vList5"/>
    <dgm:cxn modelId="{E967D4D9-017C-4316-9274-D5BD661A5AE4}" type="presParOf" srcId="{CF19FA9B-3C4B-40C1-B166-EB7A6B2D6D3D}" destId="{8A972B76-468F-4126-973E-495C6A81AAD6}" srcOrd="2" destOrd="0" presId="urn:microsoft.com/office/officeart/2005/8/layout/vList5"/>
    <dgm:cxn modelId="{A7FB73A8-C6E5-49C7-AF12-14032C16FA48}" type="presParOf" srcId="{8A972B76-468F-4126-973E-495C6A81AAD6}" destId="{0E9700B1-AF77-4ED4-BED6-80BAFA0E77BB}" srcOrd="0" destOrd="0" presId="urn:microsoft.com/office/officeart/2005/8/layout/vList5"/>
    <dgm:cxn modelId="{A77C4516-B16B-4A03-85C3-DCDEEB695131}" type="presParOf" srcId="{8A972B76-468F-4126-973E-495C6A81AAD6}" destId="{C6EAACB2-7A48-4E52-9485-DD63E8E158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C32B05-62EA-407A-B21C-2310C7945705}"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custT="1"/>
      <dgm:spPr>
        <a:solidFill>
          <a:srgbClr val="FED37E"/>
        </a:solidFill>
      </dgm:spPr>
      <dgm:t>
        <a:bodyPr/>
        <a:lstStyle/>
        <a:p>
          <a:r>
            <a:rPr lang="id-ID" altLang="en-US" sz="1600" b="1" dirty="0">
              <a:solidFill>
                <a:schemeClr val="tx1">
                  <a:lumMod val="85000"/>
                  <a:lumOff val="15000"/>
                </a:schemeClr>
              </a:solidFill>
              <a:latin typeface="+mj-lt"/>
              <a:ea typeface="Tahoma" panose="020B0604030504040204" pitchFamily="34" charset="0"/>
              <a:cs typeface="Tahoma" panose="020B0604030504040204" pitchFamily="34" charset="0"/>
            </a:rPr>
            <a:t>PENEMPATAN ASN</a:t>
          </a:r>
          <a:endParaRPr lang="en-US" sz="1600" dirty="0">
            <a:solidFill>
              <a:schemeClr val="tx1"/>
            </a:solidFill>
            <a:latin typeface="+mj-lt"/>
          </a:endParaRPr>
        </a:p>
      </dgm:t>
    </dgm:pt>
    <dgm:pt modelId="{51680ED1-AF6E-4B28-AE94-92B0EFB0DF7D}" type="parTrans" cxnId="{2AA9C11F-1F1D-428E-801A-47EAA766C99D}">
      <dgm:prSet/>
      <dgm:spPr/>
      <dgm:t>
        <a:bodyPr/>
        <a:lstStyle/>
        <a:p>
          <a:endParaRPr lang="en-US" sz="4000">
            <a:solidFill>
              <a:schemeClr val="tx1"/>
            </a:solidFill>
            <a:latin typeface="+mj-lt"/>
          </a:endParaRPr>
        </a:p>
      </dgm:t>
    </dgm:pt>
    <dgm:pt modelId="{478B7D3C-9FB4-4BC6-90AC-49960560DECD}" type="sibTrans" cxnId="{2AA9C11F-1F1D-428E-801A-47EAA766C99D}">
      <dgm:prSet/>
      <dgm:spPr/>
      <dgm:t>
        <a:bodyPr/>
        <a:lstStyle/>
        <a:p>
          <a:endParaRPr lang="en-US" sz="4000">
            <a:solidFill>
              <a:schemeClr val="tx1"/>
            </a:solidFill>
            <a:latin typeface="+mj-lt"/>
          </a:endParaRPr>
        </a:p>
      </dgm:t>
    </dgm:pt>
    <dgm:pt modelId="{CBD3BD06-5B52-457B-A709-959D97EA9FE5}">
      <dgm:prSet phldrT="[Text]" custT="1"/>
      <dgm:spPr>
        <a:solidFill>
          <a:srgbClr val="9CC544"/>
        </a:solidFill>
      </dgm:spPr>
      <dgm:t>
        <a:bodyPr/>
        <a:lstStyle/>
        <a:p>
          <a:r>
            <a:rPr lang="id-ID" altLang="en-US" sz="1600" b="1" dirty="0">
              <a:solidFill>
                <a:schemeClr val="tx1">
                  <a:lumMod val="85000"/>
                  <a:lumOff val="15000"/>
                </a:schemeClr>
              </a:solidFill>
              <a:latin typeface="+mj-lt"/>
              <a:ea typeface="Tahoma" panose="020B0604030504040204" pitchFamily="34" charset="0"/>
              <a:cs typeface="Tahoma" panose="020B0604030504040204" pitchFamily="34" charset="0"/>
            </a:rPr>
            <a:t>PROMOSI &amp; MUTASI</a:t>
          </a:r>
          <a:endParaRPr lang="en-US" sz="1600" dirty="0">
            <a:solidFill>
              <a:schemeClr val="tx1"/>
            </a:solidFill>
            <a:latin typeface="+mj-lt"/>
          </a:endParaRPr>
        </a:p>
      </dgm:t>
    </dgm:pt>
    <dgm:pt modelId="{BCA8D018-4FBF-4EC0-A8A7-2E733ECB7259}" type="parTrans" cxnId="{BC910C61-D6EF-4F01-BD12-BAC0DF60C0B1}">
      <dgm:prSet/>
      <dgm:spPr/>
      <dgm:t>
        <a:bodyPr/>
        <a:lstStyle/>
        <a:p>
          <a:endParaRPr lang="en-US" sz="4000">
            <a:solidFill>
              <a:schemeClr val="tx1"/>
            </a:solidFill>
            <a:latin typeface="+mj-lt"/>
          </a:endParaRPr>
        </a:p>
      </dgm:t>
    </dgm:pt>
    <dgm:pt modelId="{32702446-735B-4332-BAF3-71D165AF690E}" type="sibTrans" cxnId="{BC910C61-D6EF-4F01-BD12-BAC0DF60C0B1}">
      <dgm:prSet/>
      <dgm:spPr/>
      <dgm:t>
        <a:bodyPr/>
        <a:lstStyle/>
        <a:p>
          <a:endParaRPr lang="en-US" sz="4000">
            <a:solidFill>
              <a:schemeClr val="tx1"/>
            </a:solidFill>
            <a:latin typeface="+mj-lt"/>
          </a:endParaRPr>
        </a:p>
      </dgm:t>
    </dgm:pt>
    <dgm:pt modelId="{4A8EA326-58D5-404A-B6B3-543130E8B811}">
      <dgm:prSet phldrT="[Text]" custT="1"/>
      <dgm:spPr>
        <a:solidFill>
          <a:srgbClr val="8DDFF1"/>
        </a:solidFill>
      </dgm:spPr>
      <dgm:t>
        <a:bodyPr/>
        <a:lstStyle/>
        <a:p>
          <a:r>
            <a:rPr lang="id-ID" altLang="en-US" sz="1600" b="1" dirty="0">
              <a:solidFill>
                <a:schemeClr val="tx1"/>
              </a:solidFill>
              <a:latin typeface="+mj-lt"/>
            </a:rPr>
            <a:t>UJI KOMPETENSI</a:t>
          </a:r>
          <a:endParaRPr lang="en-US" sz="1600" dirty="0">
            <a:solidFill>
              <a:schemeClr val="tx1"/>
            </a:solidFill>
            <a:latin typeface="+mj-lt"/>
          </a:endParaRPr>
        </a:p>
      </dgm:t>
    </dgm:pt>
    <dgm:pt modelId="{050447A5-DF2C-433D-B2EC-5F996EE05C28}" type="parTrans" cxnId="{82684474-1CD8-498E-8B8C-23CFD2B46148}">
      <dgm:prSet/>
      <dgm:spPr/>
      <dgm:t>
        <a:bodyPr/>
        <a:lstStyle/>
        <a:p>
          <a:endParaRPr lang="id-ID" sz="4000">
            <a:solidFill>
              <a:schemeClr val="tx1"/>
            </a:solidFill>
            <a:latin typeface="+mj-lt"/>
          </a:endParaRPr>
        </a:p>
      </dgm:t>
    </dgm:pt>
    <dgm:pt modelId="{B377F6F0-BC4E-4919-BA07-353349A5948F}" type="sibTrans" cxnId="{82684474-1CD8-498E-8B8C-23CFD2B46148}">
      <dgm:prSet/>
      <dgm:spPr/>
      <dgm:t>
        <a:bodyPr/>
        <a:lstStyle/>
        <a:p>
          <a:endParaRPr lang="id-ID" sz="4000">
            <a:solidFill>
              <a:schemeClr val="tx1"/>
            </a:solidFill>
            <a:latin typeface="+mj-lt"/>
          </a:endParaRPr>
        </a:p>
      </dgm:t>
    </dgm:pt>
    <dgm:pt modelId="{53555F3B-AC86-4B10-BC6D-769CE532338B}">
      <dgm:prSet phldrT="[Text]" custT="1"/>
      <dgm:spPr>
        <a:solidFill>
          <a:srgbClr val="AFA5FC"/>
        </a:solidFill>
      </dgm:spPr>
      <dgm:t>
        <a:bodyPr/>
        <a:lstStyle/>
        <a:p>
          <a:r>
            <a:rPr lang="id-ID" altLang="en-US" sz="1600" b="1" dirty="0">
              <a:solidFill>
                <a:schemeClr val="tx1">
                  <a:lumMod val="85000"/>
                  <a:lumOff val="15000"/>
                </a:schemeClr>
              </a:solidFill>
              <a:latin typeface="+mj-lt"/>
              <a:ea typeface="Tahoma" panose="020B0604030504040204" pitchFamily="34" charset="0"/>
              <a:cs typeface="Tahoma" panose="020B0604030504040204" pitchFamily="34" charset="0"/>
            </a:rPr>
            <a:t>SISTEM INFORMASI ASN &amp; TALENT POOL</a:t>
          </a:r>
          <a:endParaRPr lang="en-US" sz="1600" dirty="0">
            <a:solidFill>
              <a:schemeClr val="tx1"/>
            </a:solidFill>
            <a:latin typeface="+mj-lt"/>
          </a:endParaRPr>
        </a:p>
      </dgm:t>
    </dgm:pt>
    <dgm:pt modelId="{433E7BB2-7B49-4BB2-AA81-FA3B095B7228}" type="parTrans" cxnId="{2A76877C-DC77-45F3-BF2D-DEBA40CAD459}">
      <dgm:prSet/>
      <dgm:spPr/>
      <dgm:t>
        <a:bodyPr/>
        <a:lstStyle/>
        <a:p>
          <a:endParaRPr lang="id-ID" sz="4000">
            <a:solidFill>
              <a:schemeClr val="tx1"/>
            </a:solidFill>
            <a:latin typeface="+mj-lt"/>
          </a:endParaRPr>
        </a:p>
      </dgm:t>
    </dgm:pt>
    <dgm:pt modelId="{ED072DD7-2EFB-42A1-852D-B11F8B535774}" type="sibTrans" cxnId="{2A76877C-DC77-45F3-BF2D-DEBA40CAD459}">
      <dgm:prSet/>
      <dgm:spPr/>
      <dgm:t>
        <a:bodyPr/>
        <a:lstStyle/>
        <a:p>
          <a:endParaRPr lang="id-ID" sz="4000">
            <a:solidFill>
              <a:schemeClr val="tx1"/>
            </a:solidFill>
            <a:latin typeface="+mj-lt"/>
          </a:endParaRPr>
        </a:p>
      </dgm:t>
    </dgm:pt>
    <dgm:pt modelId="{1E8F13C1-7BD6-4379-90DF-643F2560C4CD}" type="pres">
      <dgm:prSet presAssocID="{B9C32B05-62EA-407A-B21C-2310C7945705}" presName="Name0" presStyleCnt="0">
        <dgm:presLayoutVars>
          <dgm:chMax val="7"/>
          <dgm:chPref val="7"/>
          <dgm:dir/>
        </dgm:presLayoutVars>
      </dgm:prSet>
      <dgm:spPr/>
      <dgm:t>
        <a:bodyPr/>
        <a:lstStyle/>
        <a:p>
          <a:endParaRPr lang="en-US"/>
        </a:p>
      </dgm:t>
    </dgm:pt>
    <dgm:pt modelId="{97B62193-5952-451C-A032-24B3B2EA3076}" type="pres">
      <dgm:prSet presAssocID="{B9C32B05-62EA-407A-B21C-2310C7945705}" presName="Name1" presStyleCnt="0"/>
      <dgm:spPr/>
    </dgm:pt>
    <dgm:pt modelId="{ACC3C5BE-DE92-4A51-9D55-C62DF2A7C110}" type="pres">
      <dgm:prSet presAssocID="{B9C32B05-62EA-407A-B21C-2310C7945705}" presName="cycle" presStyleCnt="0"/>
      <dgm:spPr/>
    </dgm:pt>
    <dgm:pt modelId="{087F8878-175B-4FF0-8F99-C36FEC8A8C64}" type="pres">
      <dgm:prSet presAssocID="{B9C32B05-62EA-407A-B21C-2310C7945705}" presName="srcNode" presStyleLbl="node1" presStyleIdx="0" presStyleCnt="4"/>
      <dgm:spPr/>
    </dgm:pt>
    <dgm:pt modelId="{03528F53-765E-4B98-B8BD-0BE89D28EBCA}" type="pres">
      <dgm:prSet presAssocID="{B9C32B05-62EA-407A-B21C-2310C7945705}" presName="conn" presStyleLbl="parChTrans1D2" presStyleIdx="0" presStyleCnt="1"/>
      <dgm:spPr/>
      <dgm:t>
        <a:bodyPr/>
        <a:lstStyle/>
        <a:p>
          <a:endParaRPr lang="en-US"/>
        </a:p>
      </dgm:t>
    </dgm:pt>
    <dgm:pt modelId="{F94C0A50-7625-413B-8873-F6B17D2D8196}" type="pres">
      <dgm:prSet presAssocID="{B9C32B05-62EA-407A-B21C-2310C7945705}" presName="extraNode" presStyleLbl="node1" presStyleIdx="0" presStyleCnt="4"/>
      <dgm:spPr/>
    </dgm:pt>
    <dgm:pt modelId="{DB878059-C75B-4C49-8714-C0546122D430}" type="pres">
      <dgm:prSet presAssocID="{B9C32B05-62EA-407A-B21C-2310C7945705}" presName="dstNode" presStyleLbl="node1" presStyleIdx="0" presStyleCnt="4"/>
      <dgm:spPr/>
    </dgm:pt>
    <dgm:pt modelId="{8D646181-64B1-44F3-B79E-820234ED8D9A}" type="pres">
      <dgm:prSet presAssocID="{42D71409-67F9-455C-8C6D-716D284AAA6B}" presName="text_1" presStyleLbl="node1" presStyleIdx="0" presStyleCnt="4">
        <dgm:presLayoutVars>
          <dgm:bulletEnabled val="1"/>
        </dgm:presLayoutVars>
      </dgm:prSet>
      <dgm:spPr/>
      <dgm:t>
        <a:bodyPr/>
        <a:lstStyle/>
        <a:p>
          <a:endParaRPr lang="en-US"/>
        </a:p>
      </dgm:t>
    </dgm:pt>
    <dgm:pt modelId="{16FE1018-0C0C-41FD-9B21-42E3677ABD5E}" type="pres">
      <dgm:prSet presAssocID="{42D71409-67F9-455C-8C6D-716D284AAA6B}" presName="accent_1" presStyleCnt="0"/>
      <dgm:spPr/>
    </dgm:pt>
    <dgm:pt modelId="{544C56DA-7A18-4AE0-AEFE-8E74AD9AC001}" type="pres">
      <dgm:prSet presAssocID="{42D71409-67F9-455C-8C6D-716D284AAA6B}" presName="accentRepeatNode" presStyleLbl="solidFgAcc1" presStyleIdx="0" presStyleCnt="4"/>
      <dgm:spPr>
        <a:ln>
          <a:solidFill>
            <a:srgbClr val="FED37E"/>
          </a:solidFill>
        </a:ln>
      </dgm:spPr>
    </dgm:pt>
    <dgm:pt modelId="{AF9A334E-E911-42CA-BB4B-49437D541518}" type="pres">
      <dgm:prSet presAssocID="{CBD3BD06-5B52-457B-A709-959D97EA9FE5}" presName="text_2" presStyleLbl="node1" presStyleIdx="1" presStyleCnt="4">
        <dgm:presLayoutVars>
          <dgm:bulletEnabled val="1"/>
        </dgm:presLayoutVars>
      </dgm:prSet>
      <dgm:spPr/>
      <dgm:t>
        <a:bodyPr/>
        <a:lstStyle/>
        <a:p>
          <a:endParaRPr lang="en-US"/>
        </a:p>
      </dgm:t>
    </dgm:pt>
    <dgm:pt modelId="{906CDB5C-6827-4570-8CC2-B8D621F7A249}" type="pres">
      <dgm:prSet presAssocID="{CBD3BD06-5B52-457B-A709-959D97EA9FE5}" presName="accent_2" presStyleCnt="0"/>
      <dgm:spPr/>
    </dgm:pt>
    <dgm:pt modelId="{8630346B-43C4-490B-AC78-180B0C8EF34B}" type="pres">
      <dgm:prSet presAssocID="{CBD3BD06-5B52-457B-A709-959D97EA9FE5}" presName="accentRepeatNode" presStyleLbl="solidFgAcc1" presStyleIdx="1" presStyleCnt="4"/>
      <dgm:spPr>
        <a:ln>
          <a:solidFill>
            <a:srgbClr val="9CC544"/>
          </a:solidFill>
        </a:ln>
      </dgm:spPr>
    </dgm:pt>
    <dgm:pt modelId="{728CD466-1A31-43A8-BA47-A5327FF00B04}" type="pres">
      <dgm:prSet presAssocID="{4A8EA326-58D5-404A-B6B3-543130E8B811}" presName="text_3" presStyleLbl="node1" presStyleIdx="2" presStyleCnt="4">
        <dgm:presLayoutVars>
          <dgm:bulletEnabled val="1"/>
        </dgm:presLayoutVars>
      </dgm:prSet>
      <dgm:spPr/>
      <dgm:t>
        <a:bodyPr/>
        <a:lstStyle/>
        <a:p>
          <a:endParaRPr lang="en-US"/>
        </a:p>
      </dgm:t>
    </dgm:pt>
    <dgm:pt modelId="{EF4FD248-054D-49CA-AE46-2CF94668DFE3}" type="pres">
      <dgm:prSet presAssocID="{4A8EA326-58D5-404A-B6B3-543130E8B811}" presName="accent_3" presStyleCnt="0"/>
      <dgm:spPr/>
    </dgm:pt>
    <dgm:pt modelId="{FC79F0D5-30C5-4EF6-B5A9-8B4F53C1F3B9}" type="pres">
      <dgm:prSet presAssocID="{4A8EA326-58D5-404A-B6B3-543130E8B811}" presName="accentRepeatNode" presStyleLbl="solidFgAcc1" presStyleIdx="2" presStyleCnt="4"/>
      <dgm:spPr>
        <a:ln>
          <a:solidFill>
            <a:srgbClr val="8DDFF1"/>
          </a:solidFill>
        </a:ln>
      </dgm:spPr>
    </dgm:pt>
    <dgm:pt modelId="{4CCC3636-EEF5-4273-B8AB-5707177077D7}" type="pres">
      <dgm:prSet presAssocID="{53555F3B-AC86-4B10-BC6D-769CE532338B}" presName="text_4" presStyleLbl="node1" presStyleIdx="3" presStyleCnt="4">
        <dgm:presLayoutVars>
          <dgm:bulletEnabled val="1"/>
        </dgm:presLayoutVars>
      </dgm:prSet>
      <dgm:spPr/>
      <dgm:t>
        <a:bodyPr/>
        <a:lstStyle/>
        <a:p>
          <a:endParaRPr lang="en-US"/>
        </a:p>
      </dgm:t>
    </dgm:pt>
    <dgm:pt modelId="{01D5411E-975F-4A4D-8918-5628513FC548}" type="pres">
      <dgm:prSet presAssocID="{53555F3B-AC86-4B10-BC6D-769CE532338B}" presName="accent_4" presStyleCnt="0"/>
      <dgm:spPr/>
    </dgm:pt>
    <dgm:pt modelId="{553EFDB8-19CE-435A-935D-BF9586F36598}" type="pres">
      <dgm:prSet presAssocID="{53555F3B-AC86-4B10-BC6D-769CE532338B}" presName="accentRepeatNode" presStyleLbl="solidFgAcc1" presStyleIdx="3" presStyleCnt="4"/>
      <dgm:spPr>
        <a:ln>
          <a:solidFill>
            <a:srgbClr val="AFA5FC"/>
          </a:solidFill>
        </a:ln>
      </dgm:spPr>
    </dgm:pt>
  </dgm:ptLst>
  <dgm:cxnLst>
    <dgm:cxn modelId="{82684474-1CD8-498E-8B8C-23CFD2B46148}" srcId="{B9C32B05-62EA-407A-B21C-2310C7945705}" destId="{4A8EA326-58D5-404A-B6B3-543130E8B811}" srcOrd="2" destOrd="0" parTransId="{050447A5-DF2C-433D-B2EC-5F996EE05C28}" sibTransId="{B377F6F0-BC4E-4919-BA07-353349A5948F}"/>
    <dgm:cxn modelId="{BC910C61-D6EF-4F01-BD12-BAC0DF60C0B1}" srcId="{B9C32B05-62EA-407A-B21C-2310C7945705}" destId="{CBD3BD06-5B52-457B-A709-959D97EA9FE5}" srcOrd="1" destOrd="0" parTransId="{BCA8D018-4FBF-4EC0-A8A7-2E733ECB7259}" sibTransId="{32702446-735B-4332-BAF3-71D165AF690E}"/>
    <dgm:cxn modelId="{B5ABE546-8626-44A4-9EB4-75D8E1893207}" type="presOf" srcId="{42D71409-67F9-455C-8C6D-716D284AAA6B}" destId="{8D646181-64B1-44F3-B79E-820234ED8D9A}" srcOrd="0" destOrd="0" presId="urn:microsoft.com/office/officeart/2008/layout/VerticalCurvedList"/>
    <dgm:cxn modelId="{1D9E60F1-396D-4333-9AA6-CBA0E7B06EC2}" type="presOf" srcId="{CBD3BD06-5B52-457B-A709-959D97EA9FE5}" destId="{AF9A334E-E911-42CA-BB4B-49437D541518}" srcOrd="0" destOrd="0" presId="urn:microsoft.com/office/officeart/2008/layout/VerticalCurvedList"/>
    <dgm:cxn modelId="{430279BD-53C9-4023-AD42-1BBA473B1373}" type="presOf" srcId="{B9C32B05-62EA-407A-B21C-2310C7945705}" destId="{1E8F13C1-7BD6-4379-90DF-643F2560C4CD}" srcOrd="0" destOrd="0" presId="urn:microsoft.com/office/officeart/2008/layout/VerticalCurvedList"/>
    <dgm:cxn modelId="{66347B3B-159D-4EC0-8CD2-7E71F5908B78}" type="presOf" srcId="{478B7D3C-9FB4-4BC6-90AC-49960560DECD}" destId="{03528F53-765E-4B98-B8BD-0BE89D28EBCA}" srcOrd="0" destOrd="0" presId="urn:microsoft.com/office/officeart/2008/layout/VerticalCurvedList"/>
    <dgm:cxn modelId="{1F822D0E-BAEA-4C43-829A-3359EEDF9084}" type="presOf" srcId="{4A8EA326-58D5-404A-B6B3-543130E8B811}" destId="{728CD466-1A31-43A8-BA47-A5327FF00B04}" srcOrd="0" destOrd="0" presId="urn:microsoft.com/office/officeart/2008/layout/VerticalCurvedList"/>
    <dgm:cxn modelId="{2F491311-E190-4D0D-8D85-38D32B499CBE}" type="presOf" srcId="{53555F3B-AC86-4B10-BC6D-769CE532338B}" destId="{4CCC3636-EEF5-4273-B8AB-5707177077D7}" srcOrd="0" destOrd="0" presId="urn:microsoft.com/office/officeart/2008/layout/VerticalCurvedList"/>
    <dgm:cxn modelId="{2AA9C11F-1F1D-428E-801A-47EAA766C99D}" srcId="{B9C32B05-62EA-407A-B21C-2310C7945705}" destId="{42D71409-67F9-455C-8C6D-716D284AAA6B}" srcOrd="0" destOrd="0" parTransId="{51680ED1-AF6E-4B28-AE94-92B0EFB0DF7D}" sibTransId="{478B7D3C-9FB4-4BC6-90AC-49960560DECD}"/>
    <dgm:cxn modelId="{2A76877C-DC77-45F3-BF2D-DEBA40CAD459}" srcId="{B9C32B05-62EA-407A-B21C-2310C7945705}" destId="{53555F3B-AC86-4B10-BC6D-769CE532338B}" srcOrd="3" destOrd="0" parTransId="{433E7BB2-7B49-4BB2-AA81-FA3B095B7228}" sibTransId="{ED072DD7-2EFB-42A1-852D-B11F8B535774}"/>
    <dgm:cxn modelId="{A7534954-1879-4DF2-9BE4-FEEB6FDEFA0D}" type="presParOf" srcId="{1E8F13C1-7BD6-4379-90DF-643F2560C4CD}" destId="{97B62193-5952-451C-A032-24B3B2EA3076}" srcOrd="0" destOrd="0" presId="urn:microsoft.com/office/officeart/2008/layout/VerticalCurvedList"/>
    <dgm:cxn modelId="{B2CC710B-3DE5-4F22-B93C-D0D8A474EBFA}" type="presParOf" srcId="{97B62193-5952-451C-A032-24B3B2EA3076}" destId="{ACC3C5BE-DE92-4A51-9D55-C62DF2A7C110}" srcOrd="0" destOrd="0" presId="urn:microsoft.com/office/officeart/2008/layout/VerticalCurvedList"/>
    <dgm:cxn modelId="{21228492-40EE-4EF9-882A-5EA7DB2C2272}" type="presParOf" srcId="{ACC3C5BE-DE92-4A51-9D55-C62DF2A7C110}" destId="{087F8878-175B-4FF0-8F99-C36FEC8A8C64}" srcOrd="0" destOrd="0" presId="urn:microsoft.com/office/officeart/2008/layout/VerticalCurvedList"/>
    <dgm:cxn modelId="{D41761CC-796D-4F7E-A107-56D1A851850C}" type="presParOf" srcId="{ACC3C5BE-DE92-4A51-9D55-C62DF2A7C110}" destId="{03528F53-765E-4B98-B8BD-0BE89D28EBCA}" srcOrd="1" destOrd="0" presId="urn:microsoft.com/office/officeart/2008/layout/VerticalCurvedList"/>
    <dgm:cxn modelId="{17787A34-830E-46A4-8667-1936EEE7831A}" type="presParOf" srcId="{ACC3C5BE-DE92-4A51-9D55-C62DF2A7C110}" destId="{F94C0A50-7625-413B-8873-F6B17D2D8196}" srcOrd="2" destOrd="0" presId="urn:microsoft.com/office/officeart/2008/layout/VerticalCurvedList"/>
    <dgm:cxn modelId="{DDBB45FF-3F57-4E84-9A71-AD1C0A0170EA}" type="presParOf" srcId="{ACC3C5BE-DE92-4A51-9D55-C62DF2A7C110}" destId="{DB878059-C75B-4C49-8714-C0546122D430}" srcOrd="3" destOrd="0" presId="urn:microsoft.com/office/officeart/2008/layout/VerticalCurvedList"/>
    <dgm:cxn modelId="{65FD2E4F-E9A8-463A-81AA-722ED5330FF3}" type="presParOf" srcId="{97B62193-5952-451C-A032-24B3B2EA3076}" destId="{8D646181-64B1-44F3-B79E-820234ED8D9A}" srcOrd="1" destOrd="0" presId="urn:microsoft.com/office/officeart/2008/layout/VerticalCurvedList"/>
    <dgm:cxn modelId="{61E93407-1493-459D-8ECA-E890163BC001}" type="presParOf" srcId="{97B62193-5952-451C-A032-24B3B2EA3076}" destId="{16FE1018-0C0C-41FD-9B21-42E3677ABD5E}" srcOrd="2" destOrd="0" presId="urn:microsoft.com/office/officeart/2008/layout/VerticalCurvedList"/>
    <dgm:cxn modelId="{889E2B12-A819-4C41-8B42-089FD4CA3F4B}" type="presParOf" srcId="{16FE1018-0C0C-41FD-9B21-42E3677ABD5E}" destId="{544C56DA-7A18-4AE0-AEFE-8E74AD9AC001}" srcOrd="0" destOrd="0" presId="urn:microsoft.com/office/officeart/2008/layout/VerticalCurvedList"/>
    <dgm:cxn modelId="{243F9858-1604-4B6B-BF89-395D182551DA}" type="presParOf" srcId="{97B62193-5952-451C-A032-24B3B2EA3076}" destId="{AF9A334E-E911-42CA-BB4B-49437D541518}" srcOrd="3" destOrd="0" presId="urn:microsoft.com/office/officeart/2008/layout/VerticalCurvedList"/>
    <dgm:cxn modelId="{8F11F9C5-DC8E-4672-812F-A380A902C307}" type="presParOf" srcId="{97B62193-5952-451C-A032-24B3B2EA3076}" destId="{906CDB5C-6827-4570-8CC2-B8D621F7A249}" srcOrd="4" destOrd="0" presId="urn:microsoft.com/office/officeart/2008/layout/VerticalCurvedList"/>
    <dgm:cxn modelId="{8F951849-7167-44C9-99C5-2DA726776408}" type="presParOf" srcId="{906CDB5C-6827-4570-8CC2-B8D621F7A249}" destId="{8630346B-43C4-490B-AC78-180B0C8EF34B}" srcOrd="0" destOrd="0" presId="urn:microsoft.com/office/officeart/2008/layout/VerticalCurvedList"/>
    <dgm:cxn modelId="{A878B2B6-2438-4365-B6E4-66B1573D1267}" type="presParOf" srcId="{97B62193-5952-451C-A032-24B3B2EA3076}" destId="{728CD466-1A31-43A8-BA47-A5327FF00B04}" srcOrd="5" destOrd="0" presId="urn:microsoft.com/office/officeart/2008/layout/VerticalCurvedList"/>
    <dgm:cxn modelId="{CEB32BC9-226A-45F1-94B8-BC704AC4DDA0}" type="presParOf" srcId="{97B62193-5952-451C-A032-24B3B2EA3076}" destId="{EF4FD248-054D-49CA-AE46-2CF94668DFE3}" srcOrd="6" destOrd="0" presId="urn:microsoft.com/office/officeart/2008/layout/VerticalCurvedList"/>
    <dgm:cxn modelId="{D3822D83-82A7-4E4F-B87E-7C4407024863}" type="presParOf" srcId="{EF4FD248-054D-49CA-AE46-2CF94668DFE3}" destId="{FC79F0D5-30C5-4EF6-B5A9-8B4F53C1F3B9}" srcOrd="0" destOrd="0" presId="urn:microsoft.com/office/officeart/2008/layout/VerticalCurvedList"/>
    <dgm:cxn modelId="{97E8F273-A336-47A2-92B9-E6E93F53734D}" type="presParOf" srcId="{97B62193-5952-451C-A032-24B3B2EA3076}" destId="{4CCC3636-EEF5-4273-B8AB-5707177077D7}" srcOrd="7" destOrd="0" presId="urn:microsoft.com/office/officeart/2008/layout/VerticalCurvedList"/>
    <dgm:cxn modelId="{3227DB7A-73BF-4F4F-84B8-DDDBE7961D0F}" type="presParOf" srcId="{97B62193-5952-451C-A032-24B3B2EA3076}" destId="{01D5411E-975F-4A4D-8918-5628513FC548}" srcOrd="8" destOrd="0" presId="urn:microsoft.com/office/officeart/2008/layout/VerticalCurvedList"/>
    <dgm:cxn modelId="{912D8F55-247B-4800-AE73-DBC15858DD6D}" type="presParOf" srcId="{01D5411E-975F-4A4D-8918-5628513FC548}" destId="{553EFDB8-19CE-435A-935D-BF9586F36598}"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9C32B05-62EA-407A-B21C-2310C7945705}" type="doc">
      <dgm:prSet loTypeId="urn:microsoft.com/office/officeart/2005/8/layout/arrow6" loCatId="process" qsTypeId="urn:microsoft.com/office/officeart/2005/8/quickstyle/simple4" qsCatId="simple" csTypeId="urn:microsoft.com/office/officeart/2005/8/colors/colorful5" csCatId="colorful" phldr="1"/>
      <dgm:spPr/>
      <dgm:t>
        <a:bodyPr/>
        <a:lstStyle/>
        <a:p>
          <a:endParaRPr lang="en-US"/>
        </a:p>
      </dgm:t>
    </dgm:pt>
    <dgm:pt modelId="{42D71409-67F9-455C-8C6D-716D284AAA6B}">
      <dgm:prSet phldrT="[Text]" custT="1"/>
      <dgm:spPr/>
      <dgm:t>
        <a:bodyPr/>
        <a:lstStyle/>
        <a:p>
          <a:r>
            <a:rPr lang="en-US" sz="1800" dirty="0" err="1">
              <a:solidFill>
                <a:schemeClr val="bg1"/>
              </a:solidFill>
              <a:latin typeface="Tw Cen MT" panose="020B0602020104020603" pitchFamily="34" charset="0"/>
            </a:rPr>
            <a:t>Perka</a:t>
          </a:r>
          <a:r>
            <a:rPr lang="en-US" sz="1800" dirty="0">
              <a:solidFill>
                <a:schemeClr val="bg1"/>
              </a:solidFill>
              <a:latin typeface="Tw Cen MT" panose="020B0602020104020603" pitchFamily="34" charset="0"/>
            </a:rPr>
            <a:t> </a:t>
          </a:r>
          <a:r>
            <a:rPr lang="id-ID" sz="1800" dirty="0">
              <a:solidFill>
                <a:schemeClr val="bg1"/>
              </a:solidFill>
              <a:latin typeface="Tw Cen MT" panose="020B0602020104020603" pitchFamily="34" charset="0"/>
            </a:rPr>
            <a:t>BKN 8</a:t>
          </a:r>
          <a:r>
            <a:rPr lang="en-US" sz="1800" dirty="0">
              <a:solidFill>
                <a:schemeClr val="bg1"/>
              </a:solidFill>
              <a:latin typeface="Tw Cen MT" panose="020B0602020104020603" pitchFamily="34" charset="0"/>
            </a:rPr>
            <a:t>/</a:t>
          </a:r>
          <a:r>
            <a:rPr lang="id-ID" sz="1800" dirty="0">
              <a:solidFill>
                <a:schemeClr val="bg1"/>
              </a:solidFill>
              <a:latin typeface="Tw Cen MT" panose="020B0602020104020603" pitchFamily="34" charset="0"/>
            </a:rPr>
            <a:t>2013 Pedoman Perumusan Standar Kompetensi Teknis PNS</a:t>
          </a:r>
        </a:p>
      </dgm:t>
    </dgm:pt>
    <dgm:pt modelId="{51680ED1-AF6E-4B28-AE94-92B0EFB0DF7D}" type="parTrans" cxnId="{2AA9C11F-1F1D-428E-801A-47EAA766C99D}">
      <dgm:prSet/>
      <dgm:spPr/>
      <dgm:t>
        <a:bodyPr/>
        <a:lstStyle/>
        <a:p>
          <a:endParaRPr lang="en-US" sz="2800">
            <a:solidFill>
              <a:schemeClr val="tx1"/>
            </a:solidFill>
            <a:latin typeface="Tw Cen MT" panose="020B0602020104020603" pitchFamily="34" charset="0"/>
          </a:endParaRPr>
        </a:p>
      </dgm:t>
    </dgm:pt>
    <dgm:pt modelId="{478B7D3C-9FB4-4BC6-90AC-49960560DECD}" type="sibTrans" cxnId="{2AA9C11F-1F1D-428E-801A-47EAA766C99D}">
      <dgm:prSet/>
      <dgm:spPr/>
      <dgm:t>
        <a:bodyPr/>
        <a:lstStyle/>
        <a:p>
          <a:endParaRPr lang="en-US" sz="2800">
            <a:solidFill>
              <a:schemeClr val="tx1"/>
            </a:solidFill>
            <a:latin typeface="Tw Cen MT" panose="020B0602020104020603" pitchFamily="34" charset="0"/>
          </a:endParaRPr>
        </a:p>
      </dgm:t>
    </dgm:pt>
    <dgm:pt modelId="{F66099B6-DBBD-4AB0-82D2-877B80F846F7}">
      <dgm:prSet phldrT="[Text]" custT="1"/>
      <dgm:spPr/>
      <dgm:t>
        <a:bodyPr/>
        <a:lstStyle/>
        <a:p>
          <a:r>
            <a:rPr lang="en-US" altLang="id-ID" sz="2000" dirty="0" err="1">
              <a:solidFill>
                <a:schemeClr val="bg1"/>
              </a:solidFill>
              <a:latin typeface="Tw Cen MT" panose="020B0602020104020603" pitchFamily="34" charset="0"/>
            </a:rPr>
            <a:t>Permenpan</a:t>
          </a:r>
          <a:r>
            <a:rPr lang="en-US" altLang="id-ID" sz="2000" dirty="0">
              <a:solidFill>
                <a:schemeClr val="bg1"/>
              </a:solidFill>
              <a:latin typeface="Tw Cen MT" panose="020B0602020104020603" pitchFamily="34" charset="0"/>
            </a:rPr>
            <a:t> RB </a:t>
          </a:r>
          <a:r>
            <a:rPr lang="id-ID" altLang="id-ID" sz="2000" dirty="0">
              <a:solidFill>
                <a:schemeClr val="bg1"/>
              </a:solidFill>
              <a:latin typeface="Tw Cen MT" panose="020B0602020104020603" pitchFamily="34" charset="0"/>
            </a:rPr>
            <a:t>38</a:t>
          </a:r>
          <a:r>
            <a:rPr lang="en-US" altLang="id-ID" sz="2000" dirty="0">
              <a:solidFill>
                <a:schemeClr val="bg1"/>
              </a:solidFill>
              <a:latin typeface="Tw Cen MT" panose="020B0602020104020603" pitchFamily="34" charset="0"/>
            </a:rPr>
            <a:t>/</a:t>
          </a:r>
          <a:r>
            <a:rPr lang="id-ID" altLang="id-ID" sz="2000" dirty="0">
              <a:solidFill>
                <a:schemeClr val="bg1"/>
              </a:solidFill>
              <a:latin typeface="Tw Cen MT" panose="020B0602020104020603" pitchFamily="34" charset="0"/>
            </a:rPr>
            <a:t>2017 Tentang Standar Kompetensi Jabatan ASN</a:t>
          </a:r>
          <a:endParaRPr lang="en-US" sz="2000" dirty="0">
            <a:solidFill>
              <a:schemeClr val="bg1"/>
            </a:solidFill>
            <a:latin typeface="Tw Cen MT" panose="020B0602020104020603" pitchFamily="34" charset="0"/>
          </a:endParaRPr>
        </a:p>
      </dgm:t>
    </dgm:pt>
    <dgm:pt modelId="{B09C8BFB-F41C-4AC4-AB94-F216E3081C2D}" type="parTrans" cxnId="{B4F3EA32-CE64-4A92-9BAE-BC57E5392B05}">
      <dgm:prSet/>
      <dgm:spPr/>
      <dgm:t>
        <a:bodyPr/>
        <a:lstStyle/>
        <a:p>
          <a:endParaRPr lang="en-US" sz="2800">
            <a:solidFill>
              <a:schemeClr val="tx1"/>
            </a:solidFill>
            <a:latin typeface="Tw Cen MT" panose="020B0602020104020603" pitchFamily="34" charset="0"/>
          </a:endParaRPr>
        </a:p>
      </dgm:t>
    </dgm:pt>
    <dgm:pt modelId="{BC531B32-9B0E-482E-BF91-65C61F17168D}" type="sibTrans" cxnId="{B4F3EA32-CE64-4A92-9BAE-BC57E5392B05}">
      <dgm:prSet/>
      <dgm:spPr/>
      <dgm:t>
        <a:bodyPr/>
        <a:lstStyle/>
        <a:p>
          <a:endParaRPr lang="en-US" sz="2800">
            <a:solidFill>
              <a:schemeClr val="tx1"/>
            </a:solidFill>
            <a:latin typeface="Tw Cen MT" panose="020B0602020104020603" pitchFamily="34" charset="0"/>
          </a:endParaRPr>
        </a:p>
      </dgm:t>
    </dgm:pt>
    <dgm:pt modelId="{8A108417-00D8-4092-A209-14B5FBC9A93D}" type="pres">
      <dgm:prSet presAssocID="{B9C32B05-62EA-407A-B21C-2310C7945705}" presName="compositeShape" presStyleCnt="0">
        <dgm:presLayoutVars>
          <dgm:chMax val="2"/>
          <dgm:dir/>
          <dgm:resizeHandles val="exact"/>
        </dgm:presLayoutVars>
      </dgm:prSet>
      <dgm:spPr/>
      <dgm:t>
        <a:bodyPr/>
        <a:lstStyle/>
        <a:p>
          <a:endParaRPr lang="en-US"/>
        </a:p>
      </dgm:t>
    </dgm:pt>
    <dgm:pt modelId="{D93B8F27-1012-4983-BE7C-2ECA5362F568}" type="pres">
      <dgm:prSet presAssocID="{B9C32B05-62EA-407A-B21C-2310C7945705}" presName="ribbon" presStyleLbl="node1" presStyleIdx="0" presStyleCnt="1" custLinFactNeighborY="-793"/>
      <dgm:spPr/>
    </dgm:pt>
    <dgm:pt modelId="{2AA84120-BCD6-4576-8E67-5BE1511BCFD2}" type="pres">
      <dgm:prSet presAssocID="{B9C32B05-62EA-407A-B21C-2310C7945705}" presName="leftArrowText" presStyleLbl="node1" presStyleIdx="0" presStyleCnt="1" custLinFactNeighborY="-3042">
        <dgm:presLayoutVars>
          <dgm:chMax val="0"/>
          <dgm:bulletEnabled val="1"/>
        </dgm:presLayoutVars>
      </dgm:prSet>
      <dgm:spPr/>
      <dgm:t>
        <a:bodyPr/>
        <a:lstStyle/>
        <a:p>
          <a:endParaRPr lang="en-US"/>
        </a:p>
      </dgm:t>
    </dgm:pt>
    <dgm:pt modelId="{9B900836-1A34-4AE3-BDC1-2252267DE734}" type="pres">
      <dgm:prSet presAssocID="{B9C32B05-62EA-407A-B21C-2310C7945705}" presName="rightArrowText" presStyleLbl="node1" presStyleIdx="0" presStyleCnt="1" custLinFactNeighborX="-1228" custLinFactNeighborY="2573">
        <dgm:presLayoutVars>
          <dgm:chMax val="0"/>
          <dgm:bulletEnabled val="1"/>
        </dgm:presLayoutVars>
      </dgm:prSet>
      <dgm:spPr/>
      <dgm:t>
        <a:bodyPr/>
        <a:lstStyle/>
        <a:p>
          <a:endParaRPr lang="en-US"/>
        </a:p>
      </dgm:t>
    </dgm:pt>
  </dgm:ptLst>
  <dgm:cxnLst>
    <dgm:cxn modelId="{2AA9C11F-1F1D-428E-801A-47EAA766C99D}" srcId="{B9C32B05-62EA-407A-B21C-2310C7945705}" destId="{42D71409-67F9-455C-8C6D-716D284AAA6B}" srcOrd="0" destOrd="0" parTransId="{51680ED1-AF6E-4B28-AE94-92B0EFB0DF7D}" sibTransId="{478B7D3C-9FB4-4BC6-90AC-49960560DECD}"/>
    <dgm:cxn modelId="{B4F3EA32-CE64-4A92-9BAE-BC57E5392B05}" srcId="{B9C32B05-62EA-407A-B21C-2310C7945705}" destId="{F66099B6-DBBD-4AB0-82D2-877B80F846F7}" srcOrd="1" destOrd="0" parTransId="{B09C8BFB-F41C-4AC4-AB94-F216E3081C2D}" sibTransId="{BC531B32-9B0E-482E-BF91-65C61F17168D}"/>
    <dgm:cxn modelId="{040ED19C-5504-4B0F-962A-DA6DE9DE0D7E}" type="presOf" srcId="{B9C32B05-62EA-407A-B21C-2310C7945705}" destId="{8A108417-00D8-4092-A209-14B5FBC9A93D}" srcOrd="0" destOrd="0" presId="urn:microsoft.com/office/officeart/2005/8/layout/arrow6"/>
    <dgm:cxn modelId="{46F26081-F064-4DE6-B9C0-EDD5A8CB9DAA}" type="presOf" srcId="{F66099B6-DBBD-4AB0-82D2-877B80F846F7}" destId="{9B900836-1A34-4AE3-BDC1-2252267DE734}" srcOrd="0" destOrd="0" presId="urn:microsoft.com/office/officeart/2005/8/layout/arrow6"/>
    <dgm:cxn modelId="{844212F4-F4FE-49C3-BF00-1C721D1AEC90}" type="presOf" srcId="{42D71409-67F9-455C-8C6D-716D284AAA6B}" destId="{2AA84120-BCD6-4576-8E67-5BE1511BCFD2}" srcOrd="0" destOrd="0" presId="urn:microsoft.com/office/officeart/2005/8/layout/arrow6"/>
    <dgm:cxn modelId="{C9CF0862-2E35-411A-AA82-7589C478F626}" type="presParOf" srcId="{8A108417-00D8-4092-A209-14B5FBC9A93D}" destId="{D93B8F27-1012-4983-BE7C-2ECA5362F568}" srcOrd="0" destOrd="0" presId="urn:microsoft.com/office/officeart/2005/8/layout/arrow6"/>
    <dgm:cxn modelId="{945BD7AF-0357-4F09-B2F9-2C6BE72D36EA}" type="presParOf" srcId="{8A108417-00D8-4092-A209-14B5FBC9A93D}" destId="{2AA84120-BCD6-4576-8E67-5BE1511BCFD2}" srcOrd="1" destOrd="0" presId="urn:microsoft.com/office/officeart/2005/8/layout/arrow6"/>
    <dgm:cxn modelId="{F1FD700D-0E3A-4549-950B-8CFCCCE5DD1C}" type="presParOf" srcId="{8A108417-00D8-4092-A209-14B5FBC9A93D}" destId="{9B900836-1A34-4AE3-BDC1-2252267DE734}" srcOrd="2" destOrd="0" presId="urn:microsoft.com/office/officeart/2005/8/layout/arrow6"/>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3F043-D834-40F4-9969-366B2316BB76}">
      <dsp:nvSpPr>
        <dsp:cNvPr id="0" name=""/>
        <dsp:cNvSpPr/>
      </dsp:nvSpPr>
      <dsp:spPr>
        <a:xfrm>
          <a:off x="0" y="653112"/>
          <a:ext cx="8435279" cy="277200"/>
        </a:xfrm>
        <a:prstGeom prst="rect">
          <a:avLst/>
        </a:prstGeom>
        <a:solidFill>
          <a:schemeClr val="lt1">
            <a:alpha val="90000"/>
            <a:hueOff val="0"/>
            <a:satOff val="0"/>
            <a:lumOff val="0"/>
            <a:alphaOff val="0"/>
          </a:schemeClr>
        </a:solidFill>
        <a:ln w="25400" cap="flat" cmpd="sng" algn="ctr">
          <a:solidFill>
            <a:srgbClr val="0BA183"/>
          </a:solidFill>
          <a:prstDash val="solid"/>
        </a:ln>
        <a:effectLst/>
      </dsp:spPr>
      <dsp:style>
        <a:lnRef idx="2">
          <a:scrgbClr r="0" g="0" b="0"/>
        </a:lnRef>
        <a:fillRef idx="1">
          <a:scrgbClr r="0" g="0" b="0"/>
        </a:fillRef>
        <a:effectRef idx="0">
          <a:scrgbClr r="0" g="0" b="0"/>
        </a:effectRef>
        <a:fontRef idx="minor"/>
      </dsp:style>
    </dsp:sp>
    <dsp:sp modelId="{136D42D3-A8E1-4315-A939-F86CE0D8B068}">
      <dsp:nvSpPr>
        <dsp:cNvPr id="0" name=""/>
        <dsp:cNvSpPr/>
      </dsp:nvSpPr>
      <dsp:spPr>
        <a:xfrm>
          <a:off x="421763" y="66083"/>
          <a:ext cx="7447710" cy="749388"/>
        </a:xfrm>
        <a:prstGeom prst="roundRect">
          <a:avLst/>
        </a:prstGeom>
        <a:solidFill>
          <a:srgbClr val="0AA0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183" tIns="0" rIns="223183" bIns="0" numCol="1" spcCol="1270" anchor="ctr" anchorCtr="0">
          <a:noAutofit/>
        </a:bodyPr>
        <a:lstStyle/>
        <a:p>
          <a:pPr lvl="0" algn="l" defTabSz="755650">
            <a:lnSpc>
              <a:spcPct val="90000"/>
            </a:lnSpc>
            <a:spcBef>
              <a:spcPct val="0"/>
            </a:spcBef>
            <a:spcAft>
              <a:spcPct val="35000"/>
            </a:spcAft>
          </a:pPr>
          <a:r>
            <a:rPr lang="id-ID" sz="1700" b="1" kern="1200" dirty="0">
              <a:solidFill>
                <a:schemeClr val="tx1"/>
              </a:solidFill>
            </a:rPr>
            <a:t>UU Nomor 23 Tahun 2014 Tentang Pemerintah Daerah</a:t>
          </a:r>
        </a:p>
      </dsp:txBody>
      <dsp:txXfrm>
        <a:off x="458345" y="102665"/>
        <a:ext cx="7374546" cy="676224"/>
      </dsp:txXfrm>
    </dsp:sp>
    <dsp:sp modelId="{69158E31-E511-45B2-B39C-537B08CABFAD}">
      <dsp:nvSpPr>
        <dsp:cNvPr id="0" name=""/>
        <dsp:cNvSpPr/>
      </dsp:nvSpPr>
      <dsp:spPr>
        <a:xfrm>
          <a:off x="0" y="1433952"/>
          <a:ext cx="8435279" cy="277200"/>
        </a:xfrm>
        <a:prstGeom prst="rect">
          <a:avLst/>
        </a:prstGeom>
        <a:solidFill>
          <a:schemeClr val="lt1">
            <a:alpha val="90000"/>
            <a:hueOff val="0"/>
            <a:satOff val="0"/>
            <a:lumOff val="0"/>
            <a:alphaOff val="0"/>
          </a:schemeClr>
        </a:solidFill>
        <a:ln w="25400" cap="flat" cmpd="sng" algn="ctr">
          <a:solidFill>
            <a:srgbClr val="FC9E06"/>
          </a:solidFill>
          <a:prstDash val="solid"/>
        </a:ln>
        <a:effectLst/>
      </dsp:spPr>
      <dsp:style>
        <a:lnRef idx="2">
          <a:scrgbClr r="0" g="0" b="0"/>
        </a:lnRef>
        <a:fillRef idx="1">
          <a:scrgbClr r="0" g="0" b="0"/>
        </a:fillRef>
        <a:effectRef idx="0">
          <a:scrgbClr r="0" g="0" b="0"/>
        </a:effectRef>
        <a:fontRef idx="minor"/>
      </dsp:style>
    </dsp:sp>
    <dsp:sp modelId="{EB7128E8-B101-471C-B3F5-8D00AFC9D666}">
      <dsp:nvSpPr>
        <dsp:cNvPr id="0" name=""/>
        <dsp:cNvSpPr/>
      </dsp:nvSpPr>
      <dsp:spPr>
        <a:xfrm>
          <a:off x="421763" y="989712"/>
          <a:ext cx="7447710" cy="606599"/>
        </a:xfrm>
        <a:prstGeom prst="roundRect">
          <a:avLst/>
        </a:prstGeom>
        <a:solidFill>
          <a:srgbClr val="FC9E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183" tIns="0" rIns="223183" bIns="0" numCol="1" spcCol="1270" anchor="ctr" anchorCtr="0">
          <a:noAutofit/>
        </a:bodyPr>
        <a:lstStyle/>
        <a:p>
          <a:pPr lvl="0" algn="l" defTabSz="755650">
            <a:lnSpc>
              <a:spcPct val="90000"/>
            </a:lnSpc>
            <a:spcBef>
              <a:spcPct val="0"/>
            </a:spcBef>
            <a:spcAft>
              <a:spcPct val="35000"/>
            </a:spcAft>
          </a:pPr>
          <a:r>
            <a:rPr lang="id-ID" sz="1700" b="1" kern="1200">
              <a:solidFill>
                <a:schemeClr val="tx1"/>
              </a:solidFill>
            </a:rPr>
            <a:t>PP Nomor 18 Tahun 2016 Tentang Perangkat Daerah </a:t>
          </a:r>
        </a:p>
      </dsp:txBody>
      <dsp:txXfrm>
        <a:off x="451375" y="1019324"/>
        <a:ext cx="7388486" cy="547375"/>
      </dsp:txXfrm>
    </dsp:sp>
    <dsp:sp modelId="{D210754A-915E-4CA1-9522-7CC241C01F3C}">
      <dsp:nvSpPr>
        <dsp:cNvPr id="0" name=""/>
        <dsp:cNvSpPr/>
      </dsp:nvSpPr>
      <dsp:spPr>
        <a:xfrm>
          <a:off x="0" y="2160540"/>
          <a:ext cx="8435279" cy="277200"/>
        </a:xfrm>
        <a:prstGeom prst="rect">
          <a:avLst/>
        </a:prstGeom>
        <a:solidFill>
          <a:schemeClr val="lt1">
            <a:alpha val="90000"/>
            <a:hueOff val="0"/>
            <a:satOff val="0"/>
            <a:lumOff val="0"/>
            <a:alphaOff val="0"/>
          </a:schemeClr>
        </a:solidFill>
        <a:ln w="25400" cap="flat" cmpd="sng" algn="ctr">
          <a:solidFill>
            <a:srgbClr val="C83E32"/>
          </a:solidFill>
          <a:prstDash val="solid"/>
        </a:ln>
        <a:effectLst/>
      </dsp:spPr>
      <dsp:style>
        <a:lnRef idx="2">
          <a:scrgbClr r="0" g="0" b="0"/>
        </a:lnRef>
        <a:fillRef idx="1">
          <a:scrgbClr r="0" g="0" b="0"/>
        </a:fillRef>
        <a:effectRef idx="0">
          <a:scrgbClr r="0" g="0" b="0"/>
        </a:effectRef>
        <a:fontRef idx="minor"/>
      </dsp:style>
    </dsp:sp>
    <dsp:sp modelId="{863A36DB-62E8-4D0D-93B2-F96245D74D49}">
      <dsp:nvSpPr>
        <dsp:cNvPr id="0" name=""/>
        <dsp:cNvSpPr/>
      </dsp:nvSpPr>
      <dsp:spPr>
        <a:xfrm>
          <a:off x="421763" y="1770552"/>
          <a:ext cx="7447710" cy="552348"/>
        </a:xfrm>
        <a:prstGeom prst="roundRect">
          <a:avLst/>
        </a:prstGeom>
        <a:solidFill>
          <a:srgbClr val="C83E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183" tIns="0" rIns="223183" bIns="0" numCol="1" spcCol="1270" anchor="ctr" anchorCtr="0">
          <a:noAutofit/>
        </a:bodyPr>
        <a:lstStyle/>
        <a:p>
          <a:pPr lvl="0" algn="l" defTabSz="755650">
            <a:lnSpc>
              <a:spcPct val="90000"/>
            </a:lnSpc>
            <a:spcBef>
              <a:spcPct val="0"/>
            </a:spcBef>
            <a:spcAft>
              <a:spcPct val="35000"/>
            </a:spcAft>
          </a:pPr>
          <a:r>
            <a:rPr lang="id-ID" sz="1700" b="1" kern="1200" dirty="0">
              <a:solidFill>
                <a:schemeClr val="tx1"/>
              </a:solidFill>
            </a:rPr>
            <a:t>Perpres nomor 8 TAHUN 2012 tentang Kerangka Kualifikasi Nasional Indonesia</a:t>
          </a:r>
        </a:p>
      </dsp:txBody>
      <dsp:txXfrm>
        <a:off x="448726" y="1797515"/>
        <a:ext cx="7393784" cy="498422"/>
      </dsp:txXfrm>
    </dsp:sp>
    <dsp:sp modelId="{96FC55EF-9917-4620-9817-26C4F7E5290C}">
      <dsp:nvSpPr>
        <dsp:cNvPr id="0" name=""/>
        <dsp:cNvSpPr/>
      </dsp:nvSpPr>
      <dsp:spPr>
        <a:xfrm>
          <a:off x="0" y="2898595"/>
          <a:ext cx="8435279" cy="277200"/>
        </a:xfrm>
        <a:prstGeom prst="rect">
          <a:avLst/>
        </a:prstGeom>
        <a:solidFill>
          <a:schemeClr val="lt1">
            <a:alpha val="90000"/>
            <a:hueOff val="0"/>
            <a:satOff val="0"/>
            <a:lumOff val="0"/>
            <a:alphaOff val="0"/>
          </a:schemeClr>
        </a:solidFill>
        <a:ln w="25400" cap="flat" cmpd="sng" algn="ctr">
          <a:solidFill>
            <a:srgbClr val="9CC544"/>
          </a:solidFill>
          <a:prstDash val="solid"/>
        </a:ln>
        <a:effectLst/>
      </dsp:spPr>
      <dsp:style>
        <a:lnRef idx="2">
          <a:scrgbClr r="0" g="0" b="0"/>
        </a:lnRef>
        <a:fillRef idx="1">
          <a:scrgbClr r="0" g="0" b="0"/>
        </a:fillRef>
        <a:effectRef idx="0">
          <a:scrgbClr r="0" g="0" b="0"/>
        </a:effectRef>
        <a:fontRef idx="minor"/>
      </dsp:style>
    </dsp:sp>
    <dsp:sp modelId="{77B7DC96-2F1E-4520-8639-196FA8AE2D78}">
      <dsp:nvSpPr>
        <dsp:cNvPr id="0" name=""/>
        <dsp:cNvSpPr/>
      </dsp:nvSpPr>
      <dsp:spPr>
        <a:xfrm>
          <a:off x="421763" y="2497140"/>
          <a:ext cx="7447710" cy="56381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183" tIns="0" rIns="223183" bIns="0" numCol="1" spcCol="1270" anchor="ctr" anchorCtr="0">
          <a:noAutofit/>
        </a:bodyPr>
        <a:lstStyle/>
        <a:p>
          <a:pPr lvl="0" algn="l" defTabSz="755650">
            <a:lnSpc>
              <a:spcPct val="90000"/>
            </a:lnSpc>
            <a:spcBef>
              <a:spcPct val="0"/>
            </a:spcBef>
            <a:spcAft>
              <a:spcPct val="35000"/>
            </a:spcAft>
          </a:pPr>
          <a:r>
            <a:rPr lang="id-ID" sz="1700" b="1" kern="1200" dirty="0">
              <a:solidFill>
                <a:schemeClr val="tx1"/>
              </a:solidFill>
            </a:rPr>
            <a:t> Permenakertrans Nomor 5 Tahun 2012 Tentang Sistem Standardisasi Kompetensi Kerja Nasional </a:t>
          </a:r>
        </a:p>
      </dsp:txBody>
      <dsp:txXfrm>
        <a:off x="449286" y="2524663"/>
        <a:ext cx="7392664" cy="508768"/>
      </dsp:txXfrm>
    </dsp:sp>
    <dsp:sp modelId="{2C4E5996-A8FE-4A97-BE5C-811C16360590}">
      <dsp:nvSpPr>
        <dsp:cNvPr id="0" name=""/>
        <dsp:cNvSpPr/>
      </dsp:nvSpPr>
      <dsp:spPr>
        <a:xfrm>
          <a:off x="0" y="3870088"/>
          <a:ext cx="8435279"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B13C0-073E-45B8-AD3C-9F11091DA3B2}">
      <dsp:nvSpPr>
        <dsp:cNvPr id="0" name=""/>
        <dsp:cNvSpPr/>
      </dsp:nvSpPr>
      <dsp:spPr>
        <a:xfrm>
          <a:off x="421763" y="3235195"/>
          <a:ext cx="7447710" cy="7972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183" tIns="0" rIns="223183" bIns="0" numCol="1" spcCol="1270" anchor="ctr" anchorCtr="0">
          <a:noAutofit/>
        </a:bodyPr>
        <a:lstStyle/>
        <a:p>
          <a:pPr lvl="0" algn="l" defTabSz="755650">
            <a:lnSpc>
              <a:spcPct val="90000"/>
            </a:lnSpc>
            <a:spcBef>
              <a:spcPct val="0"/>
            </a:spcBef>
            <a:spcAft>
              <a:spcPct val="35000"/>
            </a:spcAft>
          </a:pPr>
          <a:r>
            <a:rPr lang="id-ID" sz="1700" b="1" kern="1200" dirty="0">
              <a:solidFill>
                <a:schemeClr val="tx1"/>
              </a:solidFill>
            </a:rPr>
            <a:t>Permenakertrans Nomor 8 Tahun 2012 </a:t>
          </a:r>
          <a:r>
            <a:rPr lang="en-US" sz="1700" b="1" kern="1200" dirty="0">
              <a:solidFill>
                <a:schemeClr val="tx1"/>
              </a:solidFill>
            </a:rPr>
            <a:t>t</a:t>
          </a:r>
          <a:r>
            <a:rPr lang="id-ID" sz="1700" b="1" kern="1200" dirty="0">
              <a:solidFill>
                <a:schemeClr val="tx1"/>
              </a:solidFill>
            </a:rPr>
            <a:t>entang Tata Cara Penetapan Standar Kompetensi Kerja Nasional Indonesia </a:t>
          </a:r>
        </a:p>
      </dsp:txBody>
      <dsp:txXfrm>
        <a:off x="460682" y="3274114"/>
        <a:ext cx="7369872" cy="719414"/>
      </dsp:txXfrm>
    </dsp:sp>
    <dsp:sp modelId="{AA83F792-A2BE-42C3-854F-DB42C8BAF237}">
      <dsp:nvSpPr>
        <dsp:cNvPr id="0" name=""/>
        <dsp:cNvSpPr/>
      </dsp:nvSpPr>
      <dsp:spPr>
        <a:xfrm>
          <a:off x="0" y="4596166"/>
          <a:ext cx="8435279"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09EB0-F52D-4502-B526-10B9D25762A5}">
      <dsp:nvSpPr>
        <dsp:cNvPr id="0" name=""/>
        <dsp:cNvSpPr/>
      </dsp:nvSpPr>
      <dsp:spPr>
        <a:xfrm>
          <a:off x="421763" y="4206688"/>
          <a:ext cx="7447710" cy="5518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183" tIns="0" rIns="223183" bIns="0" numCol="1" spcCol="1270" anchor="ctr" anchorCtr="0">
          <a:noAutofit/>
        </a:bodyPr>
        <a:lstStyle/>
        <a:p>
          <a:pPr lvl="0" algn="l" defTabSz="755650">
            <a:lnSpc>
              <a:spcPct val="90000"/>
            </a:lnSpc>
            <a:spcBef>
              <a:spcPct val="0"/>
            </a:spcBef>
            <a:spcAft>
              <a:spcPct val="35000"/>
            </a:spcAft>
          </a:pPr>
          <a:r>
            <a:rPr lang="en-US" sz="1700" b="1" kern="1200" dirty="0" err="1">
              <a:solidFill>
                <a:schemeClr val="tx1"/>
              </a:solidFill>
            </a:rPr>
            <a:t>Perka</a:t>
          </a:r>
          <a:r>
            <a:rPr lang="en-US" sz="1700" b="1" kern="1200" dirty="0">
              <a:solidFill>
                <a:schemeClr val="tx1"/>
              </a:solidFill>
            </a:rPr>
            <a:t> BKN  7/2013</a:t>
          </a:r>
          <a:r>
            <a:rPr lang="id-ID" sz="1700" b="1" kern="1200" dirty="0">
              <a:solidFill>
                <a:schemeClr val="tx1"/>
              </a:solidFill>
            </a:rPr>
            <a:t> </a:t>
          </a:r>
          <a:r>
            <a:rPr lang="en-ID" sz="1700" b="1" kern="1200" dirty="0" err="1">
              <a:solidFill>
                <a:schemeClr val="tx1"/>
              </a:solidFill>
            </a:rPr>
            <a:t>Pedoman</a:t>
          </a:r>
          <a:r>
            <a:rPr lang="en-ID" sz="1700" b="1" kern="1200" dirty="0">
              <a:solidFill>
                <a:schemeClr val="tx1"/>
              </a:solidFill>
            </a:rPr>
            <a:t> </a:t>
          </a:r>
          <a:r>
            <a:rPr lang="en-ID" sz="1700" b="1" kern="1200" dirty="0" err="1">
              <a:solidFill>
                <a:schemeClr val="tx1"/>
              </a:solidFill>
            </a:rPr>
            <a:t>Perumusan</a:t>
          </a:r>
          <a:r>
            <a:rPr lang="en-ID" sz="1700" b="1" kern="1200" dirty="0">
              <a:solidFill>
                <a:schemeClr val="tx1"/>
              </a:solidFill>
            </a:rPr>
            <a:t> </a:t>
          </a:r>
          <a:r>
            <a:rPr lang="en-ID" sz="1700" b="1" kern="1200" dirty="0" err="1">
              <a:solidFill>
                <a:schemeClr val="tx1"/>
              </a:solidFill>
            </a:rPr>
            <a:t>Standar</a:t>
          </a:r>
          <a:r>
            <a:rPr lang="en-ID" sz="1700" b="1" kern="1200" dirty="0">
              <a:solidFill>
                <a:schemeClr val="tx1"/>
              </a:solidFill>
            </a:rPr>
            <a:t> </a:t>
          </a:r>
          <a:r>
            <a:rPr lang="en-ID" sz="1700" b="1" kern="1200" dirty="0" err="1">
              <a:solidFill>
                <a:schemeClr val="tx1"/>
              </a:solidFill>
            </a:rPr>
            <a:t>Manajerial</a:t>
          </a:r>
          <a:r>
            <a:rPr lang="en-ID" sz="1700" b="1" kern="1200" dirty="0">
              <a:solidFill>
                <a:schemeClr val="tx1"/>
              </a:solidFill>
            </a:rPr>
            <a:t> </a:t>
          </a:r>
          <a:r>
            <a:rPr lang="en-ID" sz="1700" b="1" kern="1200" dirty="0" err="1">
              <a:solidFill>
                <a:schemeClr val="tx1"/>
              </a:solidFill>
            </a:rPr>
            <a:t>Teknis</a:t>
          </a:r>
          <a:r>
            <a:rPr lang="en-ID" sz="1700" b="1" kern="1200" dirty="0">
              <a:solidFill>
                <a:schemeClr val="tx1"/>
              </a:solidFill>
            </a:rPr>
            <a:t> PNS</a:t>
          </a:r>
          <a:endParaRPr lang="id-ID" sz="1700" kern="1200" dirty="0"/>
        </a:p>
      </dsp:txBody>
      <dsp:txXfrm>
        <a:off x="448702" y="4233627"/>
        <a:ext cx="7393832" cy="497960"/>
      </dsp:txXfrm>
    </dsp:sp>
    <dsp:sp modelId="{A5EEDB59-94D5-4AD0-A73A-D37C083E551C}">
      <dsp:nvSpPr>
        <dsp:cNvPr id="0" name=""/>
        <dsp:cNvSpPr/>
      </dsp:nvSpPr>
      <dsp:spPr>
        <a:xfrm>
          <a:off x="0" y="5417356"/>
          <a:ext cx="8435279"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7ABAF-F709-4089-AA02-2DC8188933B9}">
      <dsp:nvSpPr>
        <dsp:cNvPr id="0" name=""/>
        <dsp:cNvSpPr/>
      </dsp:nvSpPr>
      <dsp:spPr>
        <a:xfrm>
          <a:off x="421763" y="4932766"/>
          <a:ext cx="7488866" cy="64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183" tIns="0" rIns="223183" bIns="0" numCol="1" spcCol="1270" anchor="ctr" anchorCtr="0">
          <a:noAutofit/>
        </a:bodyPr>
        <a:lstStyle/>
        <a:p>
          <a:pPr lvl="0" algn="l" defTabSz="755650">
            <a:lnSpc>
              <a:spcPct val="90000"/>
            </a:lnSpc>
            <a:spcBef>
              <a:spcPct val="0"/>
            </a:spcBef>
            <a:spcAft>
              <a:spcPct val="35000"/>
            </a:spcAft>
          </a:pPr>
          <a:r>
            <a:rPr lang="en-US" sz="1700" b="1" kern="1200" dirty="0" err="1">
              <a:solidFill>
                <a:schemeClr val="tx1"/>
              </a:solidFill>
            </a:rPr>
            <a:t>Perka</a:t>
          </a:r>
          <a:r>
            <a:rPr lang="en-US" sz="1700" b="1" kern="1200" dirty="0">
              <a:solidFill>
                <a:schemeClr val="tx1"/>
              </a:solidFill>
            </a:rPr>
            <a:t> BKN  8/2013</a:t>
          </a:r>
          <a:r>
            <a:rPr lang="id-ID" sz="1700" b="1" kern="1200" dirty="0">
              <a:solidFill>
                <a:schemeClr val="tx1"/>
              </a:solidFill>
            </a:rPr>
            <a:t> </a:t>
          </a:r>
          <a:r>
            <a:rPr lang="en-ID" sz="1700" b="1" kern="1200" dirty="0" err="1">
              <a:solidFill>
                <a:schemeClr val="tx1"/>
              </a:solidFill>
            </a:rPr>
            <a:t>Pedoman</a:t>
          </a:r>
          <a:r>
            <a:rPr lang="en-ID" sz="1700" b="1" kern="1200" dirty="0">
              <a:solidFill>
                <a:schemeClr val="tx1"/>
              </a:solidFill>
            </a:rPr>
            <a:t> </a:t>
          </a:r>
          <a:r>
            <a:rPr lang="en-ID" sz="1700" b="1" kern="1200" dirty="0" err="1">
              <a:solidFill>
                <a:schemeClr val="tx1"/>
              </a:solidFill>
            </a:rPr>
            <a:t>Perumusan</a:t>
          </a:r>
          <a:r>
            <a:rPr lang="en-ID" sz="1700" b="1" kern="1200" dirty="0">
              <a:solidFill>
                <a:schemeClr val="tx1"/>
              </a:solidFill>
            </a:rPr>
            <a:t> </a:t>
          </a:r>
          <a:r>
            <a:rPr lang="en-ID" sz="1700" b="1" kern="1200" dirty="0" err="1">
              <a:solidFill>
                <a:schemeClr val="tx1"/>
              </a:solidFill>
            </a:rPr>
            <a:t>Standar</a:t>
          </a:r>
          <a:r>
            <a:rPr lang="en-ID" sz="1700" b="1" kern="1200" dirty="0">
              <a:solidFill>
                <a:schemeClr val="tx1"/>
              </a:solidFill>
            </a:rPr>
            <a:t> </a:t>
          </a:r>
          <a:r>
            <a:rPr lang="en-ID" sz="1700" b="1" kern="1200" dirty="0" err="1">
              <a:solidFill>
                <a:schemeClr val="tx1"/>
              </a:solidFill>
            </a:rPr>
            <a:t>Kompetensi</a:t>
          </a:r>
          <a:r>
            <a:rPr lang="en-ID" sz="1700" b="1" kern="1200" dirty="0">
              <a:solidFill>
                <a:schemeClr val="tx1"/>
              </a:solidFill>
            </a:rPr>
            <a:t> </a:t>
          </a:r>
          <a:r>
            <a:rPr lang="en-ID" sz="1700" b="1" kern="1200" dirty="0" err="1">
              <a:solidFill>
                <a:schemeClr val="tx1"/>
              </a:solidFill>
            </a:rPr>
            <a:t>Teknis</a:t>
          </a:r>
          <a:r>
            <a:rPr lang="en-ID" sz="1700" b="1" kern="1200" dirty="0">
              <a:solidFill>
                <a:schemeClr val="tx1"/>
              </a:solidFill>
            </a:rPr>
            <a:t> PNS</a:t>
          </a:r>
          <a:endParaRPr lang="id-ID" sz="1700" kern="1200" dirty="0"/>
        </a:p>
      </dsp:txBody>
      <dsp:txXfrm>
        <a:off x="453344" y="4964347"/>
        <a:ext cx="7425704" cy="583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EB22E-9F67-4535-B800-4B13D696861B}">
      <dsp:nvSpPr>
        <dsp:cNvPr id="0" name=""/>
        <dsp:cNvSpPr/>
      </dsp:nvSpPr>
      <dsp:spPr>
        <a:xfrm rot="16200000">
          <a:off x="-1877995" y="2515164"/>
          <a:ext cx="4156301" cy="368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078" bIns="0" numCol="1" spcCol="1270" anchor="t" anchorCtr="0">
          <a:noAutofit/>
        </a:bodyPr>
        <a:lstStyle/>
        <a:p>
          <a:pPr lvl="0" algn="r" defTabSz="1155700">
            <a:lnSpc>
              <a:spcPct val="90000"/>
            </a:lnSpc>
            <a:spcBef>
              <a:spcPct val="0"/>
            </a:spcBef>
            <a:spcAft>
              <a:spcPct val="35000"/>
            </a:spcAft>
          </a:pPr>
          <a:r>
            <a:rPr lang="en-US" sz="2600" kern="1200">
              <a:solidFill>
                <a:schemeClr val="tx1"/>
              </a:solidFill>
            </a:rPr>
            <a:t>Maksud</a:t>
          </a:r>
          <a:endParaRPr lang="en-US" sz="2600" kern="1200" dirty="0">
            <a:solidFill>
              <a:schemeClr val="tx1"/>
            </a:solidFill>
          </a:endParaRPr>
        </a:p>
      </dsp:txBody>
      <dsp:txXfrm>
        <a:off x="-1877995" y="2515164"/>
        <a:ext cx="4156301" cy="368592"/>
      </dsp:txXfrm>
    </dsp:sp>
    <dsp:sp modelId="{931F6D71-CA39-429B-A750-F61E7824E88E}">
      <dsp:nvSpPr>
        <dsp:cNvPr id="0" name=""/>
        <dsp:cNvSpPr/>
      </dsp:nvSpPr>
      <dsp:spPr>
        <a:xfrm>
          <a:off x="384452" y="621310"/>
          <a:ext cx="1835981" cy="4156301"/>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25078" rIns="106680" bIns="106680" numCol="1" spcCol="1270" anchor="t" anchorCtr="0">
          <a:noAutofit/>
        </a:bodyPr>
        <a:lstStyle/>
        <a:p>
          <a:pPr marL="114300" lvl="1" indent="-114300" algn="l" defTabSz="666750">
            <a:lnSpc>
              <a:spcPct val="100000"/>
            </a:lnSpc>
            <a:spcBef>
              <a:spcPct val="0"/>
            </a:spcBef>
            <a:spcAft>
              <a:spcPts val="600"/>
            </a:spcAft>
            <a:buChar char="••"/>
          </a:pPr>
          <a:r>
            <a:rPr lang="en-US" sz="1500" kern="1200" dirty="0" err="1">
              <a:solidFill>
                <a:schemeClr val="tx1"/>
              </a:solidFill>
            </a:rPr>
            <a:t>Pedoman</a:t>
          </a:r>
          <a:r>
            <a:rPr lang="en-US" sz="1500" kern="1200" dirty="0">
              <a:solidFill>
                <a:schemeClr val="tx1"/>
              </a:solidFill>
            </a:rPr>
            <a:t> </a:t>
          </a:r>
          <a:r>
            <a:rPr lang="en-US" sz="1500" kern="1200" dirty="0" err="1">
              <a:solidFill>
                <a:schemeClr val="tx1"/>
              </a:solidFill>
            </a:rPr>
            <a:t>pelaksanaan</a:t>
          </a:r>
          <a:r>
            <a:rPr lang="en-US" sz="1500" kern="1200" dirty="0">
              <a:solidFill>
                <a:schemeClr val="tx1"/>
              </a:solidFill>
            </a:rPr>
            <a:t> </a:t>
          </a:r>
          <a:r>
            <a:rPr lang="en-US" sz="1500" kern="1200" dirty="0" err="1">
              <a:solidFill>
                <a:schemeClr val="tx1"/>
              </a:solidFill>
            </a:rPr>
            <a:t>manajemen</a:t>
          </a:r>
          <a:r>
            <a:rPr lang="en-US" sz="1500" kern="1200" dirty="0">
              <a:solidFill>
                <a:schemeClr val="tx1"/>
              </a:solidFill>
            </a:rPr>
            <a:t> ASN </a:t>
          </a:r>
          <a:r>
            <a:rPr lang="en-US" sz="1500" kern="1200" dirty="0" err="1">
              <a:solidFill>
                <a:schemeClr val="tx1"/>
              </a:solidFill>
            </a:rPr>
            <a:t>bidang</a:t>
          </a:r>
          <a:r>
            <a:rPr lang="en-US" sz="1500" kern="1200" dirty="0">
              <a:solidFill>
                <a:schemeClr val="tx1"/>
              </a:solidFill>
            </a:rPr>
            <a:t> </a:t>
          </a:r>
          <a:r>
            <a:rPr lang="en-US" sz="1500" kern="1200" dirty="0" err="1">
              <a:solidFill>
                <a:schemeClr val="tx1"/>
              </a:solidFill>
            </a:rPr>
            <a:t>perdagangan</a:t>
          </a:r>
          <a:endParaRPr lang="en-US" sz="1500" kern="1200" dirty="0">
            <a:solidFill>
              <a:schemeClr val="tx1"/>
            </a:solidFill>
          </a:endParaRPr>
        </a:p>
        <a:p>
          <a:pPr marL="114300" lvl="1" indent="-114300" algn="l" defTabSz="666750">
            <a:lnSpc>
              <a:spcPct val="100000"/>
            </a:lnSpc>
            <a:spcBef>
              <a:spcPct val="0"/>
            </a:spcBef>
            <a:spcAft>
              <a:spcPts val="600"/>
            </a:spcAft>
            <a:buChar char="••"/>
          </a:pPr>
          <a:r>
            <a:rPr lang="en-US" sz="1500" kern="1200">
              <a:solidFill>
                <a:schemeClr val="tx1"/>
              </a:solidFill>
            </a:rPr>
            <a:t>Menyamakan persepsi pemerintah daerah</a:t>
          </a:r>
          <a:endParaRPr lang="en-US" sz="1500" kern="1200" dirty="0">
            <a:solidFill>
              <a:schemeClr val="tx1"/>
            </a:solidFill>
          </a:endParaRPr>
        </a:p>
        <a:p>
          <a:pPr marL="114300" lvl="1" indent="-114300" algn="l" defTabSz="666750">
            <a:lnSpc>
              <a:spcPct val="100000"/>
            </a:lnSpc>
            <a:spcBef>
              <a:spcPct val="0"/>
            </a:spcBef>
            <a:spcAft>
              <a:spcPts val="600"/>
            </a:spcAft>
            <a:buChar char="••"/>
          </a:pPr>
          <a:r>
            <a:rPr lang="en-US" sz="1500" kern="1200" dirty="0" err="1">
              <a:solidFill>
                <a:schemeClr val="tx1"/>
              </a:solidFill>
            </a:rPr>
            <a:t>Pembinaan</a:t>
          </a:r>
          <a:r>
            <a:rPr lang="en-US" sz="1500" kern="1200" dirty="0">
              <a:solidFill>
                <a:schemeClr val="tx1"/>
              </a:solidFill>
            </a:rPr>
            <a:t> </a:t>
          </a:r>
          <a:r>
            <a:rPr lang="en-US" sz="1500" kern="1200" dirty="0" err="1">
              <a:solidFill>
                <a:schemeClr val="tx1"/>
              </a:solidFill>
            </a:rPr>
            <a:t>pemangku</a:t>
          </a:r>
          <a:r>
            <a:rPr lang="en-US" sz="1500" kern="1200" dirty="0">
              <a:solidFill>
                <a:schemeClr val="tx1"/>
              </a:solidFill>
            </a:rPr>
            <a:t> JPT </a:t>
          </a:r>
          <a:r>
            <a:rPr lang="en-US" sz="1500" kern="1200" dirty="0" err="1">
              <a:solidFill>
                <a:schemeClr val="tx1"/>
              </a:solidFill>
            </a:rPr>
            <a:t>Pratama</a:t>
          </a:r>
          <a:r>
            <a:rPr lang="en-US" sz="1500" kern="1200" dirty="0">
              <a:solidFill>
                <a:schemeClr val="tx1"/>
              </a:solidFill>
            </a:rPr>
            <a:t>, Administrator dan </a:t>
          </a:r>
          <a:r>
            <a:rPr lang="en-US" sz="1500" kern="1200" dirty="0" err="1">
              <a:solidFill>
                <a:schemeClr val="tx1"/>
              </a:solidFill>
            </a:rPr>
            <a:t>Pengawas</a:t>
          </a:r>
          <a:endParaRPr lang="en-US" sz="1500" kern="1200" dirty="0">
            <a:solidFill>
              <a:schemeClr val="tx1"/>
            </a:solidFill>
          </a:endParaRPr>
        </a:p>
      </dsp:txBody>
      <dsp:txXfrm>
        <a:off x="384452" y="621310"/>
        <a:ext cx="1835981" cy="4156301"/>
      </dsp:txXfrm>
    </dsp:sp>
    <dsp:sp modelId="{C80BE1AA-0A60-4A3D-B90F-AE8E5666ABDA}">
      <dsp:nvSpPr>
        <dsp:cNvPr id="0" name=""/>
        <dsp:cNvSpPr/>
      </dsp:nvSpPr>
      <dsp:spPr>
        <a:xfrm>
          <a:off x="15859" y="134768"/>
          <a:ext cx="737184" cy="737184"/>
        </a:xfrm>
        <a:prstGeom prst="rect">
          <a:avLst/>
        </a:prstGeom>
        <a:blipFill rotWithShape="1">
          <a:blip xmlns:r="http://schemas.openxmlformats.org/officeDocument/2006/relationships" r:embed="rId1"/>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33383-B6F4-407D-A103-8470184CDE35}">
      <dsp:nvSpPr>
        <dsp:cNvPr id="0" name=""/>
        <dsp:cNvSpPr/>
      </dsp:nvSpPr>
      <dsp:spPr>
        <a:xfrm rot="5400000" flipV="1">
          <a:off x="1091168" y="2217507"/>
          <a:ext cx="4156301" cy="963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078" bIns="0" numCol="1" spcCol="1270" anchor="t" anchorCtr="0">
          <a:noAutofit/>
        </a:bodyPr>
        <a:lstStyle/>
        <a:p>
          <a:pPr lvl="0" algn="r" defTabSz="1155700">
            <a:lnSpc>
              <a:spcPct val="90000"/>
            </a:lnSpc>
            <a:spcBef>
              <a:spcPct val="0"/>
            </a:spcBef>
            <a:spcAft>
              <a:spcPct val="35000"/>
            </a:spcAft>
          </a:pPr>
          <a:r>
            <a:rPr lang="en-US" sz="2600" kern="1200" dirty="0" err="1">
              <a:solidFill>
                <a:schemeClr val="tx1"/>
              </a:solidFill>
            </a:rPr>
            <a:t>Tujuan</a:t>
          </a:r>
          <a:endParaRPr lang="en-US" sz="2600" kern="1200" dirty="0">
            <a:solidFill>
              <a:schemeClr val="tx1"/>
            </a:solidFill>
          </a:endParaRPr>
        </a:p>
      </dsp:txBody>
      <dsp:txXfrm rot="10800000">
        <a:off x="1091168" y="2217507"/>
        <a:ext cx="4156301" cy="963905"/>
      </dsp:txXfrm>
    </dsp:sp>
    <dsp:sp modelId="{40A4F527-18DB-4409-AE40-BA1F87F37451}">
      <dsp:nvSpPr>
        <dsp:cNvPr id="0" name=""/>
        <dsp:cNvSpPr/>
      </dsp:nvSpPr>
      <dsp:spPr>
        <a:xfrm>
          <a:off x="3000978" y="205098"/>
          <a:ext cx="2541254" cy="4988725"/>
        </a:xfrm>
        <a:prstGeom prst="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25078" rIns="106680" bIns="106680" numCol="1" spcCol="1270" anchor="t" anchorCtr="0">
          <a:noAutofit/>
        </a:bodyPr>
        <a:lstStyle/>
        <a:p>
          <a:pPr marL="114300" lvl="1" indent="-114300" algn="l" defTabSz="666750">
            <a:lnSpc>
              <a:spcPct val="100000"/>
            </a:lnSpc>
            <a:spcBef>
              <a:spcPct val="0"/>
            </a:spcBef>
            <a:spcAft>
              <a:spcPts val="600"/>
            </a:spcAft>
            <a:buChar char="••"/>
          </a:pPr>
          <a:r>
            <a:rPr lang="en-US" sz="1500" kern="1200" dirty="0" err="1">
              <a:solidFill>
                <a:schemeClr val="tx1"/>
              </a:solidFill>
            </a:rPr>
            <a:t>Acuan</a:t>
          </a:r>
          <a:r>
            <a:rPr lang="en-US" sz="1500" kern="1200" dirty="0">
              <a:solidFill>
                <a:schemeClr val="tx1"/>
              </a:solidFill>
            </a:rPr>
            <a:t> PPK </a:t>
          </a:r>
          <a:r>
            <a:rPr lang="en-US" sz="1500" kern="1200" dirty="0" err="1">
              <a:solidFill>
                <a:schemeClr val="tx1"/>
              </a:solidFill>
            </a:rPr>
            <a:t>dalam</a:t>
          </a:r>
          <a:r>
            <a:rPr lang="en-US" sz="1500" kern="1200" dirty="0">
              <a:solidFill>
                <a:schemeClr val="tx1"/>
              </a:solidFill>
            </a:rPr>
            <a:t> </a:t>
          </a:r>
          <a:r>
            <a:rPr lang="en-US" sz="1500" kern="1200" dirty="0" err="1">
              <a:solidFill>
                <a:schemeClr val="tx1"/>
              </a:solidFill>
            </a:rPr>
            <a:t>pelaksanaan</a:t>
          </a:r>
          <a:r>
            <a:rPr lang="en-US" sz="1500" kern="1200" dirty="0">
              <a:solidFill>
                <a:schemeClr val="tx1"/>
              </a:solidFill>
            </a:rPr>
            <a:t> </a:t>
          </a:r>
          <a:r>
            <a:rPr lang="en-US" sz="1500" kern="1200" dirty="0" err="1">
              <a:solidFill>
                <a:schemeClr val="tx1"/>
              </a:solidFill>
            </a:rPr>
            <a:t>manajemen</a:t>
          </a:r>
          <a:r>
            <a:rPr lang="en-US" sz="1500" kern="1200" dirty="0">
              <a:solidFill>
                <a:schemeClr val="tx1"/>
              </a:solidFill>
            </a:rPr>
            <a:t> ASN (</a:t>
          </a:r>
          <a:r>
            <a:rPr lang="en-US" sz="1500" kern="1200" dirty="0" err="1">
              <a:solidFill>
                <a:schemeClr val="tx1"/>
              </a:solidFill>
            </a:rPr>
            <a:t>seleksi</a:t>
          </a:r>
          <a:r>
            <a:rPr lang="en-US" sz="1500" kern="1200" dirty="0">
              <a:solidFill>
                <a:schemeClr val="tx1"/>
              </a:solidFill>
            </a:rPr>
            <a:t>, </a:t>
          </a:r>
          <a:r>
            <a:rPr lang="en-US" sz="1500" kern="1200" dirty="0" err="1">
              <a:solidFill>
                <a:schemeClr val="tx1"/>
              </a:solidFill>
            </a:rPr>
            <a:t>pengangkatan</a:t>
          </a:r>
          <a:r>
            <a:rPr lang="en-US" sz="1500" kern="1200" dirty="0">
              <a:solidFill>
                <a:schemeClr val="tx1"/>
              </a:solidFill>
            </a:rPr>
            <a:t>, </a:t>
          </a:r>
          <a:r>
            <a:rPr lang="en-US" sz="1500" kern="1200" dirty="0" err="1">
              <a:solidFill>
                <a:schemeClr val="tx1"/>
              </a:solidFill>
            </a:rPr>
            <a:t>penempatan</a:t>
          </a:r>
          <a:r>
            <a:rPr lang="en-US" sz="1500" kern="1200" dirty="0">
              <a:solidFill>
                <a:schemeClr val="tx1"/>
              </a:solidFill>
            </a:rPr>
            <a:t>, </a:t>
          </a:r>
          <a:r>
            <a:rPr lang="en-US" sz="1500" kern="1200" dirty="0" err="1">
              <a:solidFill>
                <a:schemeClr val="tx1"/>
              </a:solidFill>
            </a:rPr>
            <a:t>pengembangan</a:t>
          </a:r>
          <a:r>
            <a:rPr lang="en-US" sz="1500" kern="1200" dirty="0">
              <a:solidFill>
                <a:schemeClr val="tx1"/>
              </a:solidFill>
            </a:rPr>
            <a:t> dan </a:t>
          </a:r>
          <a:r>
            <a:rPr lang="en-US" sz="1500" kern="1200" dirty="0" err="1">
              <a:solidFill>
                <a:schemeClr val="tx1"/>
              </a:solidFill>
            </a:rPr>
            <a:t>promosi</a:t>
          </a:r>
          <a:r>
            <a:rPr lang="en-US" sz="1500" kern="1200" dirty="0">
              <a:solidFill>
                <a:schemeClr val="tx1"/>
              </a:solidFill>
            </a:rPr>
            <a:t>)</a:t>
          </a:r>
        </a:p>
        <a:p>
          <a:pPr marL="114300" lvl="1" indent="-114300" algn="l" defTabSz="666750">
            <a:lnSpc>
              <a:spcPct val="100000"/>
            </a:lnSpc>
            <a:spcBef>
              <a:spcPct val="0"/>
            </a:spcBef>
            <a:spcAft>
              <a:spcPts val="600"/>
            </a:spcAft>
            <a:buChar char="••"/>
          </a:pPr>
          <a:r>
            <a:rPr lang="en-US" sz="1500" kern="1200">
              <a:solidFill>
                <a:schemeClr val="tx1"/>
              </a:solidFill>
            </a:rPr>
            <a:t>Acuan tim seleksi dalam pengsisian JPT yang transparan, objektif, kompetitif dan akuntabel</a:t>
          </a:r>
          <a:endParaRPr lang="en-US" sz="1500" kern="1200" dirty="0">
            <a:solidFill>
              <a:schemeClr val="tx1"/>
            </a:solidFill>
          </a:endParaRPr>
        </a:p>
        <a:p>
          <a:pPr marL="114300" lvl="1" indent="-114300" algn="l" defTabSz="666750">
            <a:lnSpc>
              <a:spcPct val="100000"/>
            </a:lnSpc>
            <a:spcBef>
              <a:spcPct val="0"/>
            </a:spcBef>
            <a:spcAft>
              <a:spcPts val="600"/>
            </a:spcAft>
            <a:buChar char="••"/>
          </a:pPr>
          <a:r>
            <a:rPr lang="en-US" sz="1500" kern="1200" dirty="0" err="1">
              <a:solidFill>
                <a:schemeClr val="tx1"/>
              </a:solidFill>
            </a:rPr>
            <a:t>Acuan</a:t>
          </a:r>
          <a:r>
            <a:rPr lang="en-US" sz="1500" kern="1200" dirty="0">
              <a:solidFill>
                <a:schemeClr val="tx1"/>
              </a:solidFill>
            </a:rPr>
            <a:t> </a:t>
          </a:r>
          <a:r>
            <a:rPr lang="en-US" sz="1500" kern="1200" dirty="0" err="1">
              <a:solidFill>
                <a:schemeClr val="tx1"/>
              </a:solidFill>
            </a:rPr>
            <a:t>penyelenggaraan</a:t>
          </a:r>
          <a:r>
            <a:rPr lang="en-US" sz="1500" kern="1200" dirty="0">
              <a:solidFill>
                <a:schemeClr val="tx1"/>
              </a:solidFill>
            </a:rPr>
            <a:t> </a:t>
          </a:r>
          <a:r>
            <a:rPr lang="en-US" sz="1500" kern="1200" dirty="0" err="1">
              <a:solidFill>
                <a:schemeClr val="tx1"/>
              </a:solidFill>
            </a:rPr>
            <a:t>diklat</a:t>
          </a:r>
          <a:r>
            <a:rPr lang="en-US" sz="1500" kern="1200" dirty="0">
              <a:solidFill>
                <a:schemeClr val="tx1"/>
              </a:solidFill>
            </a:rPr>
            <a:t> ASN</a:t>
          </a:r>
        </a:p>
      </dsp:txBody>
      <dsp:txXfrm>
        <a:off x="3000978" y="205098"/>
        <a:ext cx="2541254" cy="4988725"/>
      </dsp:txXfrm>
    </dsp:sp>
    <dsp:sp modelId="{C614DF84-B1A0-4B3D-B708-B9A75294D277}">
      <dsp:nvSpPr>
        <dsp:cNvPr id="0" name=""/>
        <dsp:cNvSpPr/>
      </dsp:nvSpPr>
      <dsp:spPr>
        <a:xfrm>
          <a:off x="2458614" y="0"/>
          <a:ext cx="737184" cy="737184"/>
        </a:xfrm>
        <a:prstGeom prst="rect">
          <a:avLst/>
        </a:prstGeom>
        <a:blipFill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D1647-671F-41BD-BD49-465B351B7FEF}">
      <dsp:nvSpPr>
        <dsp:cNvPr id="0" name=""/>
        <dsp:cNvSpPr/>
      </dsp:nvSpPr>
      <dsp:spPr>
        <a:xfrm rot="16200000">
          <a:off x="4115312" y="2515164"/>
          <a:ext cx="4156301" cy="368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078" bIns="0" numCol="1" spcCol="1270" anchor="t" anchorCtr="0">
          <a:noAutofit/>
        </a:bodyPr>
        <a:lstStyle/>
        <a:p>
          <a:pPr lvl="0" algn="r" defTabSz="1155700">
            <a:lnSpc>
              <a:spcPct val="90000"/>
            </a:lnSpc>
            <a:spcBef>
              <a:spcPct val="0"/>
            </a:spcBef>
            <a:spcAft>
              <a:spcPct val="35000"/>
            </a:spcAft>
          </a:pPr>
          <a:r>
            <a:rPr lang="en-US" sz="2600" kern="1200">
              <a:solidFill>
                <a:schemeClr val="tx1"/>
              </a:solidFill>
            </a:rPr>
            <a:t>Sasaran</a:t>
          </a:r>
          <a:endParaRPr lang="en-US" sz="2600" kern="1200" dirty="0">
            <a:solidFill>
              <a:schemeClr val="tx1"/>
            </a:solidFill>
          </a:endParaRPr>
        </a:p>
      </dsp:txBody>
      <dsp:txXfrm>
        <a:off x="4115312" y="2515164"/>
        <a:ext cx="4156301" cy="368592"/>
      </dsp:txXfrm>
    </dsp:sp>
    <dsp:sp modelId="{A58E8EE5-C5CE-4F98-8522-EB486CD25F9A}">
      <dsp:nvSpPr>
        <dsp:cNvPr id="0" name=""/>
        <dsp:cNvSpPr/>
      </dsp:nvSpPr>
      <dsp:spPr>
        <a:xfrm>
          <a:off x="6377759" y="621310"/>
          <a:ext cx="1835981" cy="4156301"/>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5078" rIns="128016" bIns="128016" numCol="1" spcCol="1270" anchor="t" anchorCtr="0">
          <a:noAutofit/>
        </a:bodyPr>
        <a:lstStyle/>
        <a:p>
          <a:pPr marL="114300" lvl="1" indent="-114300" algn="l" defTabSz="622300">
            <a:lnSpc>
              <a:spcPct val="100000"/>
            </a:lnSpc>
            <a:spcBef>
              <a:spcPct val="0"/>
            </a:spcBef>
            <a:spcAft>
              <a:spcPts val="600"/>
            </a:spcAft>
            <a:buChar char="••"/>
          </a:pPr>
          <a:r>
            <a:rPr lang="en-US" sz="1400" kern="1200">
              <a:solidFill>
                <a:schemeClr val="tx1"/>
              </a:solidFill>
            </a:rPr>
            <a:t>Pemerintah Daerah Provinsi</a:t>
          </a:r>
          <a:endParaRPr lang="en-US" sz="1400" kern="1200" dirty="0">
            <a:solidFill>
              <a:schemeClr val="tx1"/>
            </a:solidFill>
          </a:endParaRPr>
        </a:p>
        <a:p>
          <a:pPr marL="114300" lvl="1" indent="-114300" algn="l" defTabSz="622300">
            <a:lnSpc>
              <a:spcPct val="100000"/>
            </a:lnSpc>
            <a:spcBef>
              <a:spcPct val="0"/>
            </a:spcBef>
            <a:spcAft>
              <a:spcPts val="600"/>
            </a:spcAft>
            <a:buChar char="••"/>
          </a:pPr>
          <a:r>
            <a:rPr lang="en-US" sz="1400" kern="1200" dirty="0" err="1">
              <a:solidFill>
                <a:schemeClr val="tx1"/>
              </a:solidFill>
            </a:rPr>
            <a:t>Pemerintah</a:t>
          </a:r>
          <a:r>
            <a:rPr lang="en-US" sz="1400" kern="1200" dirty="0">
              <a:solidFill>
                <a:schemeClr val="tx1"/>
              </a:solidFill>
            </a:rPr>
            <a:t> Daerah </a:t>
          </a:r>
          <a:r>
            <a:rPr lang="en-US" sz="1400" kern="1200" dirty="0" err="1">
              <a:solidFill>
                <a:schemeClr val="tx1"/>
              </a:solidFill>
            </a:rPr>
            <a:t>Kabupaten</a:t>
          </a:r>
          <a:r>
            <a:rPr lang="en-US" sz="1400" kern="1200" dirty="0">
              <a:solidFill>
                <a:schemeClr val="tx1"/>
              </a:solidFill>
            </a:rPr>
            <a:t>/Kota</a:t>
          </a:r>
        </a:p>
        <a:p>
          <a:pPr marL="114300" lvl="1" indent="-114300" algn="l" defTabSz="622300">
            <a:lnSpc>
              <a:spcPct val="100000"/>
            </a:lnSpc>
            <a:spcBef>
              <a:spcPct val="0"/>
            </a:spcBef>
            <a:spcAft>
              <a:spcPts val="600"/>
            </a:spcAft>
            <a:buChar char="••"/>
          </a:pPr>
          <a:r>
            <a:rPr lang="en-US" sz="1400" kern="1200">
              <a:solidFill>
                <a:schemeClr val="tx1"/>
              </a:solidFill>
            </a:rPr>
            <a:t>Unit Pelaksana Teknis Daerah</a:t>
          </a:r>
          <a:endParaRPr lang="en-US" sz="1400" kern="1200" dirty="0">
            <a:solidFill>
              <a:schemeClr val="tx1"/>
            </a:solidFill>
          </a:endParaRPr>
        </a:p>
        <a:p>
          <a:pPr marL="114300" lvl="1" indent="-114300" algn="l" defTabSz="622300">
            <a:lnSpc>
              <a:spcPct val="100000"/>
            </a:lnSpc>
            <a:spcBef>
              <a:spcPct val="0"/>
            </a:spcBef>
            <a:spcAft>
              <a:spcPts val="600"/>
            </a:spcAft>
            <a:buChar char="••"/>
          </a:pPr>
          <a:r>
            <a:rPr lang="en-US" sz="1400" kern="1200" dirty="0" err="1">
              <a:solidFill>
                <a:schemeClr val="tx1"/>
              </a:solidFill>
            </a:rPr>
            <a:t>Pihak</a:t>
          </a:r>
          <a:r>
            <a:rPr lang="en-US" sz="1400" kern="1200" dirty="0">
              <a:solidFill>
                <a:schemeClr val="tx1"/>
              </a:solidFill>
            </a:rPr>
            <a:t> lain yang </a:t>
          </a:r>
          <a:r>
            <a:rPr lang="en-US" sz="1400" kern="1200" dirty="0" err="1">
              <a:solidFill>
                <a:schemeClr val="tx1"/>
              </a:solidFill>
            </a:rPr>
            <a:t>berkepentingan</a:t>
          </a:r>
          <a:endParaRPr lang="en-US" sz="1400" kern="1200" dirty="0">
            <a:solidFill>
              <a:schemeClr val="tx1"/>
            </a:solidFill>
          </a:endParaRPr>
        </a:p>
      </dsp:txBody>
      <dsp:txXfrm>
        <a:off x="6377759" y="621310"/>
        <a:ext cx="1835981" cy="4156301"/>
      </dsp:txXfrm>
    </dsp:sp>
    <dsp:sp modelId="{CBE2D7B6-57E6-408D-B381-48A264C5E20F}">
      <dsp:nvSpPr>
        <dsp:cNvPr id="0" name=""/>
        <dsp:cNvSpPr/>
      </dsp:nvSpPr>
      <dsp:spPr>
        <a:xfrm>
          <a:off x="6009166" y="134768"/>
          <a:ext cx="737184" cy="737184"/>
        </a:xfrm>
        <a:prstGeom prst="rect">
          <a:avLst/>
        </a:prstGeom>
        <a:blipFill rotWithShape="1">
          <a:blip xmlns:r="http://schemas.openxmlformats.org/officeDocument/2006/relationships" r:embed="rId3"/>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B5D1-989E-4AB7-9575-4E1338F37B7C}">
      <dsp:nvSpPr>
        <dsp:cNvPr id="0" name=""/>
        <dsp:cNvSpPr/>
      </dsp:nvSpPr>
      <dsp:spPr>
        <a:xfrm rot="5400000">
          <a:off x="4537004" y="-1505820"/>
          <a:ext cx="1614525" cy="50298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66700" lvl="1" indent="-266700" algn="l" defTabSz="666750">
            <a:lnSpc>
              <a:spcPct val="90000"/>
            </a:lnSpc>
            <a:spcBef>
              <a:spcPct val="0"/>
            </a:spcBef>
            <a:spcAft>
              <a:spcPct val="15000"/>
            </a:spcAft>
            <a:buChar char="••"/>
          </a:pPr>
          <a:r>
            <a:rPr lang="en-US" sz="1500" kern="1200" dirty="0" err="1"/>
            <a:t>umum</a:t>
          </a:r>
          <a:endParaRPr lang="id-ID" sz="1500" kern="1200" dirty="0"/>
        </a:p>
        <a:p>
          <a:pPr marL="266700" lvl="1" indent="-266700" algn="l" defTabSz="666750">
            <a:lnSpc>
              <a:spcPct val="90000"/>
            </a:lnSpc>
            <a:spcBef>
              <a:spcPct val="0"/>
            </a:spcBef>
            <a:spcAft>
              <a:spcPct val="15000"/>
            </a:spcAft>
            <a:buChar char="••"/>
          </a:pPr>
          <a:r>
            <a:rPr lang="en-US" sz="1500" kern="1200" dirty="0" err="1"/>
            <a:t>perizinan</a:t>
          </a:r>
          <a:r>
            <a:rPr lang="en-US" sz="1500" kern="1200" dirty="0"/>
            <a:t> </a:t>
          </a:r>
          <a:r>
            <a:rPr lang="en-US" sz="1500" kern="1200" dirty="0" err="1"/>
            <a:t>dan</a:t>
          </a:r>
          <a:r>
            <a:rPr lang="en-US" sz="1500" kern="1200" dirty="0"/>
            <a:t> </a:t>
          </a:r>
          <a:r>
            <a:rPr lang="en-US" sz="1500" kern="1200" dirty="0" err="1"/>
            <a:t>pendaftaran</a:t>
          </a:r>
          <a:r>
            <a:rPr lang="en-US" sz="1500" kern="1200" dirty="0"/>
            <a:t> </a:t>
          </a:r>
          <a:r>
            <a:rPr lang="en-US" sz="1500" kern="1200" dirty="0" err="1"/>
            <a:t>perusahaa</a:t>
          </a:r>
          <a:r>
            <a:rPr lang="id-ID" sz="1500" kern="1200" dirty="0"/>
            <a:t>n</a:t>
          </a:r>
        </a:p>
        <a:p>
          <a:pPr marL="266700" lvl="1" indent="-266700" algn="l" defTabSz="666750">
            <a:lnSpc>
              <a:spcPct val="90000"/>
            </a:lnSpc>
            <a:spcBef>
              <a:spcPct val="0"/>
            </a:spcBef>
            <a:spcAft>
              <a:spcPct val="15000"/>
            </a:spcAft>
            <a:buChar char="••"/>
          </a:pPr>
          <a:r>
            <a:rPr lang="en-US" sz="1500" kern="1200" dirty="0" err="1"/>
            <a:t>sarana</a:t>
          </a:r>
          <a:r>
            <a:rPr lang="en-US" sz="1500" kern="1200" dirty="0"/>
            <a:t> </a:t>
          </a:r>
          <a:r>
            <a:rPr lang="en-US" sz="1500" kern="1200" dirty="0" err="1"/>
            <a:t>distribusi</a:t>
          </a:r>
          <a:r>
            <a:rPr lang="en-US" sz="1500" kern="1200" dirty="0"/>
            <a:t> </a:t>
          </a:r>
          <a:r>
            <a:rPr lang="id-ID" sz="1500" kern="1200" dirty="0"/>
            <a:t>p</a:t>
          </a:r>
          <a:r>
            <a:rPr lang="en-US" sz="1500" kern="1200" dirty="0" err="1"/>
            <a:t>erdagangan</a:t>
          </a:r>
          <a:endParaRPr lang="id-ID" sz="1500" kern="1200" dirty="0"/>
        </a:p>
        <a:p>
          <a:pPr marL="266700" lvl="1" indent="-266700" algn="l" defTabSz="666750">
            <a:lnSpc>
              <a:spcPct val="90000"/>
            </a:lnSpc>
            <a:spcBef>
              <a:spcPct val="0"/>
            </a:spcBef>
            <a:spcAft>
              <a:spcPct val="15000"/>
            </a:spcAft>
            <a:buChar char="••"/>
          </a:pPr>
          <a:r>
            <a:rPr lang="en-US" sz="1500" kern="1200" dirty="0" err="1"/>
            <a:t>stabilitasi</a:t>
          </a:r>
          <a:r>
            <a:rPr lang="en-US" sz="1500" kern="1200" dirty="0"/>
            <a:t> </a:t>
          </a:r>
          <a:r>
            <a:rPr lang="en-US" sz="1500" kern="1200" dirty="0" err="1"/>
            <a:t>harga</a:t>
          </a:r>
          <a:r>
            <a:rPr lang="en-US" sz="1500" kern="1200" dirty="0"/>
            <a:t> </a:t>
          </a:r>
          <a:r>
            <a:rPr lang="en-US" sz="1500" kern="1200" dirty="0" err="1"/>
            <a:t>barang</a:t>
          </a:r>
          <a:r>
            <a:rPr lang="en-US" sz="1500" kern="1200" dirty="0"/>
            <a:t> </a:t>
          </a:r>
          <a:r>
            <a:rPr lang="en-US" sz="1500" kern="1200" dirty="0" err="1"/>
            <a:t>kebutuhan</a:t>
          </a:r>
          <a:r>
            <a:rPr lang="en-US" sz="1500" kern="1200" dirty="0"/>
            <a:t> </a:t>
          </a:r>
          <a:r>
            <a:rPr lang="en-US" sz="1500" kern="1200" dirty="0" err="1"/>
            <a:t>pokok</a:t>
          </a:r>
          <a:r>
            <a:rPr lang="en-US" sz="1500" kern="1200" dirty="0"/>
            <a:t> </a:t>
          </a:r>
          <a:r>
            <a:rPr lang="en-US" sz="1500" kern="1200" dirty="0" err="1"/>
            <a:t>dan</a:t>
          </a:r>
          <a:r>
            <a:rPr lang="en-US" sz="1500" kern="1200" dirty="0"/>
            <a:t> </a:t>
          </a:r>
          <a:r>
            <a:rPr lang="en-US" sz="1500" kern="1200" dirty="0" err="1"/>
            <a:t>barang</a:t>
          </a:r>
          <a:r>
            <a:rPr lang="en-US" sz="1500" kern="1200" dirty="0"/>
            <a:t> </a:t>
          </a:r>
          <a:r>
            <a:rPr lang="en-US" sz="1500" kern="1200" dirty="0" err="1"/>
            <a:t>pentin</a:t>
          </a:r>
          <a:r>
            <a:rPr lang="id-ID" sz="1500" kern="1200" dirty="0"/>
            <a:t>g</a:t>
          </a:r>
        </a:p>
        <a:p>
          <a:pPr marL="266700" lvl="1" indent="-266700" algn="l" defTabSz="666750">
            <a:lnSpc>
              <a:spcPct val="90000"/>
            </a:lnSpc>
            <a:spcBef>
              <a:spcPct val="0"/>
            </a:spcBef>
            <a:spcAft>
              <a:spcPct val="15000"/>
            </a:spcAft>
            <a:buChar char="••"/>
          </a:pPr>
          <a:r>
            <a:rPr lang="en-US" sz="1500" kern="1200" dirty="0" err="1"/>
            <a:t>pengembangan</a:t>
          </a:r>
          <a:r>
            <a:rPr lang="en-US" sz="1500" kern="1200" dirty="0"/>
            <a:t> </a:t>
          </a:r>
          <a:r>
            <a:rPr lang="en-US" sz="1500" kern="1200" dirty="0" err="1"/>
            <a:t>ekspor</a:t>
          </a:r>
          <a:endParaRPr lang="id-ID" sz="1500" kern="1200" dirty="0"/>
        </a:p>
        <a:p>
          <a:pPr marL="266700" lvl="1" indent="-266700" algn="l" defTabSz="666750">
            <a:lnSpc>
              <a:spcPct val="90000"/>
            </a:lnSpc>
            <a:spcBef>
              <a:spcPct val="0"/>
            </a:spcBef>
            <a:spcAft>
              <a:spcPct val="15000"/>
            </a:spcAft>
            <a:buChar char="••"/>
          </a:pPr>
          <a:r>
            <a:rPr lang="en-US" sz="1500" kern="1200" dirty="0" err="1"/>
            <a:t>standardisasi</a:t>
          </a:r>
          <a:r>
            <a:rPr lang="en-US" sz="1500" kern="1200" dirty="0"/>
            <a:t> </a:t>
          </a:r>
          <a:r>
            <a:rPr lang="en-US" sz="1500" kern="1200" dirty="0" err="1"/>
            <a:t>dan</a:t>
          </a:r>
          <a:r>
            <a:rPr lang="en-US" sz="1500" kern="1200" dirty="0"/>
            <a:t> </a:t>
          </a:r>
          <a:r>
            <a:rPr lang="en-US" sz="1500" kern="1200" dirty="0" err="1"/>
            <a:t>perlindungan</a:t>
          </a:r>
          <a:r>
            <a:rPr lang="en-US" sz="1500" kern="1200" dirty="0"/>
            <a:t> </a:t>
          </a:r>
          <a:r>
            <a:rPr lang="en-US" sz="1500" kern="1200" dirty="0" err="1"/>
            <a:t>konsumen</a:t>
          </a:r>
          <a:endParaRPr lang="id-ID" sz="1500" kern="1200" dirty="0"/>
        </a:p>
      </dsp:txBody>
      <dsp:txXfrm rot="-5400000">
        <a:off x="2829318" y="280681"/>
        <a:ext cx="4951083" cy="1456895"/>
      </dsp:txXfrm>
    </dsp:sp>
    <dsp:sp modelId="{E49EE60F-CD84-494E-9964-9F31C0B4D4A0}">
      <dsp:nvSpPr>
        <dsp:cNvPr id="0" name=""/>
        <dsp:cNvSpPr/>
      </dsp:nvSpPr>
      <dsp:spPr>
        <a:xfrm>
          <a:off x="0" y="50"/>
          <a:ext cx="2829317" cy="2018157"/>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id-ID" sz="1600" b="1" kern="1200" dirty="0">
              <a:solidFill>
                <a:schemeClr val="tx1"/>
              </a:solidFill>
            </a:rPr>
            <a:t>u</a:t>
          </a:r>
          <a:r>
            <a:rPr lang="en-US" sz="1600" b="1" kern="1200" dirty="0">
              <a:solidFill>
                <a:schemeClr val="tx1"/>
              </a:solidFill>
            </a:rPr>
            <a:t>nit </a:t>
          </a:r>
          <a:r>
            <a:rPr lang="en-US" sz="1600" b="1" kern="1200" dirty="0" err="1">
              <a:solidFill>
                <a:schemeClr val="tx1"/>
              </a:solidFill>
            </a:rPr>
            <a:t>kompetensi</a:t>
          </a:r>
          <a:r>
            <a:rPr lang="en-US" sz="1600" b="1" kern="1200" dirty="0">
              <a:solidFill>
                <a:schemeClr val="tx1"/>
              </a:solidFill>
            </a:rPr>
            <a:t> </a:t>
          </a:r>
          <a:r>
            <a:rPr lang="id-ID" sz="1600" b="1" kern="1200" dirty="0">
              <a:solidFill>
                <a:schemeClr val="tx1"/>
              </a:solidFill>
            </a:rPr>
            <a:t>teknis</a:t>
          </a:r>
          <a:r>
            <a:rPr lang="en-US" sz="1600" b="1" kern="1200" dirty="0">
              <a:solidFill>
                <a:schemeClr val="tx1"/>
              </a:solidFill>
            </a:rPr>
            <a:t> yang </a:t>
          </a:r>
          <a:r>
            <a:rPr lang="en-US" sz="1600" b="1" kern="1200" dirty="0" err="1">
              <a:solidFill>
                <a:schemeClr val="tx1"/>
              </a:solidFill>
            </a:rPr>
            <a:t>harus</a:t>
          </a:r>
          <a:r>
            <a:rPr lang="en-US" sz="1600" b="1" kern="1200" dirty="0">
              <a:solidFill>
                <a:schemeClr val="tx1"/>
              </a:solidFill>
            </a:rPr>
            <a:t> </a:t>
          </a:r>
          <a:r>
            <a:rPr lang="en-US" sz="1600" b="1" kern="1200" dirty="0" err="1">
              <a:solidFill>
                <a:schemeClr val="tx1"/>
              </a:solidFill>
            </a:rPr>
            <a:t>dimiliki</a:t>
          </a:r>
          <a:r>
            <a:rPr lang="en-US" sz="1600" b="1" kern="1200" dirty="0">
              <a:solidFill>
                <a:schemeClr val="tx1"/>
              </a:solidFill>
            </a:rPr>
            <a:t> </a:t>
          </a:r>
          <a:r>
            <a:rPr lang="en-US" sz="1600" b="1" kern="1200" dirty="0" err="1">
              <a:solidFill>
                <a:schemeClr val="tx1"/>
              </a:solidFill>
            </a:rPr>
            <a:t>oleh</a:t>
          </a:r>
          <a:r>
            <a:rPr lang="en-US" sz="1600" b="1" kern="1200" dirty="0">
              <a:solidFill>
                <a:schemeClr val="tx1"/>
              </a:solidFill>
            </a:rPr>
            <a:t> </a:t>
          </a:r>
          <a:r>
            <a:rPr lang="en-US" sz="1600" b="1" kern="1200" dirty="0" err="1">
              <a:solidFill>
                <a:schemeClr val="tx1"/>
              </a:solidFill>
            </a:rPr>
            <a:t>pejabat</a:t>
          </a:r>
          <a:r>
            <a:rPr lang="en-US" sz="1600" b="1" kern="1200" dirty="0">
              <a:solidFill>
                <a:schemeClr val="tx1"/>
              </a:solidFill>
            </a:rPr>
            <a:t> </a:t>
          </a:r>
          <a:r>
            <a:rPr lang="en-US" sz="1600" b="1" kern="1200" dirty="0" err="1">
              <a:solidFill>
                <a:schemeClr val="tx1"/>
              </a:solidFill>
            </a:rPr>
            <a:t>pada</a:t>
          </a:r>
          <a:r>
            <a:rPr lang="en-US" sz="1600" b="1" kern="1200" dirty="0">
              <a:solidFill>
                <a:schemeClr val="tx1"/>
              </a:solidFill>
            </a:rPr>
            <a:t> </a:t>
          </a:r>
          <a:r>
            <a:rPr lang="en-US" sz="1600" b="1" kern="1200" dirty="0" err="1">
              <a:solidFill>
                <a:srgbClr val="C00000"/>
              </a:solidFill>
              <a:effectLst>
                <a:outerShdw blurRad="38100" dist="38100" dir="2700000" algn="tl">
                  <a:srgbClr val="000000">
                    <a:alpha val="43137"/>
                  </a:srgbClr>
                </a:outerShdw>
              </a:effectLst>
            </a:rPr>
            <a:t>dinas</a:t>
          </a:r>
          <a:r>
            <a:rPr lang="en-US" sz="1600" b="1" kern="1200" dirty="0">
              <a:solidFill>
                <a:srgbClr val="C00000"/>
              </a:solidFill>
              <a:effectLst>
                <a:outerShdw blurRad="38100" dist="38100" dir="2700000" algn="tl">
                  <a:srgbClr val="000000">
                    <a:alpha val="43137"/>
                  </a:srgbClr>
                </a:outerShdw>
              </a:effectLst>
            </a:rPr>
            <a:t> </a:t>
          </a:r>
          <a:r>
            <a:rPr lang="en-US" sz="1600" b="1" kern="1200" dirty="0" err="1">
              <a:solidFill>
                <a:srgbClr val="C00000"/>
              </a:solidFill>
              <a:effectLst>
                <a:outerShdw blurRad="38100" dist="38100" dir="2700000" algn="tl">
                  <a:srgbClr val="000000">
                    <a:alpha val="43137"/>
                  </a:srgbClr>
                </a:outerShdw>
              </a:effectLst>
            </a:rPr>
            <a:t>provinsi</a:t>
          </a:r>
          <a:r>
            <a:rPr lang="en-US" sz="1600" b="1" kern="1200" dirty="0">
              <a:solidFill>
                <a:srgbClr val="C00000"/>
              </a:solidFill>
              <a:effectLst>
                <a:outerShdw blurRad="38100" dist="38100" dir="2700000" algn="tl">
                  <a:srgbClr val="000000">
                    <a:alpha val="43137"/>
                  </a:srgbClr>
                </a:outerShdw>
              </a:effectLst>
            </a:rPr>
            <a:t> </a:t>
          </a:r>
          <a:r>
            <a:rPr lang="en-US" sz="1600" b="1" kern="1200" dirty="0" err="1">
              <a:solidFill>
                <a:srgbClr val="C00000"/>
              </a:solidFill>
              <a:effectLst>
                <a:outerShdw blurRad="38100" dist="38100" dir="2700000" algn="tl">
                  <a:srgbClr val="000000">
                    <a:alpha val="43137"/>
                  </a:srgbClr>
                </a:outerShdw>
              </a:effectLst>
            </a:rPr>
            <a:t>dan</a:t>
          </a:r>
          <a:r>
            <a:rPr lang="en-US" sz="1600" b="1" kern="1200" dirty="0">
              <a:solidFill>
                <a:srgbClr val="C00000"/>
              </a:solidFill>
              <a:effectLst>
                <a:outerShdw blurRad="38100" dist="38100" dir="2700000" algn="tl">
                  <a:srgbClr val="000000">
                    <a:alpha val="43137"/>
                  </a:srgbClr>
                </a:outerShdw>
              </a:effectLst>
            </a:rPr>
            <a:t> </a:t>
          </a:r>
          <a:r>
            <a:rPr lang="en-US" sz="1600" b="1" kern="1200" dirty="0" err="1">
              <a:solidFill>
                <a:srgbClr val="C00000"/>
              </a:solidFill>
              <a:effectLst>
                <a:outerShdw blurRad="38100" dist="38100" dir="2700000" algn="tl">
                  <a:srgbClr val="000000">
                    <a:alpha val="43137"/>
                  </a:srgbClr>
                </a:outerShdw>
              </a:effectLst>
            </a:rPr>
            <a:t>kabupaten</a:t>
          </a:r>
          <a:r>
            <a:rPr lang="en-US" sz="1600" b="1" kern="1200" dirty="0">
              <a:solidFill>
                <a:srgbClr val="C00000"/>
              </a:solidFill>
              <a:effectLst>
                <a:outerShdw blurRad="38100" dist="38100" dir="2700000" algn="tl">
                  <a:srgbClr val="000000">
                    <a:alpha val="43137"/>
                  </a:srgbClr>
                </a:outerShdw>
              </a:effectLst>
            </a:rPr>
            <a:t>/</a:t>
          </a:r>
          <a:r>
            <a:rPr lang="en-US" sz="1600" b="1" kern="1200" dirty="0" err="1">
              <a:solidFill>
                <a:srgbClr val="C00000"/>
              </a:solidFill>
              <a:effectLst>
                <a:outerShdw blurRad="38100" dist="38100" dir="2700000" algn="tl">
                  <a:srgbClr val="000000">
                    <a:alpha val="43137"/>
                  </a:srgbClr>
                </a:outerShdw>
              </a:effectLst>
            </a:rPr>
            <a:t>kota</a:t>
          </a:r>
          <a:endParaRPr lang="id-ID" sz="1600" b="1" kern="1200" dirty="0">
            <a:solidFill>
              <a:srgbClr val="C00000"/>
            </a:solidFill>
            <a:effectLst>
              <a:outerShdw blurRad="38100" dist="38100" dir="2700000" algn="tl">
                <a:srgbClr val="000000">
                  <a:alpha val="43137"/>
                </a:srgbClr>
              </a:outerShdw>
            </a:effectLst>
          </a:endParaRPr>
        </a:p>
      </dsp:txBody>
      <dsp:txXfrm>
        <a:off x="98518" y="98568"/>
        <a:ext cx="2632281" cy="1821121"/>
      </dsp:txXfrm>
    </dsp:sp>
    <dsp:sp modelId="{C6EAACB2-7A48-4E52-9485-DD63E8E158A5}">
      <dsp:nvSpPr>
        <dsp:cNvPr id="0" name=""/>
        <dsp:cNvSpPr/>
      </dsp:nvSpPr>
      <dsp:spPr>
        <a:xfrm rot="5400000">
          <a:off x="4537004" y="613244"/>
          <a:ext cx="1614525" cy="50298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d-ID" sz="1600" kern="1200" dirty="0"/>
            <a:t>pelayanan teknis di bidang kemetrologian</a:t>
          </a:r>
        </a:p>
        <a:p>
          <a:pPr marL="171450" lvl="1" indent="-171450" algn="l" defTabSz="711200">
            <a:lnSpc>
              <a:spcPct val="90000"/>
            </a:lnSpc>
            <a:spcBef>
              <a:spcPct val="0"/>
            </a:spcBef>
            <a:spcAft>
              <a:spcPct val="15000"/>
            </a:spcAft>
            <a:buChar char="••"/>
          </a:pPr>
          <a:r>
            <a:rPr lang="id-ID" sz="1600" kern="1200" dirty="0"/>
            <a:t>pengujian mutu barang</a:t>
          </a:r>
        </a:p>
      </dsp:txBody>
      <dsp:txXfrm rot="-5400000">
        <a:off x="2829318" y="2399746"/>
        <a:ext cx="4951083" cy="1456895"/>
      </dsp:txXfrm>
    </dsp:sp>
    <dsp:sp modelId="{0E9700B1-AF77-4ED4-BED6-80BAFA0E77BB}">
      <dsp:nvSpPr>
        <dsp:cNvPr id="0" name=""/>
        <dsp:cNvSpPr/>
      </dsp:nvSpPr>
      <dsp:spPr>
        <a:xfrm>
          <a:off x="0" y="2119115"/>
          <a:ext cx="2829317" cy="2018157"/>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id-ID" sz="1600" b="1" kern="1200" dirty="0">
              <a:solidFill>
                <a:schemeClr val="tx1"/>
              </a:solidFill>
            </a:rPr>
            <a:t>u</a:t>
          </a:r>
          <a:r>
            <a:rPr lang="en-US" sz="1600" b="1" kern="1200" dirty="0">
              <a:solidFill>
                <a:schemeClr val="tx1"/>
              </a:solidFill>
            </a:rPr>
            <a:t>nit </a:t>
          </a:r>
          <a:r>
            <a:rPr lang="en-US" sz="1600" b="1" kern="1200" dirty="0" err="1">
              <a:solidFill>
                <a:schemeClr val="tx1"/>
              </a:solidFill>
            </a:rPr>
            <a:t>kompetensi</a:t>
          </a:r>
          <a:r>
            <a:rPr lang="en-US" sz="1600" b="1" kern="1200" dirty="0">
              <a:solidFill>
                <a:schemeClr val="tx1"/>
              </a:solidFill>
            </a:rPr>
            <a:t> </a:t>
          </a:r>
          <a:r>
            <a:rPr lang="en-US" sz="1600" b="1" kern="1200" dirty="0" err="1">
              <a:solidFill>
                <a:schemeClr val="tx1"/>
              </a:solidFill>
            </a:rPr>
            <a:t>teknis</a:t>
          </a:r>
          <a:r>
            <a:rPr lang="en-US" sz="1600" b="1" kern="1200" dirty="0">
              <a:solidFill>
                <a:schemeClr val="tx1"/>
              </a:solidFill>
            </a:rPr>
            <a:t> yang </a:t>
          </a:r>
          <a:r>
            <a:rPr lang="en-US" sz="1600" b="1" kern="1200" dirty="0" err="1">
              <a:solidFill>
                <a:schemeClr val="tx1"/>
              </a:solidFill>
            </a:rPr>
            <a:t>harus</a:t>
          </a:r>
          <a:r>
            <a:rPr lang="en-US" sz="1600" b="1" kern="1200" dirty="0">
              <a:solidFill>
                <a:schemeClr val="tx1"/>
              </a:solidFill>
            </a:rPr>
            <a:t> </a:t>
          </a:r>
          <a:r>
            <a:rPr lang="en-US" sz="1600" b="1" kern="1200" dirty="0" err="1">
              <a:solidFill>
                <a:schemeClr val="tx1"/>
              </a:solidFill>
            </a:rPr>
            <a:t>dimiliki</a:t>
          </a:r>
          <a:r>
            <a:rPr lang="en-US" sz="1600" b="1" kern="1200" dirty="0">
              <a:solidFill>
                <a:schemeClr val="tx1"/>
              </a:solidFill>
            </a:rPr>
            <a:t> </a:t>
          </a:r>
          <a:r>
            <a:rPr lang="en-US" sz="1600" b="1" kern="1200" dirty="0" err="1">
              <a:solidFill>
                <a:schemeClr val="tx1"/>
              </a:solidFill>
            </a:rPr>
            <a:t>oleh</a:t>
          </a:r>
          <a:r>
            <a:rPr lang="en-US" sz="1600" b="1" kern="1200" dirty="0">
              <a:solidFill>
                <a:schemeClr val="tx1"/>
              </a:solidFill>
            </a:rPr>
            <a:t> </a:t>
          </a:r>
          <a:r>
            <a:rPr lang="en-US" sz="1600" b="1" kern="1200" dirty="0" err="1">
              <a:solidFill>
                <a:schemeClr val="tx1"/>
              </a:solidFill>
            </a:rPr>
            <a:t>pejabat</a:t>
          </a:r>
          <a:r>
            <a:rPr lang="en-US" sz="1600" b="1" kern="1200" dirty="0">
              <a:solidFill>
                <a:schemeClr val="tx1"/>
              </a:solidFill>
            </a:rPr>
            <a:t> di </a:t>
          </a:r>
          <a:r>
            <a:rPr lang="en-US" sz="1600" b="1" kern="1200" dirty="0" err="1">
              <a:solidFill>
                <a:schemeClr val="tx1"/>
              </a:solidFill>
            </a:rPr>
            <a:t>lingkungan</a:t>
          </a:r>
          <a:r>
            <a:rPr lang="en-US" sz="1600" b="1" kern="1200" dirty="0">
              <a:solidFill>
                <a:schemeClr val="tx1"/>
              </a:solidFill>
            </a:rPr>
            <a:t> </a:t>
          </a:r>
          <a:r>
            <a:rPr lang="en-US" sz="1600" b="1" kern="1200" dirty="0">
              <a:solidFill>
                <a:srgbClr val="C00000"/>
              </a:solidFill>
              <a:effectLst>
                <a:outerShdw blurRad="38100" dist="38100" dir="2700000" algn="tl">
                  <a:srgbClr val="000000">
                    <a:alpha val="43137"/>
                  </a:srgbClr>
                </a:outerShdw>
              </a:effectLst>
            </a:rPr>
            <a:t>Unit </a:t>
          </a:r>
          <a:r>
            <a:rPr lang="en-US" sz="1600" b="1" kern="1200" dirty="0" err="1">
              <a:solidFill>
                <a:srgbClr val="C00000"/>
              </a:solidFill>
              <a:effectLst>
                <a:outerShdw blurRad="38100" dist="38100" dir="2700000" algn="tl">
                  <a:srgbClr val="000000">
                    <a:alpha val="43137"/>
                  </a:srgbClr>
                </a:outerShdw>
              </a:effectLst>
            </a:rPr>
            <a:t>Pelaksana</a:t>
          </a:r>
          <a:r>
            <a:rPr lang="en-US" sz="1600" b="1" kern="1200" dirty="0">
              <a:solidFill>
                <a:srgbClr val="C00000"/>
              </a:solidFill>
              <a:effectLst>
                <a:outerShdw blurRad="38100" dist="38100" dir="2700000" algn="tl">
                  <a:srgbClr val="000000">
                    <a:alpha val="43137"/>
                  </a:srgbClr>
                </a:outerShdw>
              </a:effectLst>
            </a:rPr>
            <a:t> </a:t>
          </a:r>
          <a:r>
            <a:rPr lang="en-US" sz="1600" b="1" kern="1200" dirty="0" err="1">
              <a:solidFill>
                <a:srgbClr val="C00000"/>
              </a:solidFill>
              <a:effectLst>
                <a:outerShdw blurRad="38100" dist="38100" dir="2700000" algn="tl">
                  <a:srgbClr val="000000">
                    <a:alpha val="43137"/>
                  </a:srgbClr>
                </a:outerShdw>
              </a:effectLst>
            </a:rPr>
            <a:t>Teknis</a:t>
          </a:r>
          <a:r>
            <a:rPr lang="en-US" sz="1600" b="1" kern="1200" dirty="0">
              <a:solidFill>
                <a:srgbClr val="C00000"/>
              </a:solidFill>
              <a:effectLst>
                <a:outerShdw blurRad="38100" dist="38100" dir="2700000" algn="tl">
                  <a:srgbClr val="000000">
                    <a:alpha val="43137"/>
                  </a:srgbClr>
                </a:outerShdw>
              </a:effectLst>
            </a:rPr>
            <a:t> Daerah</a:t>
          </a:r>
          <a:endParaRPr lang="id-ID" sz="1600" b="1" kern="1200" dirty="0">
            <a:solidFill>
              <a:srgbClr val="C00000"/>
            </a:solidFill>
            <a:effectLst>
              <a:outerShdw blurRad="38100" dist="38100" dir="2700000" algn="tl">
                <a:srgbClr val="000000">
                  <a:alpha val="43137"/>
                </a:srgbClr>
              </a:outerShdw>
            </a:effectLst>
          </a:endParaRPr>
        </a:p>
      </dsp:txBody>
      <dsp:txXfrm>
        <a:off x="98518" y="2217633"/>
        <a:ext cx="2632281" cy="1821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28F53-765E-4B98-B8BD-0BE89D28EBCA}">
      <dsp:nvSpPr>
        <dsp:cNvPr id="0" name=""/>
        <dsp:cNvSpPr/>
      </dsp:nvSpPr>
      <dsp:spPr>
        <a:xfrm>
          <a:off x="-4961701" y="-745683"/>
          <a:ext cx="5909219" cy="5909219"/>
        </a:xfrm>
        <a:prstGeom prst="blockArc">
          <a:avLst>
            <a:gd name="adj1" fmla="val 18900000"/>
            <a:gd name="adj2" fmla="val 2700000"/>
            <a:gd name="adj3" fmla="val 366"/>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646181-64B1-44F3-B79E-820234ED8D9A}">
      <dsp:nvSpPr>
        <dsp:cNvPr id="0" name=""/>
        <dsp:cNvSpPr/>
      </dsp:nvSpPr>
      <dsp:spPr>
        <a:xfrm>
          <a:off x="496172" y="351977"/>
          <a:ext cx="2954476" cy="675158"/>
        </a:xfrm>
        <a:prstGeom prst="rect">
          <a:avLst/>
        </a:prstGeom>
        <a:solidFill>
          <a:srgbClr val="FED37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5907" tIns="40640" rIns="40640" bIns="40640" numCol="1" spcCol="1270" anchor="ctr" anchorCtr="0">
          <a:noAutofit/>
        </a:bodyPr>
        <a:lstStyle/>
        <a:p>
          <a:pPr lvl="0" algn="l" defTabSz="711200">
            <a:lnSpc>
              <a:spcPct val="90000"/>
            </a:lnSpc>
            <a:spcBef>
              <a:spcPct val="0"/>
            </a:spcBef>
            <a:spcAft>
              <a:spcPct val="35000"/>
            </a:spcAft>
          </a:pPr>
          <a:r>
            <a:rPr lang="id-ID" altLang="en-US" sz="1600" b="1" kern="1200" dirty="0">
              <a:solidFill>
                <a:schemeClr val="tx1">
                  <a:lumMod val="85000"/>
                  <a:lumOff val="15000"/>
                </a:schemeClr>
              </a:solidFill>
              <a:latin typeface="+mj-lt"/>
              <a:ea typeface="Tahoma" panose="020B0604030504040204" pitchFamily="34" charset="0"/>
              <a:cs typeface="Tahoma" panose="020B0604030504040204" pitchFamily="34" charset="0"/>
            </a:rPr>
            <a:t>PENEMPATAN ASN</a:t>
          </a:r>
          <a:endParaRPr lang="en-US" sz="1600" kern="1200" dirty="0">
            <a:solidFill>
              <a:schemeClr val="tx1"/>
            </a:solidFill>
            <a:latin typeface="+mj-lt"/>
          </a:endParaRPr>
        </a:p>
      </dsp:txBody>
      <dsp:txXfrm>
        <a:off x="496172" y="351977"/>
        <a:ext cx="2954476" cy="675158"/>
      </dsp:txXfrm>
    </dsp:sp>
    <dsp:sp modelId="{544C56DA-7A18-4AE0-AEFE-8E74AD9AC001}">
      <dsp:nvSpPr>
        <dsp:cNvPr id="0" name=""/>
        <dsp:cNvSpPr/>
      </dsp:nvSpPr>
      <dsp:spPr>
        <a:xfrm>
          <a:off x="74198" y="267582"/>
          <a:ext cx="843947" cy="843947"/>
        </a:xfrm>
        <a:prstGeom prst="ellipse">
          <a:avLst/>
        </a:prstGeom>
        <a:solidFill>
          <a:schemeClr val="lt1">
            <a:hueOff val="0"/>
            <a:satOff val="0"/>
            <a:lumOff val="0"/>
            <a:alphaOff val="0"/>
          </a:schemeClr>
        </a:solidFill>
        <a:ln w="9525" cap="flat" cmpd="sng" algn="ctr">
          <a:solidFill>
            <a:srgbClr val="FED37E"/>
          </a:solidFill>
          <a:prstDash val="solid"/>
        </a:ln>
        <a:effectLst/>
      </dsp:spPr>
      <dsp:style>
        <a:lnRef idx="1">
          <a:scrgbClr r="0" g="0" b="0"/>
        </a:lnRef>
        <a:fillRef idx="1">
          <a:scrgbClr r="0" g="0" b="0"/>
        </a:fillRef>
        <a:effectRef idx="0">
          <a:scrgbClr r="0" g="0" b="0"/>
        </a:effectRef>
        <a:fontRef idx="minor"/>
      </dsp:style>
    </dsp:sp>
    <dsp:sp modelId="{AF9A334E-E911-42CA-BB4B-49437D541518}">
      <dsp:nvSpPr>
        <dsp:cNvPr id="0" name=""/>
        <dsp:cNvSpPr/>
      </dsp:nvSpPr>
      <dsp:spPr>
        <a:xfrm>
          <a:off x="883256" y="1364890"/>
          <a:ext cx="2567392" cy="675158"/>
        </a:xfrm>
        <a:prstGeom prst="rect">
          <a:avLst/>
        </a:prstGeom>
        <a:solidFill>
          <a:srgbClr val="9CC5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5907" tIns="40640" rIns="40640" bIns="40640" numCol="1" spcCol="1270" anchor="ctr" anchorCtr="0">
          <a:noAutofit/>
        </a:bodyPr>
        <a:lstStyle/>
        <a:p>
          <a:pPr lvl="0" algn="l" defTabSz="711200">
            <a:lnSpc>
              <a:spcPct val="90000"/>
            </a:lnSpc>
            <a:spcBef>
              <a:spcPct val="0"/>
            </a:spcBef>
            <a:spcAft>
              <a:spcPct val="35000"/>
            </a:spcAft>
          </a:pPr>
          <a:r>
            <a:rPr lang="id-ID" altLang="en-US" sz="1600" b="1" kern="1200" dirty="0">
              <a:solidFill>
                <a:schemeClr val="tx1">
                  <a:lumMod val="85000"/>
                  <a:lumOff val="15000"/>
                </a:schemeClr>
              </a:solidFill>
              <a:latin typeface="+mj-lt"/>
              <a:ea typeface="Tahoma" panose="020B0604030504040204" pitchFamily="34" charset="0"/>
              <a:cs typeface="Tahoma" panose="020B0604030504040204" pitchFamily="34" charset="0"/>
            </a:rPr>
            <a:t>PROMOSI &amp; MUTASI</a:t>
          </a:r>
          <a:endParaRPr lang="en-US" sz="1600" kern="1200" dirty="0">
            <a:solidFill>
              <a:schemeClr val="tx1"/>
            </a:solidFill>
            <a:latin typeface="+mj-lt"/>
          </a:endParaRPr>
        </a:p>
      </dsp:txBody>
      <dsp:txXfrm>
        <a:off x="883256" y="1364890"/>
        <a:ext cx="2567392" cy="675158"/>
      </dsp:txXfrm>
    </dsp:sp>
    <dsp:sp modelId="{8630346B-43C4-490B-AC78-180B0C8EF34B}">
      <dsp:nvSpPr>
        <dsp:cNvPr id="0" name=""/>
        <dsp:cNvSpPr/>
      </dsp:nvSpPr>
      <dsp:spPr>
        <a:xfrm>
          <a:off x="461282" y="1280495"/>
          <a:ext cx="843947" cy="843947"/>
        </a:xfrm>
        <a:prstGeom prst="ellipse">
          <a:avLst/>
        </a:prstGeom>
        <a:solidFill>
          <a:schemeClr val="lt1">
            <a:hueOff val="0"/>
            <a:satOff val="0"/>
            <a:lumOff val="0"/>
            <a:alphaOff val="0"/>
          </a:schemeClr>
        </a:solidFill>
        <a:ln w="9525" cap="flat" cmpd="sng" algn="ctr">
          <a:solidFill>
            <a:srgbClr val="9CC544"/>
          </a:solidFill>
          <a:prstDash val="solid"/>
        </a:ln>
        <a:effectLst/>
      </dsp:spPr>
      <dsp:style>
        <a:lnRef idx="1">
          <a:scrgbClr r="0" g="0" b="0"/>
        </a:lnRef>
        <a:fillRef idx="1">
          <a:scrgbClr r="0" g="0" b="0"/>
        </a:fillRef>
        <a:effectRef idx="0">
          <a:scrgbClr r="0" g="0" b="0"/>
        </a:effectRef>
        <a:fontRef idx="minor"/>
      </dsp:style>
    </dsp:sp>
    <dsp:sp modelId="{728CD466-1A31-43A8-BA47-A5327FF00B04}">
      <dsp:nvSpPr>
        <dsp:cNvPr id="0" name=""/>
        <dsp:cNvSpPr/>
      </dsp:nvSpPr>
      <dsp:spPr>
        <a:xfrm>
          <a:off x="883256" y="2377803"/>
          <a:ext cx="2567392" cy="675158"/>
        </a:xfrm>
        <a:prstGeom prst="rect">
          <a:avLst/>
        </a:prstGeom>
        <a:solidFill>
          <a:srgbClr val="8DDFF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5907" tIns="40640" rIns="40640" bIns="40640" numCol="1" spcCol="1270" anchor="ctr" anchorCtr="0">
          <a:noAutofit/>
        </a:bodyPr>
        <a:lstStyle/>
        <a:p>
          <a:pPr lvl="0" algn="l" defTabSz="711200">
            <a:lnSpc>
              <a:spcPct val="90000"/>
            </a:lnSpc>
            <a:spcBef>
              <a:spcPct val="0"/>
            </a:spcBef>
            <a:spcAft>
              <a:spcPct val="35000"/>
            </a:spcAft>
          </a:pPr>
          <a:r>
            <a:rPr lang="id-ID" altLang="en-US" sz="1600" b="1" kern="1200" dirty="0">
              <a:solidFill>
                <a:schemeClr val="tx1"/>
              </a:solidFill>
              <a:latin typeface="+mj-lt"/>
            </a:rPr>
            <a:t>UJI KOMPETENSI</a:t>
          </a:r>
          <a:endParaRPr lang="en-US" sz="1600" kern="1200" dirty="0">
            <a:solidFill>
              <a:schemeClr val="tx1"/>
            </a:solidFill>
            <a:latin typeface="+mj-lt"/>
          </a:endParaRPr>
        </a:p>
      </dsp:txBody>
      <dsp:txXfrm>
        <a:off x="883256" y="2377803"/>
        <a:ext cx="2567392" cy="675158"/>
      </dsp:txXfrm>
    </dsp:sp>
    <dsp:sp modelId="{FC79F0D5-30C5-4EF6-B5A9-8B4F53C1F3B9}">
      <dsp:nvSpPr>
        <dsp:cNvPr id="0" name=""/>
        <dsp:cNvSpPr/>
      </dsp:nvSpPr>
      <dsp:spPr>
        <a:xfrm>
          <a:off x="461282" y="2293409"/>
          <a:ext cx="843947" cy="843947"/>
        </a:xfrm>
        <a:prstGeom prst="ellipse">
          <a:avLst/>
        </a:prstGeom>
        <a:solidFill>
          <a:schemeClr val="lt1">
            <a:hueOff val="0"/>
            <a:satOff val="0"/>
            <a:lumOff val="0"/>
            <a:alphaOff val="0"/>
          </a:schemeClr>
        </a:solidFill>
        <a:ln w="9525" cap="flat" cmpd="sng" algn="ctr">
          <a:solidFill>
            <a:srgbClr val="8DDFF1"/>
          </a:solidFill>
          <a:prstDash val="solid"/>
        </a:ln>
        <a:effectLst/>
      </dsp:spPr>
      <dsp:style>
        <a:lnRef idx="1">
          <a:scrgbClr r="0" g="0" b="0"/>
        </a:lnRef>
        <a:fillRef idx="1">
          <a:scrgbClr r="0" g="0" b="0"/>
        </a:fillRef>
        <a:effectRef idx="0">
          <a:scrgbClr r="0" g="0" b="0"/>
        </a:effectRef>
        <a:fontRef idx="minor"/>
      </dsp:style>
    </dsp:sp>
    <dsp:sp modelId="{4CCC3636-EEF5-4273-B8AB-5707177077D7}">
      <dsp:nvSpPr>
        <dsp:cNvPr id="0" name=""/>
        <dsp:cNvSpPr/>
      </dsp:nvSpPr>
      <dsp:spPr>
        <a:xfrm>
          <a:off x="496172" y="3390716"/>
          <a:ext cx="2954476" cy="675158"/>
        </a:xfrm>
        <a:prstGeom prst="rect">
          <a:avLst/>
        </a:prstGeom>
        <a:solidFill>
          <a:srgbClr val="AFA5F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5907" tIns="40640" rIns="40640" bIns="40640" numCol="1" spcCol="1270" anchor="ctr" anchorCtr="0">
          <a:noAutofit/>
        </a:bodyPr>
        <a:lstStyle/>
        <a:p>
          <a:pPr lvl="0" algn="l" defTabSz="711200">
            <a:lnSpc>
              <a:spcPct val="90000"/>
            </a:lnSpc>
            <a:spcBef>
              <a:spcPct val="0"/>
            </a:spcBef>
            <a:spcAft>
              <a:spcPct val="35000"/>
            </a:spcAft>
          </a:pPr>
          <a:r>
            <a:rPr lang="id-ID" altLang="en-US" sz="1600" b="1" kern="1200" dirty="0">
              <a:solidFill>
                <a:schemeClr val="tx1">
                  <a:lumMod val="85000"/>
                  <a:lumOff val="15000"/>
                </a:schemeClr>
              </a:solidFill>
              <a:latin typeface="+mj-lt"/>
              <a:ea typeface="Tahoma" panose="020B0604030504040204" pitchFamily="34" charset="0"/>
              <a:cs typeface="Tahoma" panose="020B0604030504040204" pitchFamily="34" charset="0"/>
            </a:rPr>
            <a:t>SISTEM INFORMASI ASN &amp; TALENT POOL</a:t>
          </a:r>
          <a:endParaRPr lang="en-US" sz="1600" kern="1200" dirty="0">
            <a:solidFill>
              <a:schemeClr val="tx1"/>
            </a:solidFill>
            <a:latin typeface="+mj-lt"/>
          </a:endParaRPr>
        </a:p>
      </dsp:txBody>
      <dsp:txXfrm>
        <a:off x="496172" y="3390716"/>
        <a:ext cx="2954476" cy="675158"/>
      </dsp:txXfrm>
    </dsp:sp>
    <dsp:sp modelId="{553EFDB8-19CE-435A-935D-BF9586F36598}">
      <dsp:nvSpPr>
        <dsp:cNvPr id="0" name=""/>
        <dsp:cNvSpPr/>
      </dsp:nvSpPr>
      <dsp:spPr>
        <a:xfrm>
          <a:off x="74198" y="3306322"/>
          <a:ext cx="843947" cy="843947"/>
        </a:xfrm>
        <a:prstGeom prst="ellipse">
          <a:avLst/>
        </a:prstGeom>
        <a:solidFill>
          <a:schemeClr val="lt1">
            <a:hueOff val="0"/>
            <a:satOff val="0"/>
            <a:lumOff val="0"/>
            <a:alphaOff val="0"/>
          </a:schemeClr>
        </a:solidFill>
        <a:ln w="9525" cap="flat" cmpd="sng" algn="ctr">
          <a:solidFill>
            <a:srgbClr val="AFA5FC"/>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B8F27-1012-4983-BE7C-2ECA5362F568}">
      <dsp:nvSpPr>
        <dsp:cNvPr id="0" name=""/>
        <dsp:cNvSpPr/>
      </dsp:nvSpPr>
      <dsp:spPr>
        <a:xfrm>
          <a:off x="0" y="1840055"/>
          <a:ext cx="6259408" cy="2503763"/>
        </a:xfrm>
        <a:prstGeom prst="leftRightRibb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A84120-BCD6-4576-8E67-5BE1511BCFD2}">
      <dsp:nvSpPr>
        <dsp:cNvPr id="0" name=""/>
        <dsp:cNvSpPr/>
      </dsp:nvSpPr>
      <dsp:spPr>
        <a:xfrm>
          <a:off x="751129" y="2260748"/>
          <a:ext cx="2065604" cy="122684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err="1">
              <a:solidFill>
                <a:schemeClr val="bg1"/>
              </a:solidFill>
              <a:latin typeface="Tw Cen MT" panose="020B0602020104020603" pitchFamily="34" charset="0"/>
            </a:rPr>
            <a:t>Perka</a:t>
          </a:r>
          <a:r>
            <a:rPr lang="en-US" sz="1800" kern="1200" dirty="0">
              <a:solidFill>
                <a:schemeClr val="bg1"/>
              </a:solidFill>
              <a:latin typeface="Tw Cen MT" panose="020B0602020104020603" pitchFamily="34" charset="0"/>
            </a:rPr>
            <a:t> </a:t>
          </a:r>
          <a:r>
            <a:rPr lang="id-ID" sz="1800" kern="1200" dirty="0">
              <a:solidFill>
                <a:schemeClr val="bg1"/>
              </a:solidFill>
              <a:latin typeface="Tw Cen MT" panose="020B0602020104020603" pitchFamily="34" charset="0"/>
            </a:rPr>
            <a:t>BKN 8</a:t>
          </a:r>
          <a:r>
            <a:rPr lang="en-US" sz="1800" kern="1200" dirty="0">
              <a:solidFill>
                <a:schemeClr val="bg1"/>
              </a:solidFill>
              <a:latin typeface="Tw Cen MT" panose="020B0602020104020603" pitchFamily="34" charset="0"/>
            </a:rPr>
            <a:t>/</a:t>
          </a:r>
          <a:r>
            <a:rPr lang="id-ID" sz="1800" kern="1200" dirty="0">
              <a:solidFill>
                <a:schemeClr val="bg1"/>
              </a:solidFill>
              <a:latin typeface="Tw Cen MT" panose="020B0602020104020603" pitchFamily="34" charset="0"/>
            </a:rPr>
            <a:t>2013 Pedoman Perumusan Standar Kompetensi Teknis PNS</a:t>
          </a:r>
        </a:p>
      </dsp:txBody>
      <dsp:txXfrm>
        <a:off x="751129" y="2260748"/>
        <a:ext cx="2065604" cy="1226844"/>
      </dsp:txXfrm>
    </dsp:sp>
    <dsp:sp modelId="{9B900836-1A34-4AE3-BDC1-2252267DE734}">
      <dsp:nvSpPr>
        <dsp:cNvPr id="0" name=""/>
        <dsp:cNvSpPr/>
      </dsp:nvSpPr>
      <dsp:spPr>
        <a:xfrm>
          <a:off x="3099726" y="2730238"/>
          <a:ext cx="2441169" cy="122684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n-US" altLang="id-ID" sz="2000" kern="1200" dirty="0" err="1">
              <a:solidFill>
                <a:schemeClr val="bg1"/>
              </a:solidFill>
              <a:latin typeface="Tw Cen MT" panose="020B0602020104020603" pitchFamily="34" charset="0"/>
            </a:rPr>
            <a:t>Permenpan</a:t>
          </a:r>
          <a:r>
            <a:rPr lang="en-US" altLang="id-ID" sz="2000" kern="1200" dirty="0">
              <a:solidFill>
                <a:schemeClr val="bg1"/>
              </a:solidFill>
              <a:latin typeface="Tw Cen MT" panose="020B0602020104020603" pitchFamily="34" charset="0"/>
            </a:rPr>
            <a:t> RB </a:t>
          </a:r>
          <a:r>
            <a:rPr lang="id-ID" altLang="id-ID" sz="2000" kern="1200" dirty="0">
              <a:solidFill>
                <a:schemeClr val="bg1"/>
              </a:solidFill>
              <a:latin typeface="Tw Cen MT" panose="020B0602020104020603" pitchFamily="34" charset="0"/>
            </a:rPr>
            <a:t>38</a:t>
          </a:r>
          <a:r>
            <a:rPr lang="en-US" altLang="id-ID" sz="2000" kern="1200" dirty="0">
              <a:solidFill>
                <a:schemeClr val="bg1"/>
              </a:solidFill>
              <a:latin typeface="Tw Cen MT" panose="020B0602020104020603" pitchFamily="34" charset="0"/>
            </a:rPr>
            <a:t>/</a:t>
          </a:r>
          <a:r>
            <a:rPr lang="id-ID" altLang="id-ID" sz="2000" kern="1200" dirty="0">
              <a:solidFill>
                <a:schemeClr val="bg1"/>
              </a:solidFill>
              <a:latin typeface="Tw Cen MT" panose="020B0602020104020603" pitchFamily="34" charset="0"/>
            </a:rPr>
            <a:t>2017 Tentang Standar Kompetensi Jabatan ASN</a:t>
          </a:r>
          <a:endParaRPr lang="en-US" sz="2000" kern="1200" dirty="0">
            <a:solidFill>
              <a:schemeClr val="bg1"/>
            </a:solidFill>
            <a:latin typeface="Tw Cen MT" panose="020B0602020104020603" pitchFamily="34" charset="0"/>
          </a:endParaRPr>
        </a:p>
      </dsp:txBody>
      <dsp:txXfrm>
        <a:off x="3099726" y="2730238"/>
        <a:ext cx="2441169" cy="1226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0.44894</cdr:x>
      <cdr:y>0.41091</cdr:y>
    </cdr:from>
    <cdr:to>
      <cdr:x>0.57017</cdr:x>
      <cdr:y>0.56345</cdr:y>
    </cdr:to>
    <cdr:sp macro="" textlink="">
      <cdr:nvSpPr>
        <cdr:cNvPr id="2" name="TextBox 1">
          <a:extLst xmlns:a="http://schemas.openxmlformats.org/drawingml/2006/main">
            <a:ext uri="{FF2B5EF4-FFF2-40B4-BE49-F238E27FC236}">
              <a16:creationId xmlns:a16="http://schemas.microsoft.com/office/drawing/2014/main" id="{D55DE877-A08A-472A-9513-0C146C2D15F0}"/>
            </a:ext>
          </a:extLst>
        </cdr:cNvPr>
        <cdr:cNvSpPr txBox="1"/>
      </cdr:nvSpPr>
      <cdr:spPr>
        <a:xfrm xmlns:a="http://schemas.openxmlformats.org/drawingml/2006/main">
          <a:off x="3643338" y="1673224"/>
          <a:ext cx="983829" cy="6211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d-ID" sz="1600" dirty="0"/>
            <a:t>Dinas</a:t>
          </a:r>
          <a:endParaRPr lang="en-US" sz="1600" dirty="0"/>
        </a:p>
        <a:p xmlns:a="http://schemas.openxmlformats.org/drawingml/2006/main">
          <a:r>
            <a:rPr lang="id-ID" sz="1600" dirty="0"/>
            <a:t>Provinsi</a:t>
          </a:r>
          <a:endParaRPr lang="id-ID" sz="3200" dirty="0"/>
        </a:p>
        <a:p xmlns:a="http://schemas.openxmlformats.org/drawingml/2006/main">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400" cy="496888"/>
          </a:xfrm>
          <a:prstGeom prst="rect">
            <a:avLst/>
          </a:prstGeom>
        </p:spPr>
        <p:txBody>
          <a:bodyPr vert="horz" lIns="91413" tIns="45705" rIns="91413" bIns="45705" rtlCol="0"/>
          <a:lstStyle>
            <a:lvl1pPr algn="l">
              <a:defRPr sz="1200"/>
            </a:lvl1pPr>
          </a:lstStyle>
          <a:p>
            <a:endParaRPr lang="id-ID"/>
          </a:p>
        </p:txBody>
      </p:sp>
      <p:sp>
        <p:nvSpPr>
          <p:cNvPr id="3" name="Date Placeholder 2"/>
          <p:cNvSpPr>
            <a:spLocks noGrp="1"/>
          </p:cNvSpPr>
          <p:nvPr>
            <p:ph type="dt" sz="quarter" idx="1"/>
          </p:nvPr>
        </p:nvSpPr>
        <p:spPr>
          <a:xfrm>
            <a:off x="3849688" y="0"/>
            <a:ext cx="2946400" cy="496888"/>
          </a:xfrm>
          <a:prstGeom prst="rect">
            <a:avLst/>
          </a:prstGeom>
        </p:spPr>
        <p:txBody>
          <a:bodyPr vert="horz" lIns="91413" tIns="45705" rIns="91413" bIns="45705" rtlCol="0"/>
          <a:lstStyle>
            <a:lvl1pPr algn="r">
              <a:defRPr sz="1200"/>
            </a:lvl1pPr>
          </a:lstStyle>
          <a:p>
            <a:fld id="{C4EC5ACD-43B3-4BF0-B39F-1BE71D3ED659}" type="datetimeFigureOut">
              <a:rPr lang="id-ID" smtClean="0"/>
              <a:pPr/>
              <a:t>07/02/2019</a:t>
            </a:fld>
            <a:endParaRPr lang="id-ID"/>
          </a:p>
        </p:txBody>
      </p:sp>
      <p:sp>
        <p:nvSpPr>
          <p:cNvPr id="4" name="Footer Placeholder 3"/>
          <p:cNvSpPr>
            <a:spLocks noGrp="1"/>
          </p:cNvSpPr>
          <p:nvPr>
            <p:ph type="ftr" sz="quarter" idx="2"/>
          </p:nvPr>
        </p:nvSpPr>
        <p:spPr>
          <a:xfrm>
            <a:off x="3" y="9429750"/>
            <a:ext cx="2946400" cy="496888"/>
          </a:xfrm>
          <a:prstGeom prst="rect">
            <a:avLst/>
          </a:prstGeom>
        </p:spPr>
        <p:txBody>
          <a:bodyPr vert="horz" lIns="91413" tIns="45705" rIns="91413" bIns="45705" rtlCol="0" anchor="b"/>
          <a:lstStyle>
            <a:lvl1pPr algn="l">
              <a:defRPr sz="1200"/>
            </a:lvl1pPr>
          </a:lstStyle>
          <a:p>
            <a:endParaRPr lang="id-ID"/>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13" tIns="45705" rIns="91413" bIns="45705" rtlCol="0" anchor="b"/>
          <a:lstStyle>
            <a:lvl1pPr algn="r">
              <a:defRPr sz="1200"/>
            </a:lvl1pPr>
          </a:lstStyle>
          <a:p>
            <a:fld id="{0E47A871-7308-40B5-874D-EFDAC4C36FEA}" type="slidenum">
              <a:rPr lang="id-ID" smtClean="0"/>
              <a:pPr/>
              <a:t>‹#›</a:t>
            </a:fld>
            <a:endParaRPr lang="id-ID"/>
          </a:p>
        </p:txBody>
      </p:sp>
    </p:spTree>
    <p:extLst>
      <p:ext uri="{BB962C8B-B14F-4D97-AF65-F5344CB8AC3E}">
        <p14:creationId xmlns:p14="http://schemas.microsoft.com/office/powerpoint/2010/main" val="2754689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945659" cy="496411"/>
          </a:xfrm>
          <a:prstGeom prst="rect">
            <a:avLst/>
          </a:prstGeom>
        </p:spPr>
        <p:txBody>
          <a:bodyPr vert="horz" lIns="91404" tIns="45700" rIns="91404" bIns="45700" rtlCol="0"/>
          <a:lstStyle>
            <a:lvl1pPr algn="l" fontAlgn="auto">
              <a:spcBef>
                <a:spcPts val="0"/>
              </a:spcBef>
              <a:spcAft>
                <a:spcPts val="0"/>
              </a:spcAft>
              <a:defRPr sz="1200">
                <a:latin typeface="+mn-lt"/>
                <a:ea typeface="+mn-ea"/>
                <a:cs typeface="+mn-cs"/>
              </a:defRPr>
            </a:lvl1pPr>
          </a:lstStyle>
          <a:p>
            <a:pPr>
              <a:defRPr/>
            </a:pPr>
            <a:endParaRPr lang="id-ID"/>
          </a:p>
        </p:txBody>
      </p:sp>
      <p:sp>
        <p:nvSpPr>
          <p:cNvPr id="3" name="Date Placeholder 2"/>
          <p:cNvSpPr>
            <a:spLocks noGrp="1"/>
          </p:cNvSpPr>
          <p:nvPr>
            <p:ph type="dt" idx="1"/>
          </p:nvPr>
        </p:nvSpPr>
        <p:spPr>
          <a:xfrm>
            <a:off x="3850447" y="4"/>
            <a:ext cx="2945659" cy="496411"/>
          </a:xfrm>
          <a:prstGeom prst="rect">
            <a:avLst/>
          </a:prstGeom>
        </p:spPr>
        <p:txBody>
          <a:bodyPr vert="horz" wrap="square" lIns="91404" tIns="45700" rIns="91404" bIns="45700" numCol="1" anchor="t" anchorCtr="0" compatLnSpc="1">
            <a:prstTxWarp prst="textNoShape">
              <a:avLst/>
            </a:prstTxWarp>
          </a:bodyPr>
          <a:lstStyle>
            <a:lvl1pPr algn="r">
              <a:defRPr sz="1200"/>
            </a:lvl1pPr>
          </a:lstStyle>
          <a:p>
            <a:fld id="{094ECD9D-EAAB-49CD-BCB3-EA00B2F08464}" type="datetimeFigureOut">
              <a:rPr lang="id-ID"/>
              <a:pPr/>
              <a:t>07/02/2019</a:t>
            </a:fld>
            <a:endParaRPr lang="id-ID"/>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04" tIns="45700" rIns="91404" bIns="45700" rtlCol="0" anchor="ctr"/>
          <a:lstStyle/>
          <a:p>
            <a:pPr lvl="0"/>
            <a:endParaRPr lang="id-ID" noProof="0"/>
          </a:p>
        </p:txBody>
      </p:sp>
      <p:sp>
        <p:nvSpPr>
          <p:cNvPr id="5" name="Notes Placeholder 4"/>
          <p:cNvSpPr>
            <a:spLocks noGrp="1"/>
          </p:cNvSpPr>
          <p:nvPr>
            <p:ph type="body" sz="quarter" idx="3"/>
          </p:nvPr>
        </p:nvSpPr>
        <p:spPr>
          <a:xfrm>
            <a:off x="679768" y="4715911"/>
            <a:ext cx="5438140" cy="4467701"/>
          </a:xfrm>
          <a:prstGeom prst="rect">
            <a:avLst/>
          </a:prstGeom>
        </p:spPr>
        <p:txBody>
          <a:bodyPr vert="horz" lIns="91404" tIns="45700" rIns="91404" bIns="4570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4" y="9430091"/>
            <a:ext cx="2945659" cy="496411"/>
          </a:xfrm>
          <a:prstGeom prst="rect">
            <a:avLst/>
          </a:prstGeom>
        </p:spPr>
        <p:txBody>
          <a:bodyPr vert="horz" lIns="91404" tIns="45700" rIns="91404" bIns="45700" rtlCol="0" anchor="b"/>
          <a:lstStyle>
            <a:lvl1pPr algn="l" fontAlgn="auto">
              <a:spcBef>
                <a:spcPts val="0"/>
              </a:spcBef>
              <a:spcAft>
                <a:spcPts val="0"/>
              </a:spcAft>
              <a:defRPr sz="1200">
                <a:latin typeface="+mn-lt"/>
                <a:ea typeface="+mn-ea"/>
                <a:cs typeface="+mn-cs"/>
              </a:defRPr>
            </a:lvl1pPr>
          </a:lstStyle>
          <a:p>
            <a:pPr>
              <a:defRPr/>
            </a:pPr>
            <a:endParaRPr lang="id-ID"/>
          </a:p>
        </p:txBody>
      </p:sp>
      <p:sp>
        <p:nvSpPr>
          <p:cNvPr id="7" name="Slide Number Placeholder 6"/>
          <p:cNvSpPr>
            <a:spLocks noGrp="1"/>
          </p:cNvSpPr>
          <p:nvPr>
            <p:ph type="sldNum" sz="quarter" idx="5"/>
          </p:nvPr>
        </p:nvSpPr>
        <p:spPr>
          <a:xfrm>
            <a:off x="3850447" y="9430091"/>
            <a:ext cx="2945659" cy="496411"/>
          </a:xfrm>
          <a:prstGeom prst="rect">
            <a:avLst/>
          </a:prstGeom>
        </p:spPr>
        <p:txBody>
          <a:bodyPr vert="horz" wrap="square" lIns="91404" tIns="45700" rIns="91404" bIns="45700" numCol="1" anchor="b" anchorCtr="0" compatLnSpc="1">
            <a:prstTxWarp prst="textNoShape">
              <a:avLst/>
            </a:prstTxWarp>
          </a:bodyPr>
          <a:lstStyle>
            <a:lvl1pPr algn="r">
              <a:defRPr sz="1200"/>
            </a:lvl1pPr>
          </a:lstStyle>
          <a:p>
            <a:fld id="{8341916A-51AB-469E-B75F-F09C44266A19}" type="slidenum">
              <a:rPr lang="id-ID"/>
              <a:pPr/>
              <a:t>‹#›</a:t>
            </a:fld>
            <a:endParaRPr lang="id-ID"/>
          </a:p>
        </p:txBody>
      </p:sp>
    </p:spTree>
    <p:extLst>
      <p:ext uri="{BB962C8B-B14F-4D97-AF65-F5344CB8AC3E}">
        <p14:creationId xmlns:p14="http://schemas.microsoft.com/office/powerpoint/2010/main" val="2951190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F7F4974-DAF3-4CED-A315-B783677A251D}"/>
              </a:ext>
            </a:extLst>
          </p:cNvPr>
          <p:cNvSpPr>
            <a:spLocks noGrp="1" noRot="1" noChangeAspect="1" noChangeArrowheads="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7" name="Notes Placeholder 2">
            <a:extLst>
              <a:ext uri="{FF2B5EF4-FFF2-40B4-BE49-F238E27FC236}">
                <a16:creationId xmlns:a16="http://schemas.microsoft.com/office/drawing/2014/main" id="{FE9AF4F4-20DE-4C16-8D2F-296DC1B223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d-ID">
                <a:solidFill>
                  <a:srgbClr val="000000"/>
                </a:solidFill>
                <a:latin typeface="Arial" panose="020B0604020202020204" pitchFamily="34" charset="0"/>
              </a:rPr>
              <a:t>© Copyright Showeet.com – Free PowerPoint Templates</a:t>
            </a:r>
            <a:endParaRPr lang="en-US" altLang="id-ID">
              <a:latin typeface="Arial" panose="020B0604020202020204" pitchFamily="34" charset="0"/>
            </a:endParaRPr>
          </a:p>
        </p:txBody>
      </p:sp>
      <p:sp>
        <p:nvSpPr>
          <p:cNvPr id="11268" name="Slide Number Placeholder 3">
            <a:extLst>
              <a:ext uri="{FF2B5EF4-FFF2-40B4-BE49-F238E27FC236}">
                <a16:creationId xmlns:a16="http://schemas.microsoft.com/office/drawing/2014/main" id="{85440F62-1694-4FE4-B1AB-76D4F6A5441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Tw Cen MT" panose="020B0602020104020603" pitchFamily="34" charset="0"/>
              </a:defRPr>
            </a:lvl1pPr>
            <a:lvl2pPr marL="742950" indent="-285750" defTabSz="912813">
              <a:defRPr>
                <a:solidFill>
                  <a:schemeClr val="tx1"/>
                </a:solidFill>
                <a:latin typeface="Tw Cen MT" panose="020B0602020104020603" pitchFamily="34" charset="0"/>
              </a:defRPr>
            </a:lvl2pPr>
            <a:lvl3pPr marL="1143000" indent="-228600" defTabSz="912813">
              <a:defRPr>
                <a:solidFill>
                  <a:schemeClr val="tx1"/>
                </a:solidFill>
                <a:latin typeface="Tw Cen MT" panose="020B0602020104020603" pitchFamily="34" charset="0"/>
              </a:defRPr>
            </a:lvl3pPr>
            <a:lvl4pPr marL="1600200" indent="-228600" defTabSz="912813">
              <a:defRPr>
                <a:solidFill>
                  <a:schemeClr val="tx1"/>
                </a:solidFill>
                <a:latin typeface="Tw Cen MT" panose="020B0602020104020603" pitchFamily="34" charset="0"/>
              </a:defRPr>
            </a:lvl4pPr>
            <a:lvl5pPr marL="2057400" indent="-228600" defTabSz="912813">
              <a:defRPr>
                <a:solidFill>
                  <a:schemeClr val="tx1"/>
                </a:solidFill>
                <a:latin typeface="Tw Cen MT" panose="020B0602020104020603" pitchFamily="34" charset="0"/>
              </a:defRPr>
            </a:lvl5pPr>
            <a:lvl6pPr marL="2514600" indent="-228600" defTabSz="912813" eaLnBrk="0" fontAlgn="base" hangingPunct="0">
              <a:spcBef>
                <a:spcPct val="0"/>
              </a:spcBef>
              <a:spcAft>
                <a:spcPct val="0"/>
              </a:spcAft>
              <a:defRPr>
                <a:solidFill>
                  <a:schemeClr val="tx1"/>
                </a:solidFill>
                <a:latin typeface="Tw Cen MT" panose="020B0602020104020603" pitchFamily="34" charset="0"/>
              </a:defRPr>
            </a:lvl6pPr>
            <a:lvl7pPr marL="2971800" indent="-228600" defTabSz="912813" eaLnBrk="0" fontAlgn="base" hangingPunct="0">
              <a:spcBef>
                <a:spcPct val="0"/>
              </a:spcBef>
              <a:spcAft>
                <a:spcPct val="0"/>
              </a:spcAft>
              <a:defRPr>
                <a:solidFill>
                  <a:schemeClr val="tx1"/>
                </a:solidFill>
                <a:latin typeface="Tw Cen MT" panose="020B0602020104020603" pitchFamily="34" charset="0"/>
              </a:defRPr>
            </a:lvl7pPr>
            <a:lvl8pPr marL="3429000" indent="-228600" defTabSz="912813" eaLnBrk="0" fontAlgn="base" hangingPunct="0">
              <a:spcBef>
                <a:spcPct val="0"/>
              </a:spcBef>
              <a:spcAft>
                <a:spcPct val="0"/>
              </a:spcAft>
              <a:defRPr>
                <a:solidFill>
                  <a:schemeClr val="tx1"/>
                </a:solidFill>
                <a:latin typeface="Tw Cen MT" panose="020B0602020104020603" pitchFamily="34" charset="0"/>
              </a:defRPr>
            </a:lvl8pPr>
            <a:lvl9pPr marL="3886200" indent="-228600" defTabSz="912813"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9F39E2B-96C7-402B-A3AB-1C108645D1B4}" type="slidenum">
              <a:rPr lang="en-US" altLang="id-ID" smtClean="0">
                <a:solidFill>
                  <a:srgbClr val="000000"/>
                </a:solidFill>
                <a:latin typeface="Calibri" panose="020F0502020204030204" pitchFamily="34" charset="0"/>
              </a:rPr>
              <a:pPr fontAlgn="base">
                <a:spcBef>
                  <a:spcPct val="0"/>
                </a:spcBef>
                <a:spcAft>
                  <a:spcPct val="0"/>
                </a:spcAft>
              </a:pPr>
              <a:t>1</a:t>
            </a:fld>
            <a:endParaRPr lang="en-US" altLang="id-ID">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pPr>
              <a:defRPr/>
            </a:pPr>
            <a:fld id="{E4FAB42C-455C-4556-8789-8EA45215BCBF}" type="slidenum">
              <a:rPr lang="en-US" smtClean="0"/>
              <a:t>28</a:t>
            </a:fld>
            <a:endParaRPr lang="en-US"/>
          </a:p>
        </p:txBody>
      </p:sp>
    </p:spTree>
    <p:extLst>
      <p:ext uri="{BB962C8B-B14F-4D97-AF65-F5344CB8AC3E}">
        <p14:creationId xmlns:p14="http://schemas.microsoft.com/office/powerpoint/2010/main" val="376899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Tree>
    <p:extLst>
      <p:ext uri="{BB962C8B-B14F-4D97-AF65-F5344CB8AC3E}">
        <p14:creationId xmlns:p14="http://schemas.microsoft.com/office/powerpoint/2010/main" val="413601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Tree>
    <p:extLst>
      <p:ext uri="{BB962C8B-B14F-4D97-AF65-F5344CB8AC3E}">
        <p14:creationId xmlns:p14="http://schemas.microsoft.com/office/powerpoint/2010/main" val="98651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24-25 nov konvensi</a:t>
            </a:r>
          </a:p>
        </p:txBody>
      </p:sp>
      <p:sp>
        <p:nvSpPr>
          <p:cNvPr id="4" name="Slide Number Placeholder 3"/>
          <p:cNvSpPr>
            <a:spLocks noGrp="1"/>
          </p:cNvSpPr>
          <p:nvPr>
            <p:ph type="sldNum" sz="quarter" idx="5"/>
          </p:nvPr>
        </p:nvSpPr>
        <p:spPr/>
        <p:txBody>
          <a:bodyPr/>
          <a:lstStyle/>
          <a:p>
            <a:fld id="{8341916A-51AB-469E-B75F-F09C44266A19}" type="slidenum">
              <a:rPr lang="id-ID" smtClean="0"/>
              <a:pPr/>
              <a:t>7</a:t>
            </a:fld>
            <a:endParaRPr lang="id-ID"/>
          </a:p>
        </p:txBody>
      </p:sp>
    </p:spTree>
    <p:extLst>
      <p:ext uri="{BB962C8B-B14F-4D97-AF65-F5344CB8AC3E}">
        <p14:creationId xmlns:p14="http://schemas.microsoft.com/office/powerpoint/2010/main" val="76767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Tree>
    <p:extLst>
      <p:ext uri="{BB962C8B-B14F-4D97-AF65-F5344CB8AC3E}">
        <p14:creationId xmlns:p14="http://schemas.microsoft.com/office/powerpoint/2010/main" val="113829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Penolakan</a:t>
            </a:r>
            <a:r>
              <a:rPr lang="en-ID" dirty="0"/>
              <a:t> </a:t>
            </a:r>
            <a:r>
              <a:rPr lang="en-ID" dirty="0" err="1"/>
              <a:t>terhadap</a:t>
            </a:r>
            <a:r>
              <a:rPr lang="en-ID" dirty="0"/>
              <a:t> </a:t>
            </a:r>
            <a:r>
              <a:rPr lang="en-ID" dirty="0" err="1"/>
              <a:t>perubahan</a:t>
            </a:r>
            <a:r>
              <a:rPr lang="en-ID" dirty="0"/>
              <a:t> </a:t>
            </a:r>
            <a:r>
              <a:rPr lang="en-ID" dirty="0" err="1"/>
              <a:t>dapat</a:t>
            </a:r>
            <a:r>
              <a:rPr lang="en-ID" dirty="0"/>
              <a:t> </a:t>
            </a:r>
            <a:r>
              <a:rPr lang="en-ID" dirty="0" err="1"/>
              <a:t>bersumber</a:t>
            </a:r>
            <a:r>
              <a:rPr lang="en-ID" dirty="0"/>
              <a:t> </a:t>
            </a:r>
            <a:r>
              <a:rPr lang="en-ID" dirty="0" err="1"/>
              <a:t>dari</a:t>
            </a:r>
            <a:r>
              <a:rPr lang="en-ID" dirty="0"/>
              <a:t> </a:t>
            </a:r>
            <a:r>
              <a:rPr lang="en-ID" dirty="0" err="1"/>
              <a:t>dua</a:t>
            </a:r>
            <a:r>
              <a:rPr lang="en-ID" dirty="0"/>
              <a:t> (2) </a:t>
            </a:r>
            <a:r>
              <a:rPr lang="en-ID" dirty="0" err="1"/>
              <a:t>aspek</a:t>
            </a:r>
            <a:r>
              <a:rPr lang="en-ID" dirty="0"/>
              <a:t>: 1) </a:t>
            </a:r>
            <a:r>
              <a:rPr lang="en-ID" dirty="0" err="1"/>
              <a:t>dari</a:t>
            </a:r>
            <a:r>
              <a:rPr lang="en-ID" dirty="0"/>
              <a:t> </a:t>
            </a:r>
            <a:r>
              <a:rPr lang="en-ID" dirty="0" err="1"/>
              <a:t>individu</a:t>
            </a:r>
            <a:r>
              <a:rPr lang="en-ID" dirty="0"/>
              <a:t>, 2) </a:t>
            </a:r>
            <a:r>
              <a:rPr lang="en-ID" dirty="0" err="1"/>
              <a:t>dari</a:t>
            </a:r>
            <a:r>
              <a:rPr lang="en-ID" dirty="0"/>
              <a:t> </a:t>
            </a:r>
            <a:r>
              <a:rPr lang="en-ID" dirty="0" err="1"/>
              <a:t>kumpulan</a:t>
            </a:r>
            <a:r>
              <a:rPr lang="en-ID" dirty="0"/>
              <a:t> </a:t>
            </a:r>
            <a:r>
              <a:rPr lang="en-ID" dirty="0" err="1"/>
              <a:t>individu</a:t>
            </a:r>
            <a:r>
              <a:rPr lang="en-ID" dirty="0"/>
              <a:t> </a:t>
            </a:r>
            <a:r>
              <a:rPr lang="en-ID" dirty="0" err="1"/>
              <a:t>dalam</a:t>
            </a:r>
            <a:r>
              <a:rPr lang="en-ID" dirty="0"/>
              <a:t> </a:t>
            </a:r>
            <a:r>
              <a:rPr lang="en-ID" dirty="0" err="1"/>
              <a:t>suatu</a:t>
            </a:r>
            <a:r>
              <a:rPr lang="en-ID" dirty="0"/>
              <a:t> </a:t>
            </a:r>
            <a:r>
              <a:rPr lang="en-ID" dirty="0" err="1"/>
              <a:t>organisasi</a:t>
            </a:r>
            <a:endParaRPr lang="en-ID" dirty="0"/>
          </a:p>
        </p:txBody>
      </p:sp>
    </p:spTree>
    <p:extLst>
      <p:ext uri="{BB962C8B-B14F-4D97-AF65-F5344CB8AC3E}">
        <p14:creationId xmlns:p14="http://schemas.microsoft.com/office/powerpoint/2010/main" val="239704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Tree>
    <p:extLst>
      <p:ext uri="{BB962C8B-B14F-4D97-AF65-F5344CB8AC3E}">
        <p14:creationId xmlns:p14="http://schemas.microsoft.com/office/powerpoint/2010/main" val="98614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990E5FB-3D74-4B9D-8B92-4B3D33962881}"/>
              </a:ext>
            </a:extLst>
          </p:cNvPr>
          <p:cNvSpPr>
            <a:spLocks noGrp="1" noRot="1" noChangeAspect="1" noChangeArrowheads="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6083" name="Notes Placeholder 2">
            <a:extLst>
              <a:ext uri="{FF2B5EF4-FFF2-40B4-BE49-F238E27FC236}">
                <a16:creationId xmlns:a16="http://schemas.microsoft.com/office/drawing/2014/main" id="{0DD6DAAE-8F71-4948-85A3-A9C456739AF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d-ID">
                <a:solidFill>
                  <a:srgbClr val="000000"/>
                </a:solidFill>
                <a:latin typeface="Arial" panose="020B0604020202020204" pitchFamily="34" charset="0"/>
              </a:rPr>
              <a:t>© Copyright Showeet.com – Free PowerPoint Templates</a:t>
            </a:r>
            <a:endParaRPr lang="en-US" altLang="id-ID">
              <a:latin typeface="Arial" panose="020B0604020202020204" pitchFamily="34" charset="0"/>
            </a:endParaRPr>
          </a:p>
        </p:txBody>
      </p:sp>
      <p:sp>
        <p:nvSpPr>
          <p:cNvPr id="46084" name="Slide Number Placeholder 3">
            <a:extLst>
              <a:ext uri="{FF2B5EF4-FFF2-40B4-BE49-F238E27FC236}">
                <a16:creationId xmlns:a16="http://schemas.microsoft.com/office/drawing/2014/main" id="{2395CFC8-0876-4498-A89A-FE530EE409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Tw Cen MT" pitchFamily="34" charset="0"/>
              </a:defRPr>
            </a:lvl1pPr>
            <a:lvl2pPr marL="742950" indent="-285750" defTabSz="912813">
              <a:defRPr>
                <a:solidFill>
                  <a:schemeClr val="tx1"/>
                </a:solidFill>
                <a:latin typeface="Tw Cen MT" pitchFamily="34" charset="0"/>
              </a:defRPr>
            </a:lvl2pPr>
            <a:lvl3pPr marL="1143000" indent="-228600" defTabSz="912813">
              <a:defRPr>
                <a:solidFill>
                  <a:schemeClr val="tx1"/>
                </a:solidFill>
                <a:latin typeface="Tw Cen MT" pitchFamily="34" charset="0"/>
              </a:defRPr>
            </a:lvl3pPr>
            <a:lvl4pPr marL="1600200" indent="-228600" defTabSz="912813">
              <a:defRPr>
                <a:solidFill>
                  <a:schemeClr val="tx1"/>
                </a:solidFill>
                <a:latin typeface="Tw Cen MT" pitchFamily="34" charset="0"/>
              </a:defRPr>
            </a:lvl4pPr>
            <a:lvl5pPr marL="2057400" indent="-228600" defTabSz="912813">
              <a:defRPr>
                <a:solidFill>
                  <a:schemeClr val="tx1"/>
                </a:solidFill>
                <a:latin typeface="Tw Cen MT" pitchFamily="34" charset="0"/>
              </a:defRPr>
            </a:lvl5pPr>
            <a:lvl6pPr marL="2514600" indent="-228600" defTabSz="912813" eaLnBrk="0" fontAlgn="base" hangingPunct="0">
              <a:spcBef>
                <a:spcPct val="0"/>
              </a:spcBef>
              <a:spcAft>
                <a:spcPct val="0"/>
              </a:spcAft>
              <a:defRPr>
                <a:solidFill>
                  <a:schemeClr val="tx1"/>
                </a:solidFill>
                <a:latin typeface="Tw Cen MT" pitchFamily="34" charset="0"/>
              </a:defRPr>
            </a:lvl6pPr>
            <a:lvl7pPr marL="2971800" indent="-228600" defTabSz="912813" eaLnBrk="0" fontAlgn="base" hangingPunct="0">
              <a:spcBef>
                <a:spcPct val="0"/>
              </a:spcBef>
              <a:spcAft>
                <a:spcPct val="0"/>
              </a:spcAft>
              <a:defRPr>
                <a:solidFill>
                  <a:schemeClr val="tx1"/>
                </a:solidFill>
                <a:latin typeface="Tw Cen MT" pitchFamily="34" charset="0"/>
              </a:defRPr>
            </a:lvl7pPr>
            <a:lvl8pPr marL="3429000" indent="-228600" defTabSz="912813" eaLnBrk="0" fontAlgn="base" hangingPunct="0">
              <a:spcBef>
                <a:spcPct val="0"/>
              </a:spcBef>
              <a:spcAft>
                <a:spcPct val="0"/>
              </a:spcAft>
              <a:defRPr>
                <a:solidFill>
                  <a:schemeClr val="tx1"/>
                </a:solidFill>
                <a:latin typeface="Tw Cen MT" pitchFamily="34" charset="0"/>
              </a:defRPr>
            </a:lvl8pPr>
            <a:lvl9pPr marL="3886200" indent="-228600" defTabSz="912813"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fld id="{2896FEE2-3770-4E74-9FEF-3B3772D6DD7D}" type="slidenum">
              <a:rPr lang="en-US" altLang="id-ID" smtClean="0">
                <a:solidFill>
                  <a:srgbClr val="000000"/>
                </a:solidFill>
                <a:latin typeface="Calibri" panose="020F0502020204030204" pitchFamily="34" charset="0"/>
              </a:rPr>
              <a:pPr fontAlgn="base">
                <a:spcBef>
                  <a:spcPct val="0"/>
                </a:spcBef>
                <a:spcAft>
                  <a:spcPct val="0"/>
                </a:spcAft>
              </a:pPr>
              <a:t>26</a:t>
            </a:fld>
            <a:endParaRPr lang="en-US" altLang="id-ID">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108">
            <a:extLst>
              <a:ext uri="{FF2B5EF4-FFF2-40B4-BE49-F238E27FC236}">
                <a16:creationId xmlns:a16="http://schemas.microsoft.com/office/drawing/2014/main" id="{E1F2086F-B827-4D8D-86A9-BFB6C22D44E4}"/>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2531" name="Shape 109">
            <a:extLst>
              <a:ext uri="{FF2B5EF4-FFF2-40B4-BE49-F238E27FC236}">
                <a16:creationId xmlns:a16="http://schemas.microsoft.com/office/drawing/2014/main" id="{2EACA443-F8A4-499E-A39B-FE9CB7E36D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r>
              <a:rPr lang="id-ID" altLang="id-ID">
                <a:latin typeface="Arial" panose="020B0604020202020204" pitchFamily="34" charset="0"/>
              </a:rPr>
              <a:t> Penilaian kompetensi dilihat dari kriteria unjuk kerja yang bisa dipenuhi oleh pegawai dari awal sampai akhir</a:t>
            </a:r>
          </a:p>
          <a:p>
            <a:pPr>
              <a:spcBef>
                <a:spcPct val="0"/>
              </a:spcBef>
            </a:pPr>
            <a:endParaRPr lang="id-ID" altLang="id-ID">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C5C7F2A5-A051-4D56-B4CE-24CBE288305B}" type="datetimeFigureOut">
              <a:rPr lang="id-ID"/>
              <a:pPr/>
              <a:t>07/02/2019</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fld id="{D83A6E88-1D78-4802-B312-302EB82A4A4B}" type="slidenum">
              <a:rPr lang="id-ID"/>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C1FE2038-E22C-46D7-8511-1E06B7A0110D}" type="datetimeFigureOut">
              <a:rPr lang="id-ID"/>
              <a:pPr/>
              <a:t>07/02/2019</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fld id="{741B0273-B1F3-4CD5-8E6C-42849758DC2B}" type="slidenum">
              <a:rPr lang="id-ID"/>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E1D134A0-FB25-4C48-87AC-756B4146BC77}" type="datetimeFigureOut">
              <a:rPr lang="id-ID"/>
              <a:pPr/>
              <a:t>07/02/2019</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fld id="{AC129A43-883D-4994-A1FE-3A74B81713FE}" type="slidenum">
              <a:rPr lang="id-ID"/>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78B4A-3D12-4E62-93C7-E3AE1CFC180C}" type="datetimeFigureOut">
              <a:rPr lang="id-ID" smtClean="0"/>
              <a:pPr/>
              <a:t>07/02/2019</a:t>
            </a:fld>
            <a:endParaRPr lang="id-ID"/>
          </a:p>
        </p:txBody>
      </p:sp>
      <p:sp>
        <p:nvSpPr>
          <p:cNvPr id="4" name="Footer Placeholder 3"/>
          <p:cNvSpPr>
            <a:spLocks noGrp="1"/>
          </p:cNvSpPr>
          <p:nvPr>
            <p:ph type="ftr" sz="quarter" idx="11"/>
          </p:nvPr>
        </p:nvSpPr>
        <p:spPr/>
        <p:txBody>
          <a:bodyPr/>
          <a:lstStyle/>
          <a:p>
            <a:pPr>
              <a:defRPr/>
            </a:pPr>
            <a:endParaRPr lang="id-ID"/>
          </a:p>
        </p:txBody>
      </p:sp>
      <p:sp>
        <p:nvSpPr>
          <p:cNvPr id="5" name="Slide Number Placeholder 4"/>
          <p:cNvSpPr>
            <a:spLocks noGrp="1"/>
          </p:cNvSpPr>
          <p:nvPr>
            <p:ph type="sldNum" sz="quarter" idx="12"/>
          </p:nvPr>
        </p:nvSpPr>
        <p:spPr/>
        <p:txBody>
          <a:bodyPr/>
          <a:lstStyle/>
          <a:p>
            <a:fld id="{05C01867-834D-4FE1-9B5D-D78EC3135A87}" type="slidenum">
              <a:rPr lang="id-ID" smtClean="0"/>
              <a:pPr/>
              <a:t>‹#›</a:t>
            </a:fld>
            <a:endParaRPr lang="id-ID"/>
          </a:p>
        </p:txBody>
      </p:sp>
    </p:spTree>
    <p:extLst>
      <p:ext uri="{BB962C8B-B14F-4D97-AF65-F5344CB8AC3E}">
        <p14:creationId xmlns:p14="http://schemas.microsoft.com/office/powerpoint/2010/main" val="1138910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2465767" y="4074661"/>
            <a:ext cx="6325844" cy="1067644"/>
          </a:xfrm>
          <a:prstGeom prst="rect">
            <a:avLst/>
          </a:prstGeom>
        </p:spPr>
        <p:txBody>
          <a:bodyPr lIns="274320" rIns="0" anchor="b">
            <a:noAutofit/>
          </a:bodyPr>
          <a:lstStyle>
            <a:lvl1pPr algn="l">
              <a:defRPr sz="33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2465767" y="5172814"/>
            <a:ext cx="6325844" cy="383182"/>
          </a:xfrm>
          <a:prstGeom prst="rect">
            <a:avLst/>
          </a:prstGeom>
        </p:spPr>
        <p:txBody>
          <a:bodyPr wrap="square" lIns="274320" rIns="0">
            <a:spAutoFit/>
          </a:bodyPr>
          <a:lstStyle>
            <a:lvl1pPr marL="0" indent="0" algn="l">
              <a:buNone/>
              <a:defRPr sz="21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Freeform: Shape 11"/>
          <p:cNvSpPr/>
          <p:nvPr userDrawn="1"/>
        </p:nvSpPr>
        <p:spPr>
          <a:xfrm rot="5400000">
            <a:off x="-409836" y="4557042"/>
            <a:ext cx="1674590" cy="854921"/>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icture Placeholder 9"/>
          <p:cNvSpPr>
            <a:spLocks noGrp="1"/>
          </p:cNvSpPr>
          <p:nvPr>
            <p:ph type="pic" sz="quarter" idx="13"/>
          </p:nvPr>
        </p:nvSpPr>
        <p:spPr>
          <a:xfrm>
            <a:off x="1" y="1"/>
            <a:ext cx="5855167"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4"/>
            <a:ext cx="2810666"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Date Placeholder 3"/>
          <p:cNvSpPr>
            <a:spLocks noGrp="1"/>
          </p:cNvSpPr>
          <p:nvPr>
            <p:ph type="dt" sz="half" idx="11"/>
          </p:nvPr>
        </p:nvSpPr>
        <p:spPr>
          <a:xfrm>
            <a:off x="427460" y="6356350"/>
            <a:ext cx="1448908"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2810667" y="6356351"/>
            <a:ext cx="4235785"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5500395" y="-1"/>
            <a:ext cx="3643606"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7"/>
          <p:cNvSpPr>
            <a:spLocks noGrp="1"/>
          </p:cNvSpPr>
          <p:nvPr>
            <p:ph type="body" sz="quarter" idx="14" hasCustomPrompt="1"/>
          </p:nvPr>
        </p:nvSpPr>
        <p:spPr>
          <a:xfrm>
            <a:off x="6000242" y="235007"/>
            <a:ext cx="2646294" cy="1643438"/>
          </a:xfrm>
          <a:prstGeom prst="rect">
            <a:avLst/>
          </a:prstGeom>
        </p:spPr>
        <p:txBody>
          <a:bodyPr anchor="ctr">
            <a:noAutofit/>
          </a:bodyPr>
          <a:lstStyle>
            <a:lvl1pPr marL="0" indent="0" algn="ctr">
              <a:buNone/>
              <a:defRPr sz="66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8142626" y="6356351"/>
            <a:ext cx="648984"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a:t>
            </a:fld>
            <a:endParaRPr lang="en-US"/>
          </a:p>
        </p:txBody>
      </p:sp>
    </p:spTree>
    <p:extLst>
      <p:ext uri="{BB962C8B-B14F-4D97-AF65-F5344CB8AC3E}">
        <p14:creationId xmlns:p14="http://schemas.microsoft.com/office/powerpoint/2010/main" val="1368849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E3B5004-AE82-4407-BD91-07DDDA7E292A}"/>
              </a:ext>
            </a:extLst>
          </p:cNvPr>
          <p:cNvSpPr/>
          <p:nvPr userDrawn="1"/>
        </p:nvSpPr>
        <p:spPr>
          <a:xfrm rot="5400000">
            <a:off x="-899319" y="3486944"/>
            <a:ext cx="4270375" cy="2471738"/>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Freeform: Shape 5">
            <a:extLst>
              <a:ext uri="{FF2B5EF4-FFF2-40B4-BE49-F238E27FC236}">
                <a16:creationId xmlns:a16="http://schemas.microsoft.com/office/drawing/2014/main" id="{7DE52337-07E3-4C43-8E74-130A7CC582C6}"/>
              </a:ext>
            </a:extLst>
          </p:cNvPr>
          <p:cNvSpPr/>
          <p:nvPr userDrawn="1"/>
        </p:nvSpPr>
        <p:spPr>
          <a:xfrm rot="10800000" flipV="1">
            <a:off x="1068388" y="5213350"/>
            <a:ext cx="3359150" cy="1644650"/>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8" name="Title 1"/>
          <p:cNvSpPr>
            <a:spLocks noGrp="1"/>
          </p:cNvSpPr>
          <p:nvPr>
            <p:ph type="ctrTitle"/>
          </p:nvPr>
        </p:nvSpPr>
        <p:spPr>
          <a:xfrm>
            <a:off x="3568262" y="4074661"/>
            <a:ext cx="5223349" cy="1067644"/>
          </a:xfrm>
          <a:prstGeom prst="rect">
            <a:avLst/>
          </a:prstGeom>
        </p:spPr>
        <p:txBody>
          <a:bodyPr lIns="274320" rIns="0" anchor="b">
            <a:noAutofit/>
          </a:bodyPr>
          <a:lstStyle>
            <a:lvl1pPr algn="l">
              <a:defRPr sz="2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568262" y="5172813"/>
            <a:ext cx="5223349" cy="407890"/>
          </a:xfrm>
          <a:prstGeom prst="rect">
            <a:avLst/>
          </a:prstGeom>
        </p:spPr>
        <p:txBody>
          <a:bodyPr lIns="274320" rIns="0"/>
          <a:lstStyle>
            <a:lvl1pPr marL="0" indent="0" algn="l">
              <a:buNone/>
              <a:defRPr sz="18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5" name="Picture Placeholder 24"/>
          <p:cNvSpPr>
            <a:spLocks noGrp="1"/>
          </p:cNvSpPr>
          <p:nvPr>
            <p:ph type="pic" sz="quarter" idx="13"/>
          </p:nvPr>
        </p:nvSpPr>
        <p:spPr>
          <a:xfrm>
            <a:off x="0" y="1"/>
            <a:ext cx="7471625"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rtlCol="0">
            <a:noAutofit/>
          </a:bodyPr>
          <a:lstStyle/>
          <a:p>
            <a:pPr lvl="0"/>
            <a:endParaRPr lang="en-US" noProof="0"/>
          </a:p>
        </p:txBody>
      </p:sp>
      <p:sp>
        <p:nvSpPr>
          <p:cNvPr id="7" name="Date Placeholder 3">
            <a:extLst>
              <a:ext uri="{FF2B5EF4-FFF2-40B4-BE49-F238E27FC236}">
                <a16:creationId xmlns:a16="http://schemas.microsoft.com/office/drawing/2014/main" id="{747F8877-7870-4525-9D07-6335BB511C89}"/>
              </a:ext>
            </a:extLst>
          </p:cNvPr>
          <p:cNvSpPr>
            <a:spLocks noGrp="1"/>
          </p:cNvSpPr>
          <p:nvPr>
            <p:ph type="dt" sz="half" idx="14"/>
          </p:nvPr>
        </p:nvSpPr>
        <p:spPr>
          <a:xfrm>
            <a:off x="2119313" y="6356350"/>
            <a:ext cx="1449387" cy="365125"/>
          </a:xfrm>
        </p:spPr>
        <p:txBody>
          <a:bodyPr lIns="0" rIns="0"/>
          <a:lstStyle>
            <a:lvl1pPr algn="ctr">
              <a:defRPr>
                <a:solidFill>
                  <a:schemeClr val="bg2">
                    <a:lumMod val="75000"/>
                  </a:schemeClr>
                </a:solidFill>
              </a:defRPr>
            </a:lvl1pPr>
          </a:lstStyle>
          <a:p>
            <a:pPr>
              <a:defRPr/>
            </a:pPr>
            <a:r>
              <a:rPr lang="en-US"/>
              <a:t>Your Date Here</a:t>
            </a:r>
          </a:p>
        </p:txBody>
      </p:sp>
      <p:sp>
        <p:nvSpPr>
          <p:cNvPr id="8" name="Footer Placeholder 4">
            <a:extLst>
              <a:ext uri="{FF2B5EF4-FFF2-40B4-BE49-F238E27FC236}">
                <a16:creationId xmlns:a16="http://schemas.microsoft.com/office/drawing/2014/main" id="{D308AD1C-840C-4648-9F51-C443C8CAAF4B}"/>
              </a:ext>
            </a:extLst>
          </p:cNvPr>
          <p:cNvSpPr>
            <a:spLocks noGrp="1"/>
          </p:cNvSpPr>
          <p:nvPr>
            <p:ph type="ftr" sz="quarter" idx="15"/>
          </p:nvPr>
        </p:nvSpPr>
        <p:spPr>
          <a:xfrm>
            <a:off x="4556125" y="6356350"/>
            <a:ext cx="4235450" cy="365125"/>
          </a:xfrm>
        </p:spPr>
        <p:txBody>
          <a:bodyPr/>
          <a:lstStyle>
            <a:lvl1pPr algn="l">
              <a:defRPr cap="none" baseline="0">
                <a:solidFill>
                  <a:schemeClr val="bg2">
                    <a:lumMod val="75000"/>
                  </a:schemeClr>
                </a:solidFill>
              </a:defRPr>
            </a:lvl1pPr>
          </a:lstStyle>
          <a:p>
            <a:pPr>
              <a:defRPr/>
            </a:pPr>
            <a:r>
              <a:rPr lang="en-US"/>
              <a:t>Your Footer Here</a:t>
            </a:r>
          </a:p>
        </p:txBody>
      </p:sp>
    </p:spTree>
    <p:extLst>
      <p:ext uri="{BB962C8B-B14F-4D97-AF65-F5344CB8AC3E}">
        <p14:creationId xmlns:p14="http://schemas.microsoft.com/office/powerpoint/2010/main" val="122891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56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4" name="Shape 31">
            <a:extLst>
              <a:ext uri="{FF2B5EF4-FFF2-40B4-BE49-F238E27FC236}">
                <a16:creationId xmlns:a16="http://schemas.microsoft.com/office/drawing/2014/main" id="{A336994C-8CF4-4C35-BAF6-E81DC30F4B22}"/>
              </a:ext>
            </a:extLst>
          </p:cNvPr>
          <p:cNvSpPr>
            <a:spLocks noChangeArrowheads="1"/>
          </p:cNvSpPr>
          <p:nvPr/>
        </p:nvSpPr>
        <p:spPr bwMode="auto">
          <a:xfrm>
            <a:off x="7356475" y="6754813"/>
            <a:ext cx="893763" cy="103187"/>
          </a:xfrm>
          <a:prstGeom prst="rect">
            <a:avLst/>
          </a:prstGeom>
          <a:solidFill>
            <a:srgbClr val="FF97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defRPr/>
            </a:pPr>
            <a:endParaRPr lang="id-ID" altLang="id-ID"/>
          </a:p>
        </p:txBody>
      </p:sp>
      <p:sp>
        <p:nvSpPr>
          <p:cNvPr id="5" name="Shape 32">
            <a:extLst>
              <a:ext uri="{FF2B5EF4-FFF2-40B4-BE49-F238E27FC236}">
                <a16:creationId xmlns:a16="http://schemas.microsoft.com/office/drawing/2014/main" id="{1C0CE088-3C86-4A4C-8F0B-433707808C4F}"/>
              </a:ext>
            </a:extLst>
          </p:cNvPr>
          <p:cNvSpPr>
            <a:spLocks noChangeArrowheads="1"/>
          </p:cNvSpPr>
          <p:nvPr/>
        </p:nvSpPr>
        <p:spPr bwMode="auto">
          <a:xfrm>
            <a:off x="8250238" y="6754813"/>
            <a:ext cx="893762" cy="103187"/>
          </a:xfrm>
          <a:prstGeom prst="rect">
            <a:avLst/>
          </a:prstGeom>
          <a:solidFill>
            <a:srgbClr val="F2025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defRPr/>
            </a:pPr>
            <a:endParaRPr lang="id-ID" altLang="id-ID"/>
          </a:p>
        </p:txBody>
      </p:sp>
      <p:sp>
        <p:nvSpPr>
          <p:cNvPr id="6" name="Shape 33">
            <a:extLst>
              <a:ext uri="{FF2B5EF4-FFF2-40B4-BE49-F238E27FC236}">
                <a16:creationId xmlns:a16="http://schemas.microsoft.com/office/drawing/2014/main" id="{3408DAFD-7F98-4EB9-B32F-D631F43C12A9}"/>
              </a:ext>
            </a:extLst>
          </p:cNvPr>
          <p:cNvSpPr>
            <a:spLocks noChangeArrowheads="1"/>
          </p:cNvSpPr>
          <p:nvPr/>
        </p:nvSpPr>
        <p:spPr bwMode="auto">
          <a:xfrm>
            <a:off x="0" y="6754813"/>
            <a:ext cx="893763" cy="103187"/>
          </a:xfrm>
          <a:prstGeom prst="rect">
            <a:avLst/>
          </a:prstGeom>
          <a:solidFill>
            <a:srgbClr val="7ECE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defRPr/>
            </a:pPr>
            <a:endParaRPr lang="id-ID" altLang="id-ID"/>
          </a:p>
        </p:txBody>
      </p:sp>
      <p:sp>
        <p:nvSpPr>
          <p:cNvPr id="7" name="Shape 34">
            <a:extLst>
              <a:ext uri="{FF2B5EF4-FFF2-40B4-BE49-F238E27FC236}">
                <a16:creationId xmlns:a16="http://schemas.microsoft.com/office/drawing/2014/main" id="{A316681A-ECFA-403B-B525-1A78DA82450A}"/>
              </a:ext>
            </a:extLst>
          </p:cNvPr>
          <p:cNvSpPr>
            <a:spLocks noChangeArrowheads="1"/>
          </p:cNvSpPr>
          <p:nvPr/>
        </p:nvSpPr>
        <p:spPr bwMode="auto">
          <a:xfrm>
            <a:off x="893763" y="6754813"/>
            <a:ext cx="6462712" cy="103187"/>
          </a:xfrm>
          <a:prstGeom prst="rect">
            <a:avLst/>
          </a:prstGeom>
          <a:solidFill>
            <a:srgbClr val="2185C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defRPr/>
            </a:pPr>
            <a:endParaRPr lang="id-ID" altLang="id-ID"/>
          </a:p>
        </p:txBody>
      </p:sp>
      <p:sp>
        <p:nvSpPr>
          <p:cNvPr id="29" name="Shape 29"/>
          <p:cNvSpPr txBox="1">
            <a:spLocks noGrp="1"/>
          </p:cNvSpPr>
          <p:nvPr>
            <p:ph type="title"/>
          </p:nvPr>
        </p:nvSpPr>
        <p:spPr>
          <a:xfrm>
            <a:off x="893700" y="274650"/>
            <a:ext cx="6462600" cy="1143000"/>
          </a:xfrm>
          <a:prstGeom prst="rect">
            <a:avLst/>
          </a:prstGeom>
        </p:spPr>
        <p:txBody>
          <a:bodyPr lIns="91425" tIns="91425" rIns="91425" bIns="91425" anchor="b"/>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893700" y="1831450"/>
            <a:ext cx="6462600" cy="4736399"/>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506906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8B8205-C7C3-2046-B108-4F328816977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81999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B8205-C7C3-2046-B108-4F328816977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288997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8B8205-C7C3-2046-B108-4F328816977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341037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B7B9C897-BB6A-4C8B-A140-8B57C510F36E}" type="datetimeFigureOut">
              <a:rPr lang="id-ID"/>
              <a:pPr/>
              <a:t>07/02/2019</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fld id="{2E6293E8-480E-43B4-B32E-2B99D238C37D}" type="slidenum">
              <a:rPr lang="id-ID"/>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8B8205-C7C3-2046-B108-4F328816977A}"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1905875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8B8205-C7C3-2046-B108-4F328816977A}" type="datetimeFigureOut">
              <a:rPr lang="en-US" smtClean="0"/>
              <a:pPr/>
              <a:t>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3690652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8B8205-C7C3-2046-B108-4F328816977A}" type="datetimeFigureOut">
              <a:rPr lang="en-US" smtClean="0"/>
              <a:pPr/>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1370294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B8205-C7C3-2046-B108-4F328816977A}" type="datetimeFigureOut">
              <a:rPr lang="en-US" smtClean="0"/>
              <a:pPr/>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2184192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8B8205-C7C3-2046-B108-4F328816977A}"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4159902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8B8205-C7C3-2046-B108-4F328816977A}"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3531735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B8205-C7C3-2046-B108-4F328816977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801338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B8205-C7C3-2046-B108-4F328816977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1ACE9-B3CF-5243-8908-18A8E151060B}" type="slidenum">
              <a:rPr lang="en-US" smtClean="0"/>
              <a:pPr/>
              <a:t>‹#›</a:t>
            </a:fld>
            <a:endParaRPr lang="en-US"/>
          </a:p>
        </p:txBody>
      </p:sp>
    </p:spTree>
    <p:extLst>
      <p:ext uri="{BB962C8B-B14F-4D97-AF65-F5344CB8AC3E}">
        <p14:creationId xmlns:p14="http://schemas.microsoft.com/office/powerpoint/2010/main" val="158615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71BF4B5-E42C-45F7-89A2-D7F1D7309286}" type="datetimeFigureOut">
              <a:rPr lang="id-ID"/>
              <a:pPr/>
              <a:t>07/02/2019</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fld id="{7AF23796-4E97-4DD2-9D14-BA9E49852361}" type="slidenum">
              <a:rPr lang="id-ID"/>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p:cNvSpPr>
            <a:spLocks noGrp="1"/>
          </p:cNvSpPr>
          <p:nvPr>
            <p:ph type="dt" sz="half" idx="10"/>
          </p:nvPr>
        </p:nvSpPr>
        <p:spPr/>
        <p:txBody>
          <a:bodyPr/>
          <a:lstStyle>
            <a:lvl1pPr>
              <a:defRPr/>
            </a:lvl1pPr>
          </a:lstStyle>
          <a:p>
            <a:fld id="{F0AFBF25-5719-4684-AE54-BB56D7C9BE10}" type="datetimeFigureOut">
              <a:rPr lang="id-ID"/>
              <a:pPr/>
              <a:t>07/02/2019</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fld id="{B6A6205E-79AA-4C8F-AB64-19CCB773DCAC}" type="slidenum">
              <a:rPr lang="id-ID"/>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p:cNvSpPr>
            <a:spLocks noGrp="1"/>
          </p:cNvSpPr>
          <p:nvPr>
            <p:ph type="dt" sz="half" idx="10"/>
          </p:nvPr>
        </p:nvSpPr>
        <p:spPr/>
        <p:txBody>
          <a:bodyPr/>
          <a:lstStyle>
            <a:lvl1pPr>
              <a:defRPr/>
            </a:lvl1pPr>
          </a:lstStyle>
          <a:p>
            <a:fld id="{5536CCEB-E738-40C2-8BFA-69BE03FF0E9A}" type="datetimeFigureOut">
              <a:rPr lang="id-ID"/>
              <a:pPr/>
              <a:t>07/02/2019</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fld id="{E3A8CAAD-EC11-4F1F-BDFB-9D5F1E5F6D8D}" type="slidenum">
              <a:rPr lang="id-ID"/>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p:cNvSpPr>
            <a:spLocks noGrp="1"/>
          </p:cNvSpPr>
          <p:nvPr>
            <p:ph type="dt" sz="half" idx="10"/>
          </p:nvPr>
        </p:nvSpPr>
        <p:spPr/>
        <p:txBody>
          <a:bodyPr/>
          <a:lstStyle>
            <a:lvl1pPr>
              <a:defRPr/>
            </a:lvl1pPr>
          </a:lstStyle>
          <a:p>
            <a:fld id="{B0EE99F0-D776-4519-B615-0EC60DEECE1A}" type="datetimeFigureOut">
              <a:rPr lang="id-ID"/>
              <a:pPr/>
              <a:t>07/02/2019</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fld id="{D4A58138-0682-4B50-A99B-E34AAE96E6CA}" type="slidenum">
              <a:rPr lang="id-ID"/>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0990050-ACB1-47C9-BDC4-72CB7A2FDE5C}" type="datetimeFigureOut">
              <a:rPr lang="id-ID"/>
              <a:pPr/>
              <a:t>07/02/2019</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fld id="{60FD579C-A263-449D-A5A4-3811CB78CB38}" type="slidenum">
              <a:rPr lang="id-ID"/>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25C53BC-47D6-44B9-8A5A-92528B83E820}" type="datetimeFigureOut">
              <a:rPr lang="id-ID"/>
              <a:pPr/>
              <a:t>07/02/2019</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fld id="{C3D65708-F42E-401A-9227-E65E624CA001}" type="slidenum">
              <a:rPr lang="id-ID"/>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6518FDF-AC4C-4E3B-A16F-08380002D691}" type="datetimeFigureOut">
              <a:rPr lang="id-ID"/>
              <a:pPr/>
              <a:t>07/02/2019</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fld id="{0636D11F-72EA-4B0A-BD91-6F92FF0C85E9}" type="slidenum">
              <a:rPr lang="id-ID"/>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id-ID"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7978B4A-3D12-4E62-93C7-E3AE1CFC180C}" type="datetimeFigureOut">
              <a:rPr lang="id-ID"/>
              <a:pPr/>
              <a:t>07/02/2019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5C01867-834D-4FE1-9B5D-D78EC3135A87}" type="slidenum">
              <a:rPr lang="id-ID"/>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74" r:id="rId14"/>
    <p:sldLayoutId id="2147483675" r:id="rId15"/>
    <p:sldLayoutId id="2147483676" r:id="rId16"/>
  </p:sldLayoutIdLst>
  <p:txStyles>
    <p:titleStyle>
      <a:lvl1pPr algn="ctr" rtl="0" eaLnBrk="0" fontAlgn="base" hangingPunct="0">
        <a:spcBef>
          <a:spcPct val="0"/>
        </a:spcBef>
        <a:spcAft>
          <a:spcPct val="0"/>
        </a:spcAft>
        <a:defRPr sz="4400" kern="1200">
          <a:ln>
            <a:solidFill>
              <a:schemeClr val="accent5"/>
            </a:solidFill>
          </a:ln>
          <a:solidFill>
            <a:schemeClr val="bg2">
              <a:lumMod val="25000"/>
            </a:schemeClr>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B8205-C7C3-2046-B108-4F328816977A}" type="datetimeFigureOut">
              <a:rPr lang="en-US" smtClean="0"/>
              <a:pPr/>
              <a:t>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1ACE9-B3CF-5243-8908-18A8E151060B}" type="slidenum">
              <a:rPr lang="en-US" smtClean="0"/>
              <a:pPr/>
              <a:t>‹#›</a:t>
            </a:fld>
            <a:endParaRPr lang="en-US"/>
          </a:p>
        </p:txBody>
      </p:sp>
    </p:spTree>
    <p:extLst>
      <p:ext uri="{BB962C8B-B14F-4D97-AF65-F5344CB8AC3E}">
        <p14:creationId xmlns:p14="http://schemas.microsoft.com/office/powerpoint/2010/main" val="4564435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6.svg"/><Relationship Id="rId4" Type="http://schemas.openxmlformats.org/officeDocument/2006/relationships/image" Target="../media/image14.png"/><Relationship Id="rId9" Type="http://schemas.openxmlformats.org/officeDocument/2006/relationships/image" Target="../media/image20.sv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78F8DC-9C10-4E7E-A977-F661E721BE38}"/>
              </a:ext>
            </a:extLst>
          </p:cNvPr>
          <p:cNvSpPr>
            <a:spLocks noGrp="1"/>
          </p:cNvSpPr>
          <p:nvPr>
            <p:ph type="ctrTitle"/>
          </p:nvPr>
        </p:nvSpPr>
        <p:spPr>
          <a:xfrm>
            <a:off x="3568700" y="4062413"/>
            <a:ext cx="5222875" cy="1736725"/>
          </a:xfrm>
        </p:spPr>
        <p:txBody>
          <a:bodyPr rtlCol="0"/>
          <a:lstStyle/>
          <a:p>
            <a:pPr>
              <a:spcAft>
                <a:spcPts val="1000"/>
              </a:spcAft>
            </a:pPr>
            <a:r>
              <a:rPr lang="id-ID" sz="3200" dirty="0">
                <a:solidFill>
                  <a:schemeClr val="tx1">
                    <a:lumMod val="95000"/>
                    <a:lumOff val="5000"/>
                  </a:schemeClr>
                </a:solidFill>
                <a:cs typeface="Arial" pitchFamily="34" charset="0"/>
              </a:rPr>
              <a:t>STANDAR KOMPETENSI KERJA KHUSUS APARATUR DAERAH BIDANG PERDAGANGAN (SKTDP)</a:t>
            </a:r>
          </a:p>
        </p:txBody>
      </p:sp>
      <p:sp>
        <p:nvSpPr>
          <p:cNvPr id="5" name="Subtitle 4">
            <a:extLst>
              <a:ext uri="{FF2B5EF4-FFF2-40B4-BE49-F238E27FC236}">
                <a16:creationId xmlns:a16="http://schemas.microsoft.com/office/drawing/2014/main" id="{63E4BA40-45EE-4DAC-9C7A-96B3AE101562}"/>
              </a:ext>
            </a:extLst>
          </p:cNvPr>
          <p:cNvSpPr>
            <a:spLocks noGrp="1"/>
          </p:cNvSpPr>
          <p:nvPr>
            <p:ph type="subTitle" idx="1"/>
          </p:nvPr>
        </p:nvSpPr>
        <p:spPr>
          <a:xfrm>
            <a:off x="3568700" y="5799138"/>
            <a:ext cx="5222875" cy="407987"/>
          </a:xfrm>
        </p:spPr>
        <p:txBody>
          <a:bodyPr rtlCol="0">
            <a:normAutofit/>
          </a:bodyPr>
          <a:lstStyle/>
          <a:p>
            <a:pPr eaLnBrk="1" fontAlgn="auto" hangingPunct="1">
              <a:spcAft>
                <a:spcPts val="0"/>
              </a:spcAft>
              <a:defRPr/>
            </a:pPr>
            <a:r>
              <a:rPr lang="id-ID" sz="2000" b="1" dirty="0"/>
              <a:t>Biro Organisasi dan Kepegawaian</a:t>
            </a:r>
          </a:p>
          <a:p>
            <a:pPr eaLnBrk="1" fontAlgn="auto" hangingPunct="1">
              <a:spcAft>
                <a:spcPts val="0"/>
              </a:spcAft>
              <a:defRPr/>
            </a:pPr>
            <a:endParaRPr lang="en-US" sz="2000" b="1" dirty="0"/>
          </a:p>
        </p:txBody>
      </p:sp>
      <p:pic>
        <p:nvPicPr>
          <p:cNvPr id="12" name="Picture Placeholder 11">
            <a:extLst>
              <a:ext uri="{FF2B5EF4-FFF2-40B4-BE49-F238E27FC236}">
                <a16:creationId xmlns:a16="http://schemas.microsoft.com/office/drawing/2014/main" id="{B1CDAF71-87DD-4B5D-8549-73A9D75C25C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7" r="557"/>
          <a:stretch>
            <a:fillRect/>
          </a:stretch>
        </p:blipFill>
        <p:spPr/>
      </p:pic>
      <p:sp>
        <p:nvSpPr>
          <p:cNvPr id="10245" name="Footer Placeholder 6">
            <a:extLst>
              <a:ext uri="{FF2B5EF4-FFF2-40B4-BE49-F238E27FC236}">
                <a16:creationId xmlns:a16="http://schemas.microsoft.com/office/drawing/2014/main" id="{FC72BA42-11AE-4C34-B135-4966D9000135}"/>
              </a:ext>
            </a:extLst>
          </p:cNvPr>
          <p:cNvSpPr>
            <a:spLocks noGrp="1" noChangeArrowheads="1"/>
          </p:cNvSpPr>
          <p:nvPr>
            <p:ph type="ftr" sz="quarter" idx="15"/>
          </p:nvPr>
        </p:nvSpPr>
        <p:spPr bwMode="auto">
          <a:xfrm>
            <a:off x="4553645" y="6256063"/>
            <a:ext cx="2054225" cy="407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4213">
              <a:defRPr>
                <a:solidFill>
                  <a:schemeClr val="tx1"/>
                </a:solidFill>
                <a:latin typeface="Tw Cen MT" panose="020B0602020104020603" pitchFamily="34" charset="0"/>
              </a:defRPr>
            </a:lvl1pPr>
            <a:lvl2pPr marL="742950" indent="-285750" defTabSz="684213">
              <a:defRPr>
                <a:solidFill>
                  <a:schemeClr val="tx1"/>
                </a:solidFill>
                <a:latin typeface="Tw Cen MT" panose="020B0602020104020603" pitchFamily="34" charset="0"/>
              </a:defRPr>
            </a:lvl2pPr>
            <a:lvl3pPr marL="1143000" indent="-228600" defTabSz="684213">
              <a:defRPr>
                <a:solidFill>
                  <a:schemeClr val="tx1"/>
                </a:solidFill>
                <a:latin typeface="Tw Cen MT" panose="020B0602020104020603" pitchFamily="34" charset="0"/>
              </a:defRPr>
            </a:lvl3pPr>
            <a:lvl4pPr marL="1600200" indent="-228600" defTabSz="684213">
              <a:defRPr>
                <a:solidFill>
                  <a:schemeClr val="tx1"/>
                </a:solidFill>
                <a:latin typeface="Tw Cen MT" panose="020B0602020104020603" pitchFamily="34" charset="0"/>
              </a:defRPr>
            </a:lvl4pPr>
            <a:lvl5pPr marL="2057400" indent="-228600" defTabSz="684213">
              <a:defRPr>
                <a:solidFill>
                  <a:schemeClr val="tx1"/>
                </a:solidFill>
                <a:latin typeface="Tw Cen MT" panose="020B0602020104020603" pitchFamily="34" charset="0"/>
              </a:defRPr>
            </a:lvl5pPr>
            <a:lvl6pPr marL="2514600" indent="-228600" defTabSz="684213" eaLnBrk="0" fontAlgn="base" hangingPunct="0">
              <a:spcBef>
                <a:spcPct val="0"/>
              </a:spcBef>
              <a:spcAft>
                <a:spcPct val="0"/>
              </a:spcAft>
              <a:defRPr>
                <a:solidFill>
                  <a:schemeClr val="tx1"/>
                </a:solidFill>
                <a:latin typeface="Tw Cen MT" panose="020B0602020104020603" pitchFamily="34" charset="0"/>
              </a:defRPr>
            </a:lvl6pPr>
            <a:lvl7pPr marL="2971800" indent="-228600" defTabSz="684213" eaLnBrk="0" fontAlgn="base" hangingPunct="0">
              <a:spcBef>
                <a:spcPct val="0"/>
              </a:spcBef>
              <a:spcAft>
                <a:spcPct val="0"/>
              </a:spcAft>
              <a:defRPr>
                <a:solidFill>
                  <a:schemeClr val="tx1"/>
                </a:solidFill>
                <a:latin typeface="Tw Cen MT" panose="020B0602020104020603" pitchFamily="34" charset="0"/>
              </a:defRPr>
            </a:lvl7pPr>
            <a:lvl8pPr marL="3429000" indent="-228600" defTabSz="684213" eaLnBrk="0" fontAlgn="base" hangingPunct="0">
              <a:spcBef>
                <a:spcPct val="0"/>
              </a:spcBef>
              <a:spcAft>
                <a:spcPct val="0"/>
              </a:spcAft>
              <a:defRPr>
                <a:solidFill>
                  <a:schemeClr val="tx1"/>
                </a:solidFill>
                <a:latin typeface="Tw Cen MT" panose="020B0602020104020603" pitchFamily="34" charset="0"/>
              </a:defRPr>
            </a:lvl8pPr>
            <a:lvl9pPr marL="3886200" indent="-228600" defTabSz="684213" eaLnBrk="0" fontAlgn="base" hangingPunct="0">
              <a:spcBef>
                <a:spcPct val="0"/>
              </a:spcBef>
              <a:spcAft>
                <a:spcPct val="0"/>
              </a:spcAft>
              <a:defRPr>
                <a:solidFill>
                  <a:schemeClr val="tx1"/>
                </a:solidFill>
                <a:latin typeface="Tw Cen MT" panose="020B0602020104020603" pitchFamily="34" charset="0"/>
              </a:defRPr>
            </a:lvl9pPr>
          </a:lstStyle>
          <a:p>
            <a:r>
              <a:rPr lang="id-ID" altLang="id-ID" sz="1600" b="1" dirty="0">
                <a:latin typeface="Calibri" panose="020F0502020204030204" pitchFamily="34" charset="0"/>
              </a:rPr>
              <a:t>2019</a:t>
            </a:r>
            <a:endParaRPr lang="en-US" altLang="id-ID" sz="1600" b="1" dirty="0">
              <a:latin typeface="Calibri" panose="020F0502020204030204" pitchFamily="34" charset="0"/>
            </a:endParaRPr>
          </a:p>
        </p:txBody>
      </p:sp>
      <p:pic>
        <p:nvPicPr>
          <p:cNvPr id="10246" name="Picture 1">
            <a:extLst>
              <a:ext uri="{FF2B5EF4-FFF2-40B4-BE49-F238E27FC236}">
                <a16:creationId xmlns:a16="http://schemas.microsoft.com/office/drawing/2014/main" id="{E6A7B193-529D-4DC7-A5EC-D1F19E3ED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850" y="473075"/>
            <a:ext cx="9747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C160-7F7B-47E7-A544-BC1EBC318A2B}"/>
              </a:ext>
            </a:extLst>
          </p:cNvPr>
          <p:cNvSpPr>
            <a:spLocks noGrp="1"/>
          </p:cNvSpPr>
          <p:nvPr>
            <p:ph type="title"/>
          </p:nvPr>
        </p:nvSpPr>
        <p:spPr>
          <a:xfrm>
            <a:off x="457200" y="274638"/>
            <a:ext cx="8229600" cy="562074"/>
          </a:xfrm>
        </p:spPr>
        <p:txBody>
          <a:bodyPr/>
          <a:lstStyle/>
          <a:p>
            <a:pPr algn="l"/>
            <a:r>
              <a:rPr lang="id-ID" sz="2800" dirty="0">
                <a:ln>
                  <a:solidFill>
                    <a:srgbClr val="5AA2AE"/>
                  </a:solidFill>
                </a:ln>
                <a:solidFill>
                  <a:schemeClr val="accent2">
                    <a:lumMod val="75000"/>
                  </a:schemeClr>
                </a:solidFill>
              </a:rPr>
              <a:t>Permendag Nomor 85 Tahun 2017</a:t>
            </a:r>
            <a:endParaRPr lang="en-US" sz="3600" dirty="0">
              <a:solidFill>
                <a:schemeClr val="accent2">
                  <a:lumMod val="75000"/>
                </a:schemeClr>
              </a:solidFill>
            </a:endParaRPr>
          </a:p>
        </p:txBody>
      </p:sp>
      <p:graphicFrame>
        <p:nvGraphicFramePr>
          <p:cNvPr id="4" name="Content Placeholder 3">
            <a:extLst>
              <a:ext uri="{FF2B5EF4-FFF2-40B4-BE49-F238E27FC236}">
                <a16:creationId xmlns:a16="http://schemas.microsoft.com/office/drawing/2014/main" id="{C83EB6ED-F32E-437E-8E3C-72A476C9D177}"/>
              </a:ext>
            </a:extLst>
          </p:cNvPr>
          <p:cNvGraphicFramePr>
            <a:graphicFrameLocks noGrp="1"/>
          </p:cNvGraphicFramePr>
          <p:nvPr>
            <p:ph idx="1"/>
            <p:extLst>
              <p:ext uri="{D42A27DB-BD31-4B8C-83A1-F6EECF244321}">
                <p14:modId xmlns:p14="http://schemas.microsoft.com/office/powerpoint/2010/main" val="3745851828"/>
              </p:ext>
            </p:extLst>
          </p:nvPr>
        </p:nvGraphicFramePr>
        <p:xfrm>
          <a:off x="457200" y="1124744"/>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48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102C-92B6-4085-AD31-4C0FF813AA2B}"/>
              </a:ext>
            </a:extLst>
          </p:cNvPr>
          <p:cNvSpPr>
            <a:spLocks noGrp="1"/>
          </p:cNvSpPr>
          <p:nvPr>
            <p:ph type="title"/>
          </p:nvPr>
        </p:nvSpPr>
        <p:spPr/>
        <p:txBody>
          <a:bodyPr/>
          <a:lstStyle/>
          <a:p>
            <a:r>
              <a:rPr lang="en-US" sz="3600" dirty="0">
                <a:solidFill>
                  <a:schemeClr val="accent2">
                    <a:lumMod val="75000"/>
                  </a:schemeClr>
                </a:solidFill>
              </a:rPr>
              <a:t>SKTDP </a:t>
            </a:r>
            <a:r>
              <a:rPr lang="en-US" sz="3600" dirty="0" err="1">
                <a:solidFill>
                  <a:schemeClr val="accent2">
                    <a:lumMod val="75000"/>
                  </a:schemeClr>
                </a:solidFill>
              </a:rPr>
              <a:t>terdiri</a:t>
            </a:r>
            <a:r>
              <a:rPr lang="en-US" sz="3600" dirty="0">
                <a:solidFill>
                  <a:schemeClr val="accent2">
                    <a:lumMod val="75000"/>
                  </a:schemeClr>
                </a:solidFill>
              </a:rPr>
              <a:t> </a:t>
            </a:r>
            <a:r>
              <a:rPr lang="en-US" sz="3600" dirty="0" err="1">
                <a:solidFill>
                  <a:schemeClr val="accent2">
                    <a:lumMod val="75000"/>
                  </a:schemeClr>
                </a:solidFill>
              </a:rPr>
              <a:t>atas</a:t>
            </a:r>
            <a:r>
              <a:rPr lang="en-US" sz="3600" dirty="0">
                <a:solidFill>
                  <a:schemeClr val="accent2">
                    <a:lumMod val="75000"/>
                  </a:schemeClr>
                </a:solidFill>
              </a:rPr>
              <a:t> 2 (</a:t>
            </a:r>
            <a:r>
              <a:rPr lang="en-US" sz="3600" dirty="0" err="1">
                <a:solidFill>
                  <a:schemeClr val="accent2">
                    <a:lumMod val="75000"/>
                  </a:schemeClr>
                </a:solidFill>
              </a:rPr>
              <a:t>dua</a:t>
            </a:r>
            <a:r>
              <a:rPr lang="en-US" sz="3600" dirty="0">
                <a:solidFill>
                  <a:schemeClr val="accent2">
                    <a:lumMod val="75000"/>
                  </a:schemeClr>
                </a:solidFill>
              </a:rPr>
              <a:t>) </a:t>
            </a:r>
            <a:r>
              <a:rPr lang="en-US" sz="3600" dirty="0" err="1">
                <a:solidFill>
                  <a:schemeClr val="accent2">
                    <a:lumMod val="75000"/>
                  </a:schemeClr>
                </a:solidFill>
              </a:rPr>
              <a:t>komponen</a:t>
            </a:r>
            <a:r>
              <a:rPr lang="en-US" sz="3600" dirty="0">
                <a:solidFill>
                  <a:schemeClr val="accent2">
                    <a:lumMod val="75000"/>
                  </a:schemeClr>
                </a:solidFill>
              </a:rPr>
              <a:t>, </a:t>
            </a:r>
            <a:r>
              <a:rPr lang="en-US" sz="3600" dirty="0" err="1">
                <a:solidFill>
                  <a:schemeClr val="accent2">
                    <a:lumMod val="75000"/>
                  </a:schemeClr>
                </a:solidFill>
              </a:rPr>
              <a:t>yaitu</a:t>
            </a:r>
            <a:r>
              <a:rPr lang="en-US" sz="3600" dirty="0">
                <a:solidFill>
                  <a:schemeClr val="accent2">
                    <a:lumMod val="75000"/>
                  </a:schemeClr>
                </a:solidFill>
              </a:rPr>
              <a:t>:</a:t>
            </a:r>
            <a:endParaRPr lang="id-ID" sz="3600" dirty="0">
              <a:solidFill>
                <a:schemeClr val="accent2">
                  <a:lumMod val="75000"/>
                </a:schemeClr>
              </a:solidFill>
            </a:endParaRPr>
          </a:p>
        </p:txBody>
      </p:sp>
      <p:graphicFrame>
        <p:nvGraphicFramePr>
          <p:cNvPr id="4" name="Content Placeholder 3">
            <a:extLst>
              <a:ext uri="{FF2B5EF4-FFF2-40B4-BE49-F238E27FC236}">
                <a16:creationId xmlns:a16="http://schemas.microsoft.com/office/drawing/2014/main" id="{36D86DA1-332F-471C-9A9F-9A77FCE534D2}"/>
              </a:ext>
            </a:extLst>
          </p:cNvPr>
          <p:cNvGraphicFramePr>
            <a:graphicFrameLocks noGrp="1"/>
          </p:cNvGraphicFramePr>
          <p:nvPr>
            <p:ph idx="1"/>
            <p:extLst>
              <p:ext uri="{D42A27DB-BD31-4B8C-83A1-F6EECF244321}">
                <p14:modId xmlns:p14="http://schemas.microsoft.com/office/powerpoint/2010/main" val="3202073913"/>
              </p:ext>
            </p:extLst>
          </p:nvPr>
        </p:nvGraphicFramePr>
        <p:xfrm>
          <a:off x="827584" y="1988840"/>
          <a:ext cx="7859216"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96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612862" y="2658549"/>
            <a:ext cx="6011098" cy="714380"/>
          </a:xfrm>
        </p:spPr>
        <p:txBody>
          <a:bodyPr/>
          <a:lstStyle/>
          <a:p>
            <a:pPr algn="r"/>
            <a:r>
              <a:rPr lang="id-ID" sz="2400" b="1" dirty="0"/>
              <a:t>Unit Kompetensi</a:t>
            </a:r>
            <a:br>
              <a:rPr lang="id-ID" sz="2400" b="1" dirty="0"/>
            </a:br>
            <a:r>
              <a:rPr lang="id-ID" sz="2400" b="1" dirty="0"/>
              <a:t>Pejabat Dinas</a:t>
            </a:r>
            <a:r>
              <a:rPr lang="en-US" sz="2400" b="1" dirty="0"/>
              <a:t> </a:t>
            </a:r>
            <a:r>
              <a:rPr lang="id-ID" sz="2400" b="1" dirty="0"/>
              <a:t>Provinsi/Kabupaten/Kota</a:t>
            </a:r>
            <a:endParaRPr lang="id-ID" sz="2400" dirty="0"/>
          </a:p>
        </p:txBody>
      </p:sp>
      <p:graphicFrame>
        <p:nvGraphicFramePr>
          <p:cNvPr id="3" name="Table 2">
            <a:extLst>
              <a:ext uri="{FF2B5EF4-FFF2-40B4-BE49-F238E27FC236}">
                <a16:creationId xmlns:a16="http://schemas.microsoft.com/office/drawing/2014/main" id="{ABE9D798-7849-404C-8C5A-7C5E221C8998}"/>
              </a:ext>
            </a:extLst>
          </p:cNvPr>
          <p:cNvGraphicFramePr>
            <a:graphicFrameLocks noGrp="1"/>
          </p:cNvGraphicFramePr>
          <p:nvPr>
            <p:extLst>
              <p:ext uri="{D42A27DB-BD31-4B8C-83A1-F6EECF244321}">
                <p14:modId xmlns:p14="http://schemas.microsoft.com/office/powerpoint/2010/main" val="3528083207"/>
              </p:ext>
            </p:extLst>
          </p:nvPr>
        </p:nvGraphicFramePr>
        <p:xfrm>
          <a:off x="961256" y="110888"/>
          <a:ext cx="8075240" cy="6905244"/>
        </p:xfrm>
        <a:graphic>
          <a:graphicData uri="http://schemas.openxmlformats.org/drawingml/2006/table">
            <a:tbl>
              <a:tblPr firstRow="1" firstCol="1" bandRow="1">
                <a:tableStyleId>{B301B821-A1FF-4177-AEE7-76D212191A09}</a:tableStyleId>
              </a:tblPr>
              <a:tblGrid>
                <a:gridCol w="1512168">
                  <a:extLst>
                    <a:ext uri="{9D8B030D-6E8A-4147-A177-3AD203B41FA5}">
                      <a16:colId xmlns:a16="http://schemas.microsoft.com/office/drawing/2014/main" val="2545235353"/>
                    </a:ext>
                  </a:extLst>
                </a:gridCol>
                <a:gridCol w="288032">
                  <a:extLst>
                    <a:ext uri="{9D8B030D-6E8A-4147-A177-3AD203B41FA5}">
                      <a16:colId xmlns:a16="http://schemas.microsoft.com/office/drawing/2014/main" val="255362794"/>
                    </a:ext>
                  </a:extLst>
                </a:gridCol>
                <a:gridCol w="6275040">
                  <a:extLst>
                    <a:ext uri="{9D8B030D-6E8A-4147-A177-3AD203B41FA5}">
                      <a16:colId xmlns:a16="http://schemas.microsoft.com/office/drawing/2014/main" val="1935837347"/>
                    </a:ext>
                  </a:extLst>
                </a:gridCol>
              </a:tblGrid>
              <a:tr h="202657">
                <a:tc>
                  <a:txBody>
                    <a:bodyPr/>
                    <a:lstStyle/>
                    <a:p>
                      <a:pPr algn="ctr">
                        <a:lnSpc>
                          <a:spcPct val="115000"/>
                        </a:lnSpc>
                        <a:spcAft>
                          <a:spcPts val="0"/>
                        </a:spcAft>
                      </a:pPr>
                      <a:r>
                        <a:rPr lang="id-ID" sz="1600" dirty="0">
                          <a:solidFill>
                            <a:schemeClr val="tx1"/>
                          </a:solidFill>
                          <a:effectLst/>
                        </a:rPr>
                        <a:t>Sub Urusan</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nchor="ctr"/>
                </a:tc>
                <a:tc gridSpan="2">
                  <a:txBody>
                    <a:bodyPr/>
                    <a:lstStyle/>
                    <a:p>
                      <a:pPr algn="ctr">
                        <a:lnSpc>
                          <a:spcPct val="115000"/>
                        </a:lnSpc>
                        <a:spcAft>
                          <a:spcPts val="0"/>
                        </a:spcAft>
                      </a:pPr>
                      <a:r>
                        <a:rPr lang="id-ID" sz="1600" dirty="0">
                          <a:solidFill>
                            <a:schemeClr val="tx1"/>
                          </a:solidFill>
                          <a:effectLst/>
                        </a:rPr>
                        <a:t>Judul Unit Kompetensi</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nchor="ctr"/>
                </a:tc>
                <a:tc hMerge="1">
                  <a:txBody>
                    <a:bodyPr/>
                    <a:lstStyle/>
                    <a:p>
                      <a:endParaRPr lang="id-ID"/>
                    </a:p>
                  </a:txBody>
                  <a:tcPr/>
                </a:tc>
                <a:extLst>
                  <a:ext uri="{0D108BD9-81ED-4DB2-BD59-A6C34878D82A}">
                    <a16:rowId xmlns:a16="http://schemas.microsoft.com/office/drawing/2014/main" val="3797916028"/>
                  </a:ext>
                </a:extLst>
              </a:tr>
              <a:tr h="184232">
                <a:tc rowSpan="3">
                  <a:txBody>
                    <a:bodyPr/>
                    <a:lstStyle/>
                    <a:p>
                      <a:pPr>
                        <a:lnSpc>
                          <a:spcPct val="115000"/>
                        </a:lnSpc>
                        <a:spcAft>
                          <a:spcPts val="0"/>
                        </a:spcAft>
                      </a:pPr>
                      <a:r>
                        <a:rPr lang="id-ID" sz="1400" dirty="0">
                          <a:solidFill>
                            <a:schemeClr val="tx1"/>
                          </a:solidFill>
                          <a:effectLst/>
                        </a:rPr>
                        <a:t>Umum</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ctr">
                        <a:lnSpc>
                          <a:spcPct val="115000"/>
                        </a:lnSpc>
                        <a:spcAft>
                          <a:spcPts val="0"/>
                        </a:spcAft>
                      </a:pPr>
                      <a:r>
                        <a:rPr lang="id-ID" sz="1400" dirty="0">
                          <a:solidFill>
                            <a:schemeClr val="tx1"/>
                          </a:solidFill>
                          <a:effectLst/>
                        </a:rPr>
                        <a:t>1</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400">
                          <a:solidFill>
                            <a:schemeClr val="tx1"/>
                          </a:solidFill>
                          <a:effectLst/>
                        </a:rPr>
                        <a:t>Menyusun rencana program bidang perdagangan</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20367783"/>
                  </a:ext>
                </a:extLst>
              </a:tr>
              <a:tr h="276349">
                <a:tc vMerge="1">
                  <a:txBody>
                    <a:bodyPr/>
                    <a:lstStyle/>
                    <a:p>
                      <a:endParaRPr lang="id-ID"/>
                    </a:p>
                  </a:txBody>
                  <a:tcPr/>
                </a:tc>
                <a:tc>
                  <a:txBody>
                    <a:bodyPr/>
                    <a:lstStyle/>
                    <a:p>
                      <a:pPr algn="ctr">
                        <a:lnSpc>
                          <a:spcPct val="115000"/>
                        </a:lnSpc>
                        <a:spcAft>
                          <a:spcPts val="0"/>
                        </a:spcAft>
                      </a:pPr>
                      <a:r>
                        <a:rPr lang="id-ID" sz="1400" dirty="0">
                          <a:solidFill>
                            <a:schemeClr val="tx1"/>
                          </a:solidFill>
                          <a:effectLst/>
                        </a:rPr>
                        <a:t>2</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400" dirty="0">
                          <a:solidFill>
                            <a:schemeClr val="tx1"/>
                          </a:solidFill>
                          <a:effectLst/>
                        </a:rPr>
                        <a:t>Melakukan Monitoring dan Evaluasi Program dan Kegiatan di Bidang Perdagangan</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3113218123"/>
                  </a:ext>
                </a:extLst>
              </a:tr>
              <a:tr h="184232">
                <a:tc vMerge="1">
                  <a:txBody>
                    <a:bodyPr/>
                    <a:lstStyle/>
                    <a:p>
                      <a:endParaRPr lang="id-ID"/>
                    </a:p>
                  </a:txBody>
                  <a:tcPr/>
                </a:tc>
                <a:tc>
                  <a:txBody>
                    <a:bodyPr/>
                    <a:lstStyle/>
                    <a:p>
                      <a:pPr algn="ctr">
                        <a:lnSpc>
                          <a:spcPct val="115000"/>
                        </a:lnSpc>
                        <a:spcAft>
                          <a:spcPts val="0"/>
                        </a:spcAft>
                      </a:pPr>
                      <a:r>
                        <a:rPr lang="id-ID" sz="1400" dirty="0">
                          <a:solidFill>
                            <a:schemeClr val="tx1"/>
                          </a:solidFill>
                          <a:effectLst/>
                        </a:rPr>
                        <a:t>3</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400">
                          <a:solidFill>
                            <a:schemeClr val="tx1"/>
                          </a:solidFill>
                          <a:effectLst/>
                        </a:rPr>
                        <a:t>Mengembangkan Standar Operating Prosedur (SOP)</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533025926"/>
                  </a:ext>
                </a:extLst>
              </a:tr>
              <a:tr h="184232">
                <a:tc rowSpan="2">
                  <a:txBody>
                    <a:bodyPr/>
                    <a:lstStyle/>
                    <a:p>
                      <a:pPr>
                        <a:lnSpc>
                          <a:spcPct val="115000"/>
                        </a:lnSpc>
                        <a:spcAft>
                          <a:spcPts val="0"/>
                        </a:spcAft>
                      </a:pPr>
                      <a:r>
                        <a:rPr lang="id-ID" sz="1400">
                          <a:solidFill>
                            <a:schemeClr val="tx1"/>
                          </a:solidFill>
                          <a:effectLst/>
                        </a:rPr>
                        <a:t>Perizinan dan Pendaftaran Perusahaan</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ctr">
                        <a:lnSpc>
                          <a:spcPct val="115000"/>
                        </a:lnSpc>
                        <a:spcAft>
                          <a:spcPts val="0"/>
                        </a:spcAft>
                      </a:pPr>
                      <a:r>
                        <a:rPr lang="id-ID" sz="1400">
                          <a:solidFill>
                            <a:schemeClr val="tx1"/>
                          </a:solidFill>
                          <a:effectLst/>
                        </a:rPr>
                        <a:t>4</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a:solidFill>
                            <a:schemeClr val="tx1"/>
                          </a:solidFill>
                          <a:effectLst/>
                        </a:rPr>
                        <a:t>Menerbitkan Surat Keterangan Asal (SKA) </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417524362"/>
                  </a:ext>
                </a:extLst>
              </a:tr>
              <a:tr h="368466">
                <a:tc vMerge="1">
                  <a:txBody>
                    <a:bodyPr/>
                    <a:lstStyle/>
                    <a:p>
                      <a:endParaRPr lang="id-ID"/>
                    </a:p>
                  </a:txBody>
                  <a:tcPr/>
                </a:tc>
                <a:tc>
                  <a:txBody>
                    <a:bodyPr/>
                    <a:lstStyle/>
                    <a:p>
                      <a:pPr algn="ctr">
                        <a:lnSpc>
                          <a:spcPct val="115000"/>
                        </a:lnSpc>
                        <a:spcAft>
                          <a:spcPts val="0"/>
                        </a:spcAft>
                      </a:pPr>
                      <a:r>
                        <a:rPr lang="id-ID" sz="1400">
                          <a:solidFill>
                            <a:schemeClr val="tx1"/>
                          </a:solidFill>
                          <a:effectLst/>
                        </a:rPr>
                        <a:t>5</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Memberikan rekomendasi permohonan dokumen perizinan dan non perizinan</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812129114"/>
                  </a:ext>
                </a:extLst>
              </a:tr>
              <a:tr h="276349">
                <a:tc rowSpan="3">
                  <a:txBody>
                    <a:bodyPr/>
                    <a:lstStyle/>
                    <a:p>
                      <a:pPr>
                        <a:lnSpc>
                          <a:spcPct val="115000"/>
                        </a:lnSpc>
                        <a:spcAft>
                          <a:spcPts val="0"/>
                        </a:spcAft>
                      </a:pPr>
                      <a:r>
                        <a:rPr lang="id-ID" sz="1400">
                          <a:solidFill>
                            <a:schemeClr val="tx1"/>
                          </a:solidFill>
                          <a:effectLst/>
                        </a:rPr>
                        <a:t>Sarana Distribusi Perdagangan</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ctr">
                        <a:lnSpc>
                          <a:spcPct val="115000"/>
                        </a:lnSpc>
                        <a:spcAft>
                          <a:spcPts val="0"/>
                        </a:spcAft>
                      </a:pPr>
                      <a:r>
                        <a:rPr lang="id-ID" sz="1400">
                          <a:solidFill>
                            <a:schemeClr val="tx1"/>
                          </a:solidFill>
                          <a:effectLst/>
                        </a:rPr>
                        <a:t>6</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Membuat rencana/ proposal pembangunan sarana distribusi perdagangan </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2220665144"/>
                  </a:ext>
                </a:extLst>
              </a:tr>
              <a:tr h="184232">
                <a:tc vMerge="1">
                  <a:txBody>
                    <a:bodyPr/>
                    <a:lstStyle/>
                    <a:p>
                      <a:endParaRPr lang="id-ID"/>
                    </a:p>
                  </a:txBody>
                  <a:tcPr/>
                </a:tc>
                <a:tc>
                  <a:txBody>
                    <a:bodyPr/>
                    <a:lstStyle/>
                    <a:p>
                      <a:pPr algn="ctr">
                        <a:lnSpc>
                          <a:spcPct val="115000"/>
                        </a:lnSpc>
                        <a:spcAft>
                          <a:spcPts val="0"/>
                        </a:spcAft>
                      </a:pPr>
                      <a:r>
                        <a:rPr lang="id-ID" sz="1400">
                          <a:solidFill>
                            <a:schemeClr val="tx1"/>
                          </a:solidFill>
                          <a:effectLst/>
                        </a:rPr>
                        <a:t>7</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a:solidFill>
                            <a:schemeClr val="tx1"/>
                          </a:solidFill>
                          <a:effectLst/>
                        </a:rPr>
                        <a:t>Melakukan Pemantauan Pengelolaan Sarana Distribusi Perdagangan</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2221711346"/>
                  </a:ext>
                </a:extLst>
              </a:tr>
              <a:tr h="184232">
                <a:tc vMerge="1">
                  <a:txBody>
                    <a:bodyPr/>
                    <a:lstStyle/>
                    <a:p>
                      <a:endParaRPr lang="id-ID"/>
                    </a:p>
                  </a:txBody>
                  <a:tcPr/>
                </a:tc>
                <a:tc>
                  <a:txBody>
                    <a:bodyPr/>
                    <a:lstStyle/>
                    <a:p>
                      <a:pPr algn="ctr">
                        <a:lnSpc>
                          <a:spcPct val="115000"/>
                        </a:lnSpc>
                        <a:spcAft>
                          <a:spcPts val="0"/>
                        </a:spcAft>
                      </a:pPr>
                      <a:r>
                        <a:rPr lang="id-ID" sz="1400">
                          <a:solidFill>
                            <a:schemeClr val="tx1"/>
                          </a:solidFill>
                          <a:effectLst/>
                        </a:rPr>
                        <a:t>8</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Mengevaluasi kinerja pengelola sarana distribusi perdagangan </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581243003"/>
                  </a:ext>
                </a:extLst>
              </a:tr>
              <a:tr h="368466">
                <a:tc rowSpan="3">
                  <a:txBody>
                    <a:bodyPr/>
                    <a:lstStyle/>
                    <a:p>
                      <a:pPr>
                        <a:lnSpc>
                          <a:spcPct val="115000"/>
                        </a:lnSpc>
                        <a:spcAft>
                          <a:spcPts val="0"/>
                        </a:spcAft>
                      </a:pPr>
                      <a:r>
                        <a:rPr lang="id-ID" sz="1400">
                          <a:solidFill>
                            <a:schemeClr val="tx1"/>
                          </a:solidFill>
                          <a:effectLst/>
                        </a:rPr>
                        <a:t>Stabilitasi Harga Barang Kebutuhan Pokok dan Barang Penting</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ctr">
                        <a:lnSpc>
                          <a:spcPct val="115000"/>
                        </a:lnSpc>
                        <a:spcAft>
                          <a:spcPts val="0"/>
                        </a:spcAft>
                      </a:pPr>
                      <a:r>
                        <a:rPr lang="id-ID" sz="1400">
                          <a:solidFill>
                            <a:schemeClr val="tx1"/>
                          </a:solidFill>
                          <a:effectLst/>
                        </a:rPr>
                        <a:t>9</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Melaksanakan pemantauan harga dan informasi ketersediaan pasokan/stok barang kebutuhan pokok dan barang penting </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537921710"/>
                  </a:ext>
                </a:extLst>
              </a:tr>
              <a:tr h="184232">
                <a:tc vMerge="1">
                  <a:txBody>
                    <a:bodyPr/>
                    <a:lstStyle/>
                    <a:p>
                      <a:endParaRPr lang="id-ID"/>
                    </a:p>
                  </a:txBody>
                  <a:tcPr/>
                </a:tc>
                <a:tc>
                  <a:txBody>
                    <a:bodyPr/>
                    <a:lstStyle/>
                    <a:p>
                      <a:pPr algn="ctr">
                        <a:lnSpc>
                          <a:spcPct val="115000"/>
                        </a:lnSpc>
                        <a:spcAft>
                          <a:spcPts val="0"/>
                        </a:spcAft>
                      </a:pPr>
                      <a:r>
                        <a:rPr lang="id-ID" sz="1400">
                          <a:solidFill>
                            <a:schemeClr val="tx1"/>
                          </a:solidFill>
                          <a:effectLst/>
                        </a:rPr>
                        <a:t>10</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Melaksanakan Operasi Pasar dan/atau Pasar Murah</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259503811"/>
                  </a:ext>
                </a:extLst>
              </a:tr>
              <a:tr h="276349">
                <a:tc vMerge="1">
                  <a:txBody>
                    <a:bodyPr/>
                    <a:lstStyle/>
                    <a:p>
                      <a:endParaRPr lang="id-ID"/>
                    </a:p>
                  </a:txBody>
                  <a:tcPr/>
                </a:tc>
                <a:tc>
                  <a:txBody>
                    <a:bodyPr/>
                    <a:lstStyle/>
                    <a:p>
                      <a:pPr algn="ctr">
                        <a:lnSpc>
                          <a:spcPct val="115000"/>
                        </a:lnSpc>
                        <a:spcAft>
                          <a:spcPts val="0"/>
                        </a:spcAft>
                      </a:pPr>
                      <a:r>
                        <a:rPr lang="id-ID" sz="1400">
                          <a:solidFill>
                            <a:schemeClr val="tx1"/>
                          </a:solidFill>
                          <a:effectLst/>
                        </a:rPr>
                        <a:t>11</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Memberikan layanan informasi ketersediaan barang kebutuhan pokok dan barang penting </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887335201"/>
                  </a:ext>
                </a:extLst>
              </a:tr>
              <a:tr h="99356">
                <a:tc rowSpan="4">
                  <a:txBody>
                    <a:bodyPr/>
                    <a:lstStyle/>
                    <a:p>
                      <a:pPr>
                        <a:lnSpc>
                          <a:spcPct val="115000"/>
                        </a:lnSpc>
                        <a:spcAft>
                          <a:spcPts val="0"/>
                        </a:spcAft>
                      </a:pPr>
                      <a:r>
                        <a:rPr lang="id-ID" sz="1400">
                          <a:solidFill>
                            <a:schemeClr val="tx1"/>
                          </a:solidFill>
                          <a:effectLst/>
                        </a:rPr>
                        <a:t>Pengembangan Ekspor</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ctr">
                        <a:lnSpc>
                          <a:spcPct val="115000"/>
                        </a:lnSpc>
                        <a:spcAft>
                          <a:spcPts val="0"/>
                        </a:spcAft>
                      </a:pPr>
                      <a:r>
                        <a:rPr lang="id-ID" sz="1400">
                          <a:solidFill>
                            <a:schemeClr val="tx1"/>
                          </a:solidFill>
                          <a:effectLst/>
                        </a:rPr>
                        <a:t>12</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Melaksanakan pameran </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500659156"/>
                  </a:ext>
                </a:extLst>
              </a:tr>
              <a:tr h="184232">
                <a:tc vMerge="1">
                  <a:txBody>
                    <a:bodyPr/>
                    <a:lstStyle/>
                    <a:p>
                      <a:endParaRPr lang="id-ID"/>
                    </a:p>
                  </a:txBody>
                  <a:tcPr/>
                </a:tc>
                <a:tc>
                  <a:txBody>
                    <a:bodyPr/>
                    <a:lstStyle/>
                    <a:p>
                      <a:pPr algn="ctr">
                        <a:lnSpc>
                          <a:spcPct val="115000"/>
                        </a:lnSpc>
                        <a:spcAft>
                          <a:spcPts val="0"/>
                        </a:spcAft>
                      </a:pPr>
                      <a:r>
                        <a:rPr lang="id-ID" sz="1400">
                          <a:solidFill>
                            <a:schemeClr val="tx1"/>
                          </a:solidFill>
                          <a:effectLst/>
                        </a:rPr>
                        <a:t>13</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Melaksanakan misi dagang produk ekspor unggulan </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421626681"/>
                  </a:ext>
                </a:extLst>
              </a:tr>
              <a:tr h="276349">
                <a:tc vMerge="1">
                  <a:txBody>
                    <a:bodyPr/>
                    <a:lstStyle/>
                    <a:p>
                      <a:endParaRPr lang="id-ID"/>
                    </a:p>
                  </a:txBody>
                  <a:tcPr/>
                </a:tc>
                <a:tc>
                  <a:txBody>
                    <a:bodyPr/>
                    <a:lstStyle/>
                    <a:p>
                      <a:pPr algn="ctr">
                        <a:lnSpc>
                          <a:spcPct val="115000"/>
                        </a:lnSpc>
                        <a:spcAft>
                          <a:spcPts val="0"/>
                        </a:spcAft>
                      </a:pPr>
                      <a:r>
                        <a:rPr lang="id-ID" sz="1400">
                          <a:solidFill>
                            <a:schemeClr val="tx1"/>
                          </a:solidFill>
                          <a:effectLst/>
                        </a:rPr>
                        <a:t>14</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Melakukan Pemetaan Produk Unggulan dan Potensial Daerah  yang Berorientasi Ekspor </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010308531"/>
                  </a:ext>
                </a:extLst>
              </a:tr>
              <a:tr h="184232">
                <a:tc vMerge="1">
                  <a:txBody>
                    <a:bodyPr/>
                    <a:lstStyle/>
                    <a:p>
                      <a:endParaRPr lang="id-ID"/>
                    </a:p>
                  </a:txBody>
                  <a:tcPr/>
                </a:tc>
                <a:tc>
                  <a:txBody>
                    <a:bodyPr/>
                    <a:lstStyle/>
                    <a:p>
                      <a:pPr algn="ctr">
                        <a:lnSpc>
                          <a:spcPct val="115000"/>
                        </a:lnSpc>
                        <a:spcAft>
                          <a:spcPts val="0"/>
                        </a:spcAft>
                      </a:pPr>
                      <a:r>
                        <a:rPr lang="id-ID" sz="1400">
                          <a:solidFill>
                            <a:schemeClr val="tx1"/>
                          </a:solidFill>
                          <a:effectLst/>
                        </a:rPr>
                        <a:t>15</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Melakukan pembinaan pelaku usaha dan/atau calon pelaku usaha </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2244954493"/>
                  </a:ext>
                </a:extLst>
              </a:tr>
              <a:tr h="184232">
                <a:tc rowSpan="4">
                  <a:txBody>
                    <a:bodyPr/>
                    <a:lstStyle/>
                    <a:p>
                      <a:pPr>
                        <a:lnSpc>
                          <a:spcPct val="115000"/>
                        </a:lnSpc>
                        <a:spcAft>
                          <a:spcPts val="0"/>
                        </a:spcAft>
                      </a:pPr>
                      <a:r>
                        <a:rPr lang="id-ID" sz="1400">
                          <a:solidFill>
                            <a:schemeClr val="tx1"/>
                          </a:solidFill>
                          <a:effectLst/>
                        </a:rPr>
                        <a:t>Standardisasi dan Perlindungan Konsumen</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ctr">
                        <a:lnSpc>
                          <a:spcPct val="115000"/>
                        </a:lnSpc>
                        <a:spcAft>
                          <a:spcPts val="0"/>
                        </a:spcAft>
                      </a:pPr>
                      <a:r>
                        <a:rPr lang="id-ID" sz="1400">
                          <a:solidFill>
                            <a:schemeClr val="tx1"/>
                          </a:solidFill>
                          <a:effectLst/>
                        </a:rPr>
                        <a:t>16</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Melakukan Pengawasan bidang Perdagangan </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340902713"/>
                  </a:ext>
                </a:extLst>
              </a:tr>
              <a:tr h="184232">
                <a:tc vMerge="1">
                  <a:txBody>
                    <a:bodyPr/>
                    <a:lstStyle/>
                    <a:p>
                      <a:endParaRPr lang="id-ID"/>
                    </a:p>
                  </a:txBody>
                  <a:tcPr/>
                </a:tc>
                <a:tc>
                  <a:txBody>
                    <a:bodyPr/>
                    <a:lstStyle/>
                    <a:p>
                      <a:pPr algn="ctr">
                        <a:lnSpc>
                          <a:spcPct val="115000"/>
                        </a:lnSpc>
                        <a:spcAft>
                          <a:spcPts val="0"/>
                        </a:spcAft>
                      </a:pPr>
                      <a:r>
                        <a:rPr lang="id-ID" sz="1400">
                          <a:solidFill>
                            <a:schemeClr val="tx1"/>
                          </a:solidFill>
                          <a:effectLst/>
                        </a:rPr>
                        <a:t>17</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Melakukan pembinaan bidang perlindungan konsumen</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4216471735"/>
                  </a:ext>
                </a:extLst>
              </a:tr>
              <a:tr h="276349">
                <a:tc vMerge="1">
                  <a:txBody>
                    <a:bodyPr/>
                    <a:lstStyle/>
                    <a:p>
                      <a:endParaRPr lang="id-ID"/>
                    </a:p>
                  </a:txBody>
                  <a:tcPr/>
                </a:tc>
                <a:tc>
                  <a:txBody>
                    <a:bodyPr/>
                    <a:lstStyle/>
                    <a:p>
                      <a:pPr algn="ctr">
                        <a:lnSpc>
                          <a:spcPct val="115000"/>
                        </a:lnSpc>
                        <a:spcAft>
                          <a:spcPts val="0"/>
                        </a:spcAft>
                      </a:pPr>
                      <a:r>
                        <a:rPr lang="id-ID" sz="1400">
                          <a:solidFill>
                            <a:schemeClr val="tx1"/>
                          </a:solidFill>
                          <a:effectLst/>
                        </a:rPr>
                        <a:t>18</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Memberikan Penanganan dan Penyelesaian Sengketa  Konsumen Melalui Mediasi</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2913365350"/>
                  </a:ext>
                </a:extLst>
              </a:tr>
              <a:tr h="276349">
                <a:tc vMerge="1">
                  <a:txBody>
                    <a:bodyPr/>
                    <a:lstStyle/>
                    <a:p>
                      <a:endParaRPr lang="id-ID"/>
                    </a:p>
                  </a:txBody>
                  <a:tcPr/>
                </a:tc>
                <a:tc>
                  <a:txBody>
                    <a:bodyPr/>
                    <a:lstStyle/>
                    <a:p>
                      <a:pPr algn="ctr">
                        <a:lnSpc>
                          <a:spcPct val="115000"/>
                        </a:lnSpc>
                        <a:spcAft>
                          <a:spcPts val="0"/>
                        </a:spcAft>
                      </a:pPr>
                      <a:r>
                        <a:rPr lang="id-ID" sz="1400">
                          <a:solidFill>
                            <a:schemeClr val="tx1"/>
                          </a:solidFill>
                          <a:effectLst/>
                        </a:rPr>
                        <a:t>19</a:t>
                      </a:r>
                      <a:endParaRPr lang="id-ID"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400" dirty="0">
                          <a:solidFill>
                            <a:schemeClr val="tx1"/>
                          </a:solidFill>
                          <a:effectLst/>
                        </a:rPr>
                        <a:t>Melakukan pengembangan SDM dan kelembagaan bidang pengawasan dan pengendalian mutu barang</a:t>
                      </a:r>
                      <a:endParaRPr lang="id-ID"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48879353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E9D798-7849-404C-8C5A-7C5E221C8998}"/>
              </a:ext>
            </a:extLst>
          </p:cNvPr>
          <p:cNvGraphicFramePr>
            <a:graphicFrameLocks noGrp="1"/>
          </p:cNvGraphicFramePr>
          <p:nvPr>
            <p:extLst>
              <p:ext uri="{D42A27DB-BD31-4B8C-83A1-F6EECF244321}">
                <p14:modId xmlns:p14="http://schemas.microsoft.com/office/powerpoint/2010/main" val="1371221287"/>
              </p:ext>
            </p:extLst>
          </p:nvPr>
        </p:nvGraphicFramePr>
        <p:xfrm>
          <a:off x="539552" y="1052736"/>
          <a:ext cx="8147248" cy="5472604"/>
        </p:xfrm>
        <a:graphic>
          <a:graphicData uri="http://schemas.openxmlformats.org/drawingml/2006/table">
            <a:tbl>
              <a:tblPr firstRow="1" firstCol="1" bandRow="1">
                <a:tableStyleId>{B301B821-A1FF-4177-AEE7-76D212191A09}</a:tableStyleId>
              </a:tblPr>
              <a:tblGrid>
                <a:gridCol w="2381436">
                  <a:extLst>
                    <a:ext uri="{9D8B030D-6E8A-4147-A177-3AD203B41FA5}">
                      <a16:colId xmlns:a16="http://schemas.microsoft.com/office/drawing/2014/main" val="2545235353"/>
                    </a:ext>
                  </a:extLst>
                </a:gridCol>
                <a:gridCol w="432048">
                  <a:extLst>
                    <a:ext uri="{9D8B030D-6E8A-4147-A177-3AD203B41FA5}">
                      <a16:colId xmlns:a16="http://schemas.microsoft.com/office/drawing/2014/main" val="255362794"/>
                    </a:ext>
                  </a:extLst>
                </a:gridCol>
                <a:gridCol w="5333764">
                  <a:extLst>
                    <a:ext uri="{9D8B030D-6E8A-4147-A177-3AD203B41FA5}">
                      <a16:colId xmlns:a16="http://schemas.microsoft.com/office/drawing/2014/main" val="1935837347"/>
                    </a:ext>
                  </a:extLst>
                </a:gridCol>
              </a:tblGrid>
              <a:tr h="427242">
                <a:tc>
                  <a:txBody>
                    <a:bodyPr/>
                    <a:lstStyle/>
                    <a:p>
                      <a:pPr algn="ctr">
                        <a:lnSpc>
                          <a:spcPct val="115000"/>
                        </a:lnSpc>
                        <a:spcAft>
                          <a:spcPts val="0"/>
                        </a:spcAft>
                      </a:pPr>
                      <a:r>
                        <a:rPr lang="id-ID" sz="1600" dirty="0">
                          <a:solidFill>
                            <a:schemeClr val="tx1"/>
                          </a:solidFill>
                          <a:effectLst/>
                        </a:rPr>
                        <a:t>Sub Urusan</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nchor="ctr"/>
                </a:tc>
                <a:tc gridSpan="2">
                  <a:txBody>
                    <a:bodyPr/>
                    <a:lstStyle/>
                    <a:p>
                      <a:pPr algn="ctr">
                        <a:lnSpc>
                          <a:spcPct val="115000"/>
                        </a:lnSpc>
                        <a:spcAft>
                          <a:spcPts val="0"/>
                        </a:spcAft>
                      </a:pPr>
                      <a:r>
                        <a:rPr lang="id-ID" sz="1600">
                          <a:solidFill>
                            <a:schemeClr val="tx1"/>
                          </a:solidFill>
                          <a:effectLst/>
                        </a:rPr>
                        <a:t>Judul Unit Kompetensi</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nchor="ctr"/>
                </a:tc>
                <a:tc hMerge="1">
                  <a:txBody>
                    <a:bodyPr/>
                    <a:lstStyle/>
                    <a:p>
                      <a:endParaRPr lang="id-ID"/>
                    </a:p>
                  </a:txBody>
                  <a:tcPr/>
                </a:tc>
                <a:extLst>
                  <a:ext uri="{0D108BD9-81ED-4DB2-BD59-A6C34878D82A}">
                    <a16:rowId xmlns:a16="http://schemas.microsoft.com/office/drawing/2014/main" val="3797916028"/>
                  </a:ext>
                </a:extLst>
              </a:tr>
              <a:tr h="296786">
                <a:tc rowSpan="12">
                  <a:txBody>
                    <a:bodyPr/>
                    <a:lstStyle/>
                    <a:p>
                      <a:pPr marL="84138" indent="0">
                        <a:lnSpc>
                          <a:spcPct val="115000"/>
                        </a:lnSpc>
                        <a:spcAft>
                          <a:spcPts val="0"/>
                        </a:spcAft>
                      </a:pPr>
                      <a:r>
                        <a:rPr lang="id-ID" sz="1500" dirty="0">
                          <a:solidFill>
                            <a:schemeClr val="tx1"/>
                          </a:solidFill>
                          <a:effectLst/>
                        </a:rPr>
                        <a:t>Pelayanan Teknis di bidang Kemetrologian dan Pengujian Mutu Barang</a:t>
                      </a:r>
                      <a:endParaRPr lang="id-ID"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ctr">
                        <a:lnSpc>
                          <a:spcPct val="115000"/>
                        </a:lnSpc>
                        <a:spcAft>
                          <a:spcPts val="0"/>
                        </a:spcAft>
                      </a:pPr>
                      <a:r>
                        <a:rPr lang="id-ID" sz="1600">
                          <a:solidFill>
                            <a:schemeClr val="tx1"/>
                          </a:solidFill>
                          <a:effectLst/>
                        </a:rPr>
                        <a:t>1</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Mengelola pelayanan jasa teknis yang berkualitas</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58413106"/>
                  </a:ext>
                </a:extLst>
              </a:tr>
              <a:tr h="296786">
                <a:tc vMerge="1">
                  <a:txBody>
                    <a:bodyPr/>
                    <a:lstStyle/>
                    <a:p>
                      <a:endParaRPr lang="id-ID"/>
                    </a:p>
                  </a:txBody>
                  <a:tcPr/>
                </a:tc>
                <a:tc>
                  <a:txBody>
                    <a:bodyPr/>
                    <a:lstStyle/>
                    <a:p>
                      <a:pPr algn="ctr">
                        <a:lnSpc>
                          <a:spcPct val="115000"/>
                        </a:lnSpc>
                        <a:spcAft>
                          <a:spcPts val="0"/>
                        </a:spcAft>
                      </a:pPr>
                      <a:r>
                        <a:rPr lang="id-ID" sz="1600">
                          <a:solidFill>
                            <a:schemeClr val="tx1"/>
                          </a:solidFill>
                          <a:effectLst/>
                        </a:rPr>
                        <a:t>2</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Melakukan pengelolaan cap tanda tera</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2071885875"/>
                  </a:ext>
                </a:extLst>
              </a:tr>
              <a:tr h="593572">
                <a:tc vMerge="1">
                  <a:txBody>
                    <a:bodyPr/>
                    <a:lstStyle/>
                    <a:p>
                      <a:endParaRPr lang="id-ID"/>
                    </a:p>
                  </a:txBody>
                  <a:tcPr/>
                </a:tc>
                <a:tc>
                  <a:txBody>
                    <a:bodyPr/>
                    <a:lstStyle/>
                    <a:p>
                      <a:pPr algn="ctr">
                        <a:lnSpc>
                          <a:spcPct val="115000"/>
                        </a:lnSpc>
                        <a:spcAft>
                          <a:spcPts val="0"/>
                        </a:spcAft>
                      </a:pPr>
                      <a:r>
                        <a:rPr lang="id-ID" sz="1600">
                          <a:solidFill>
                            <a:schemeClr val="tx1"/>
                          </a:solidFill>
                          <a:effectLst/>
                        </a:rPr>
                        <a:t>3</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Menyelenggarakan pengembangan pelayanan jasa teknis yang berkualitas</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365940665"/>
                  </a:ext>
                </a:extLst>
              </a:tr>
              <a:tr h="296786">
                <a:tc vMerge="1">
                  <a:txBody>
                    <a:bodyPr/>
                    <a:lstStyle/>
                    <a:p>
                      <a:endParaRPr lang="id-ID"/>
                    </a:p>
                  </a:txBody>
                  <a:tcPr/>
                </a:tc>
                <a:tc>
                  <a:txBody>
                    <a:bodyPr/>
                    <a:lstStyle/>
                    <a:p>
                      <a:pPr algn="ctr">
                        <a:lnSpc>
                          <a:spcPct val="115000"/>
                        </a:lnSpc>
                        <a:spcAft>
                          <a:spcPts val="0"/>
                        </a:spcAft>
                      </a:pPr>
                      <a:r>
                        <a:rPr lang="id-ID" sz="1600">
                          <a:solidFill>
                            <a:schemeClr val="tx1"/>
                          </a:solidFill>
                          <a:effectLst/>
                        </a:rPr>
                        <a:t>4</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nSpc>
                          <a:spcPct val="115000"/>
                        </a:lnSpc>
                        <a:spcAft>
                          <a:spcPts val="0"/>
                        </a:spcAft>
                      </a:pPr>
                      <a:r>
                        <a:rPr lang="id-ID" sz="1600" dirty="0">
                          <a:solidFill>
                            <a:schemeClr val="tx1"/>
                          </a:solidFill>
                          <a:effectLst/>
                        </a:rPr>
                        <a:t>Mengesahkan  Penerbitan Hasil Pengujian/ Kalibrasi</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314721248"/>
                  </a:ext>
                </a:extLst>
              </a:tr>
              <a:tr h="593572">
                <a:tc vMerge="1">
                  <a:txBody>
                    <a:bodyPr/>
                    <a:lstStyle/>
                    <a:p>
                      <a:endParaRPr lang="id-ID"/>
                    </a:p>
                  </a:txBody>
                  <a:tcPr/>
                </a:tc>
                <a:tc>
                  <a:txBody>
                    <a:bodyPr/>
                    <a:lstStyle/>
                    <a:p>
                      <a:pPr algn="ctr">
                        <a:lnSpc>
                          <a:spcPct val="115000"/>
                        </a:lnSpc>
                        <a:spcAft>
                          <a:spcPts val="0"/>
                        </a:spcAft>
                      </a:pPr>
                      <a:r>
                        <a:rPr lang="id-ID" sz="1600">
                          <a:solidFill>
                            <a:schemeClr val="tx1"/>
                          </a:solidFill>
                          <a:effectLst/>
                        </a:rPr>
                        <a:t>5</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Melakukan Pengembangan Kompetensi Pejabat Fungsional </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06857694"/>
                  </a:ext>
                </a:extLst>
              </a:tr>
              <a:tr h="296786">
                <a:tc vMerge="1">
                  <a:txBody>
                    <a:bodyPr/>
                    <a:lstStyle/>
                    <a:p>
                      <a:endParaRPr lang="id-ID"/>
                    </a:p>
                  </a:txBody>
                  <a:tcPr/>
                </a:tc>
                <a:tc>
                  <a:txBody>
                    <a:bodyPr/>
                    <a:lstStyle/>
                    <a:p>
                      <a:pPr algn="ctr">
                        <a:lnSpc>
                          <a:spcPct val="115000"/>
                        </a:lnSpc>
                        <a:spcAft>
                          <a:spcPts val="0"/>
                        </a:spcAft>
                      </a:pPr>
                      <a:r>
                        <a:rPr lang="id-ID" sz="1600">
                          <a:solidFill>
                            <a:schemeClr val="tx1"/>
                          </a:solidFill>
                          <a:effectLst/>
                        </a:rPr>
                        <a:t>6</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Melakukan evaluasi kinerja pejabat fungsional </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2224006056"/>
                  </a:ext>
                </a:extLst>
              </a:tr>
              <a:tr h="593572">
                <a:tc vMerge="1">
                  <a:txBody>
                    <a:bodyPr/>
                    <a:lstStyle/>
                    <a:p>
                      <a:endParaRPr lang="id-ID"/>
                    </a:p>
                  </a:txBody>
                  <a:tcPr/>
                </a:tc>
                <a:tc>
                  <a:txBody>
                    <a:bodyPr/>
                    <a:lstStyle/>
                    <a:p>
                      <a:pPr algn="ctr">
                        <a:lnSpc>
                          <a:spcPct val="115000"/>
                        </a:lnSpc>
                        <a:spcAft>
                          <a:spcPts val="0"/>
                        </a:spcAft>
                      </a:pPr>
                      <a:r>
                        <a:rPr lang="id-ID" sz="1600">
                          <a:solidFill>
                            <a:schemeClr val="tx1"/>
                          </a:solidFill>
                          <a:effectLst/>
                        </a:rPr>
                        <a:t>7</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Mengawasi operasional laboratorium dalam unit kerja </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95285103"/>
                  </a:ext>
                </a:extLst>
              </a:tr>
              <a:tr h="296786">
                <a:tc vMerge="1">
                  <a:txBody>
                    <a:bodyPr/>
                    <a:lstStyle/>
                    <a:p>
                      <a:endParaRPr lang="id-ID"/>
                    </a:p>
                  </a:txBody>
                  <a:tcPr/>
                </a:tc>
                <a:tc>
                  <a:txBody>
                    <a:bodyPr/>
                    <a:lstStyle/>
                    <a:p>
                      <a:pPr algn="ctr">
                        <a:lnSpc>
                          <a:spcPct val="115000"/>
                        </a:lnSpc>
                        <a:spcAft>
                          <a:spcPts val="0"/>
                        </a:spcAft>
                      </a:pPr>
                      <a:r>
                        <a:rPr lang="id-ID" sz="1600">
                          <a:solidFill>
                            <a:schemeClr val="tx1"/>
                          </a:solidFill>
                          <a:effectLst/>
                        </a:rPr>
                        <a:t>8</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Melakukan ketertelusuran standar </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3913470484"/>
                  </a:ext>
                </a:extLst>
              </a:tr>
              <a:tr h="296786">
                <a:tc vMerge="1">
                  <a:txBody>
                    <a:bodyPr/>
                    <a:lstStyle/>
                    <a:p>
                      <a:endParaRPr lang="id-ID"/>
                    </a:p>
                  </a:txBody>
                  <a:tcPr/>
                </a:tc>
                <a:tc>
                  <a:txBody>
                    <a:bodyPr/>
                    <a:lstStyle/>
                    <a:p>
                      <a:pPr algn="ctr">
                        <a:lnSpc>
                          <a:spcPct val="115000"/>
                        </a:lnSpc>
                        <a:spcAft>
                          <a:spcPts val="0"/>
                        </a:spcAft>
                      </a:pPr>
                      <a:r>
                        <a:rPr lang="id-ID" sz="1600">
                          <a:solidFill>
                            <a:schemeClr val="tx1"/>
                          </a:solidFill>
                          <a:effectLst/>
                        </a:rPr>
                        <a:t>9</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Melaksanakan audit internal sistem mutu </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2161881032"/>
                  </a:ext>
                </a:extLst>
              </a:tr>
              <a:tr h="296786">
                <a:tc vMerge="1">
                  <a:txBody>
                    <a:bodyPr/>
                    <a:lstStyle/>
                    <a:p>
                      <a:endParaRPr lang="id-ID"/>
                    </a:p>
                  </a:txBody>
                  <a:tcPr/>
                </a:tc>
                <a:tc>
                  <a:txBody>
                    <a:bodyPr/>
                    <a:lstStyle/>
                    <a:p>
                      <a:pPr algn="ctr">
                        <a:lnSpc>
                          <a:spcPct val="115000"/>
                        </a:lnSpc>
                        <a:spcAft>
                          <a:spcPts val="0"/>
                        </a:spcAft>
                      </a:pPr>
                      <a:r>
                        <a:rPr lang="id-ID" sz="1600">
                          <a:solidFill>
                            <a:schemeClr val="tx1"/>
                          </a:solidFill>
                          <a:effectLst/>
                        </a:rPr>
                        <a:t>10</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Memelihara sistem mutu</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1219054156"/>
                  </a:ext>
                </a:extLst>
              </a:tr>
              <a:tr h="593572">
                <a:tc vMerge="1">
                  <a:txBody>
                    <a:bodyPr/>
                    <a:lstStyle/>
                    <a:p>
                      <a:endParaRPr lang="id-ID"/>
                    </a:p>
                  </a:txBody>
                  <a:tcPr/>
                </a:tc>
                <a:tc>
                  <a:txBody>
                    <a:bodyPr/>
                    <a:lstStyle/>
                    <a:p>
                      <a:pPr algn="ctr">
                        <a:lnSpc>
                          <a:spcPct val="115000"/>
                        </a:lnSpc>
                        <a:spcAft>
                          <a:spcPts val="0"/>
                        </a:spcAft>
                      </a:pPr>
                      <a:r>
                        <a:rPr lang="id-ID" sz="1600">
                          <a:solidFill>
                            <a:schemeClr val="tx1"/>
                          </a:solidFill>
                          <a:effectLst/>
                        </a:rPr>
                        <a:t>11</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Melaksanakan dan memantau sistem manajemen K3 dan lingkungan </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213298185"/>
                  </a:ext>
                </a:extLst>
              </a:tr>
              <a:tr h="593572">
                <a:tc vMerge="1">
                  <a:txBody>
                    <a:bodyPr/>
                    <a:lstStyle/>
                    <a:p>
                      <a:endParaRPr lang="id-ID"/>
                    </a:p>
                  </a:txBody>
                  <a:tcPr/>
                </a:tc>
                <a:tc>
                  <a:txBody>
                    <a:bodyPr/>
                    <a:lstStyle/>
                    <a:p>
                      <a:pPr algn="ctr">
                        <a:lnSpc>
                          <a:spcPct val="115000"/>
                        </a:lnSpc>
                        <a:spcAft>
                          <a:spcPts val="0"/>
                        </a:spcAft>
                      </a:pPr>
                      <a:r>
                        <a:rPr lang="id-ID" sz="1600">
                          <a:solidFill>
                            <a:schemeClr val="tx1"/>
                          </a:solidFill>
                          <a:effectLst/>
                        </a:rPr>
                        <a:t>12</a:t>
                      </a:r>
                      <a:endParaRPr lang="id-ID"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tc>
                  <a:txBody>
                    <a:bodyPr/>
                    <a:lstStyle/>
                    <a:p>
                      <a:pPr algn="just">
                        <a:lnSpc>
                          <a:spcPct val="115000"/>
                        </a:lnSpc>
                        <a:spcAft>
                          <a:spcPts val="0"/>
                        </a:spcAft>
                      </a:pPr>
                      <a:r>
                        <a:rPr lang="id-ID" sz="1600" dirty="0">
                          <a:solidFill>
                            <a:schemeClr val="tx1"/>
                          </a:solidFill>
                          <a:effectLst/>
                        </a:rPr>
                        <a:t>Melakukan monitoring dan evaluasi pelaksanaan pelayanan jasa</a:t>
                      </a:r>
                      <a:endParaRPr lang="id-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433" marR="25433" marT="0" marB="0"/>
                </a:tc>
                <a:extLst>
                  <a:ext uri="{0D108BD9-81ED-4DB2-BD59-A6C34878D82A}">
                    <a16:rowId xmlns:a16="http://schemas.microsoft.com/office/drawing/2014/main" val="3211650551"/>
                  </a:ext>
                </a:extLst>
              </a:tr>
            </a:tbl>
          </a:graphicData>
        </a:graphic>
      </p:graphicFrame>
      <p:sp>
        <p:nvSpPr>
          <p:cNvPr id="9" name="Title 1">
            <a:extLst>
              <a:ext uri="{FF2B5EF4-FFF2-40B4-BE49-F238E27FC236}">
                <a16:creationId xmlns:a16="http://schemas.microsoft.com/office/drawing/2014/main" id="{5877AFA3-61E6-4A90-A1EE-ED5C3C2C7189}"/>
              </a:ext>
            </a:extLst>
          </p:cNvPr>
          <p:cNvSpPr>
            <a:spLocks noGrp="1"/>
          </p:cNvSpPr>
          <p:nvPr>
            <p:ph type="title"/>
          </p:nvPr>
        </p:nvSpPr>
        <p:spPr>
          <a:xfrm>
            <a:off x="457200" y="253590"/>
            <a:ext cx="8147248" cy="714380"/>
          </a:xfrm>
        </p:spPr>
        <p:txBody>
          <a:bodyPr/>
          <a:lstStyle/>
          <a:p>
            <a:pPr algn="l"/>
            <a:r>
              <a:rPr lang="id-ID" sz="2800" dirty="0">
                <a:solidFill>
                  <a:schemeClr val="accent2">
                    <a:lumMod val="75000"/>
                  </a:schemeClr>
                </a:solidFill>
              </a:rPr>
              <a:t>Unit Kompetensi</a:t>
            </a:r>
            <a:r>
              <a:rPr lang="en-US" sz="2800" dirty="0">
                <a:solidFill>
                  <a:schemeClr val="accent2">
                    <a:lumMod val="75000"/>
                  </a:schemeClr>
                </a:solidFill>
              </a:rPr>
              <a:t> </a:t>
            </a:r>
            <a:r>
              <a:rPr lang="id-ID" sz="2800" dirty="0">
                <a:solidFill>
                  <a:schemeClr val="accent2">
                    <a:lumMod val="75000"/>
                  </a:schemeClr>
                </a:solidFill>
              </a:rPr>
              <a:t>Pejabat UPTD </a:t>
            </a:r>
            <a:br>
              <a:rPr lang="id-ID" sz="2800" dirty="0">
                <a:solidFill>
                  <a:schemeClr val="accent2">
                    <a:lumMod val="75000"/>
                  </a:schemeClr>
                </a:solidFill>
              </a:rPr>
            </a:br>
            <a:r>
              <a:rPr lang="id-ID" sz="1600" dirty="0">
                <a:ln>
                  <a:noFill/>
                </a:ln>
                <a:solidFill>
                  <a:schemeClr val="accent2">
                    <a:lumMod val="75000"/>
                  </a:schemeClr>
                </a:solidFill>
                <a:ea typeface="+mn-ea"/>
                <a:cs typeface="+mn-cs"/>
              </a:rPr>
              <a:t>Kemetrologian dan Pengujian Mutu Barang</a:t>
            </a:r>
            <a:endParaRPr lang="id-ID" sz="2800" dirty="0">
              <a:solidFill>
                <a:schemeClr val="accent2">
                  <a:lumMod val="75000"/>
                </a:schemeClr>
              </a:solidFill>
            </a:endParaRPr>
          </a:p>
        </p:txBody>
      </p:sp>
    </p:spTree>
    <p:extLst>
      <p:ext uri="{BB962C8B-B14F-4D97-AF65-F5344CB8AC3E}">
        <p14:creationId xmlns:p14="http://schemas.microsoft.com/office/powerpoint/2010/main" val="93118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CF51-9951-4D22-961C-F8A925A82772}"/>
              </a:ext>
            </a:extLst>
          </p:cNvPr>
          <p:cNvSpPr>
            <a:spLocks noGrp="1"/>
          </p:cNvSpPr>
          <p:nvPr>
            <p:ph type="title"/>
          </p:nvPr>
        </p:nvSpPr>
        <p:spPr>
          <a:xfrm>
            <a:off x="457200" y="274638"/>
            <a:ext cx="8229600" cy="490066"/>
          </a:xfrm>
        </p:spPr>
        <p:txBody>
          <a:bodyPr/>
          <a:lstStyle/>
          <a:p>
            <a:r>
              <a:rPr lang="id-ID" sz="2000" dirty="0"/>
              <a:t>Contoh Unit Kompetensi Teknis Daerah Bidang Perdagangan</a:t>
            </a:r>
          </a:p>
        </p:txBody>
      </p:sp>
      <p:pic>
        <p:nvPicPr>
          <p:cNvPr id="3" name="Picture 2">
            <a:extLst>
              <a:ext uri="{FF2B5EF4-FFF2-40B4-BE49-F238E27FC236}">
                <a16:creationId xmlns:a16="http://schemas.microsoft.com/office/drawing/2014/main" id="{BB37A58A-DC85-4E2C-B4AD-279359E899E9}"/>
              </a:ext>
            </a:extLst>
          </p:cNvPr>
          <p:cNvPicPr>
            <a:picLocks noChangeAspect="1"/>
          </p:cNvPicPr>
          <p:nvPr/>
        </p:nvPicPr>
        <p:blipFill rotWithShape="1">
          <a:blip r:embed="rId2"/>
          <a:srcRect l="34250" t="17492" r="34250"/>
          <a:stretch/>
        </p:blipFill>
        <p:spPr>
          <a:xfrm>
            <a:off x="251520" y="751593"/>
            <a:ext cx="4320480" cy="6031187"/>
          </a:xfrm>
          <a:prstGeom prst="rect">
            <a:avLst/>
          </a:prstGeom>
        </p:spPr>
      </p:pic>
      <p:pic>
        <p:nvPicPr>
          <p:cNvPr id="4" name="Picture 3">
            <a:extLst>
              <a:ext uri="{FF2B5EF4-FFF2-40B4-BE49-F238E27FC236}">
                <a16:creationId xmlns:a16="http://schemas.microsoft.com/office/drawing/2014/main" id="{88CCE11F-EC00-4008-A49A-FC957BE4BB52}"/>
              </a:ext>
            </a:extLst>
          </p:cNvPr>
          <p:cNvPicPr>
            <a:picLocks noChangeAspect="1"/>
          </p:cNvPicPr>
          <p:nvPr/>
        </p:nvPicPr>
        <p:blipFill rotWithShape="1">
          <a:blip r:embed="rId3"/>
          <a:srcRect l="34250" t="17492" r="35038"/>
          <a:stretch/>
        </p:blipFill>
        <p:spPr>
          <a:xfrm>
            <a:off x="4692321" y="784595"/>
            <a:ext cx="3888432" cy="5567249"/>
          </a:xfrm>
          <a:prstGeom prst="rect">
            <a:avLst/>
          </a:prstGeom>
        </p:spPr>
      </p:pic>
      <p:sp>
        <p:nvSpPr>
          <p:cNvPr id="5" name="TextBox 4">
            <a:extLst>
              <a:ext uri="{FF2B5EF4-FFF2-40B4-BE49-F238E27FC236}">
                <a16:creationId xmlns:a16="http://schemas.microsoft.com/office/drawing/2014/main" id="{933409FF-59B8-444A-942E-324312AE28A1}"/>
              </a:ext>
            </a:extLst>
          </p:cNvPr>
          <p:cNvSpPr txBox="1"/>
          <p:nvPr/>
        </p:nvSpPr>
        <p:spPr>
          <a:xfrm>
            <a:off x="2332437" y="6505781"/>
            <a:ext cx="432048" cy="276999"/>
          </a:xfrm>
          <a:prstGeom prst="rect">
            <a:avLst/>
          </a:prstGeom>
          <a:noFill/>
        </p:spPr>
        <p:txBody>
          <a:bodyPr wrap="square" rtlCol="0">
            <a:spAutoFit/>
          </a:bodyPr>
          <a:lstStyle/>
          <a:p>
            <a:r>
              <a:rPr lang="id-ID" sz="1200" dirty="0"/>
              <a:t>1</a:t>
            </a:r>
          </a:p>
        </p:txBody>
      </p:sp>
      <p:sp>
        <p:nvSpPr>
          <p:cNvPr id="6" name="TextBox 5">
            <a:extLst>
              <a:ext uri="{FF2B5EF4-FFF2-40B4-BE49-F238E27FC236}">
                <a16:creationId xmlns:a16="http://schemas.microsoft.com/office/drawing/2014/main" id="{6E34389F-9C28-45C6-9F23-EA3334A857BB}"/>
              </a:ext>
            </a:extLst>
          </p:cNvPr>
          <p:cNvSpPr txBox="1"/>
          <p:nvPr/>
        </p:nvSpPr>
        <p:spPr>
          <a:xfrm>
            <a:off x="6652917" y="6505781"/>
            <a:ext cx="432048" cy="276999"/>
          </a:xfrm>
          <a:prstGeom prst="rect">
            <a:avLst/>
          </a:prstGeom>
          <a:noFill/>
        </p:spPr>
        <p:txBody>
          <a:bodyPr wrap="square" rtlCol="0">
            <a:spAutoFit/>
          </a:bodyPr>
          <a:lstStyle/>
          <a:p>
            <a:r>
              <a:rPr lang="id-ID" sz="1200" dirty="0"/>
              <a:t>2</a:t>
            </a:r>
          </a:p>
        </p:txBody>
      </p:sp>
    </p:spTree>
    <p:extLst>
      <p:ext uri="{BB962C8B-B14F-4D97-AF65-F5344CB8AC3E}">
        <p14:creationId xmlns:p14="http://schemas.microsoft.com/office/powerpoint/2010/main" val="57954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CF51-9951-4D22-961C-F8A925A82772}"/>
              </a:ext>
            </a:extLst>
          </p:cNvPr>
          <p:cNvSpPr>
            <a:spLocks noGrp="1"/>
          </p:cNvSpPr>
          <p:nvPr>
            <p:ph type="title"/>
          </p:nvPr>
        </p:nvSpPr>
        <p:spPr>
          <a:xfrm>
            <a:off x="457200" y="274638"/>
            <a:ext cx="8229600" cy="490066"/>
          </a:xfrm>
        </p:spPr>
        <p:txBody>
          <a:bodyPr/>
          <a:lstStyle/>
          <a:p>
            <a:r>
              <a:rPr lang="id-ID" sz="2000" dirty="0"/>
              <a:t>Contoh Unit Kompetensi Teknis Daerah Bidang Perdagangan (2)</a:t>
            </a:r>
          </a:p>
        </p:txBody>
      </p:sp>
      <p:sp>
        <p:nvSpPr>
          <p:cNvPr id="5" name="TextBox 4">
            <a:extLst>
              <a:ext uri="{FF2B5EF4-FFF2-40B4-BE49-F238E27FC236}">
                <a16:creationId xmlns:a16="http://schemas.microsoft.com/office/drawing/2014/main" id="{933409FF-59B8-444A-942E-324312AE28A1}"/>
              </a:ext>
            </a:extLst>
          </p:cNvPr>
          <p:cNvSpPr txBox="1"/>
          <p:nvPr/>
        </p:nvSpPr>
        <p:spPr>
          <a:xfrm>
            <a:off x="2332437" y="6505781"/>
            <a:ext cx="432048" cy="276999"/>
          </a:xfrm>
          <a:prstGeom prst="rect">
            <a:avLst/>
          </a:prstGeom>
          <a:noFill/>
        </p:spPr>
        <p:txBody>
          <a:bodyPr wrap="square" rtlCol="0">
            <a:spAutoFit/>
          </a:bodyPr>
          <a:lstStyle/>
          <a:p>
            <a:r>
              <a:rPr lang="id-ID" sz="1200" dirty="0"/>
              <a:t>3</a:t>
            </a:r>
          </a:p>
        </p:txBody>
      </p:sp>
      <p:sp>
        <p:nvSpPr>
          <p:cNvPr id="6" name="TextBox 5">
            <a:extLst>
              <a:ext uri="{FF2B5EF4-FFF2-40B4-BE49-F238E27FC236}">
                <a16:creationId xmlns:a16="http://schemas.microsoft.com/office/drawing/2014/main" id="{6E34389F-9C28-45C6-9F23-EA3334A857BB}"/>
              </a:ext>
            </a:extLst>
          </p:cNvPr>
          <p:cNvSpPr txBox="1"/>
          <p:nvPr/>
        </p:nvSpPr>
        <p:spPr>
          <a:xfrm>
            <a:off x="6652917" y="6505781"/>
            <a:ext cx="432048" cy="276999"/>
          </a:xfrm>
          <a:prstGeom prst="rect">
            <a:avLst/>
          </a:prstGeom>
          <a:noFill/>
        </p:spPr>
        <p:txBody>
          <a:bodyPr wrap="square" rtlCol="0">
            <a:spAutoFit/>
          </a:bodyPr>
          <a:lstStyle/>
          <a:p>
            <a:r>
              <a:rPr lang="id-ID" sz="1200" dirty="0"/>
              <a:t>4</a:t>
            </a:r>
          </a:p>
        </p:txBody>
      </p:sp>
      <p:pic>
        <p:nvPicPr>
          <p:cNvPr id="8" name="Picture 7">
            <a:extLst>
              <a:ext uri="{FF2B5EF4-FFF2-40B4-BE49-F238E27FC236}">
                <a16:creationId xmlns:a16="http://schemas.microsoft.com/office/drawing/2014/main" id="{CE164D55-F645-4AE7-AFB4-4CE6672F2CD5}"/>
              </a:ext>
            </a:extLst>
          </p:cNvPr>
          <p:cNvPicPr>
            <a:picLocks noChangeAspect="1"/>
          </p:cNvPicPr>
          <p:nvPr/>
        </p:nvPicPr>
        <p:blipFill rotWithShape="1">
          <a:blip r:embed="rId2"/>
          <a:srcRect l="34250" t="17492" r="35825" b="2804"/>
          <a:stretch/>
        </p:blipFill>
        <p:spPr>
          <a:xfrm>
            <a:off x="316213" y="773260"/>
            <a:ext cx="4032448" cy="5723964"/>
          </a:xfrm>
          <a:prstGeom prst="rect">
            <a:avLst/>
          </a:prstGeom>
        </p:spPr>
      </p:pic>
      <p:pic>
        <p:nvPicPr>
          <p:cNvPr id="9" name="Picture 8">
            <a:extLst>
              <a:ext uri="{FF2B5EF4-FFF2-40B4-BE49-F238E27FC236}">
                <a16:creationId xmlns:a16="http://schemas.microsoft.com/office/drawing/2014/main" id="{6089B0B3-ABD2-4218-BC43-3B5297E62F04}"/>
              </a:ext>
            </a:extLst>
          </p:cNvPr>
          <p:cNvPicPr>
            <a:picLocks noChangeAspect="1"/>
          </p:cNvPicPr>
          <p:nvPr/>
        </p:nvPicPr>
        <p:blipFill rotWithShape="1">
          <a:blip r:embed="rId3"/>
          <a:srcRect l="35038" t="23403" r="35825"/>
          <a:stretch/>
        </p:blipFill>
        <p:spPr>
          <a:xfrm>
            <a:off x="4606824" y="669666"/>
            <a:ext cx="4220963" cy="5913696"/>
          </a:xfrm>
          <a:prstGeom prst="rect">
            <a:avLst/>
          </a:prstGeom>
        </p:spPr>
      </p:pic>
    </p:spTree>
    <p:extLst>
      <p:ext uri="{BB962C8B-B14F-4D97-AF65-F5344CB8AC3E}">
        <p14:creationId xmlns:p14="http://schemas.microsoft.com/office/powerpoint/2010/main" val="280429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B7FA53-7F90-42CB-8FA7-E0FA19635415}"/>
              </a:ext>
            </a:extLst>
          </p:cNvPr>
          <p:cNvSpPr>
            <a:spLocks noGrp="1"/>
          </p:cNvSpPr>
          <p:nvPr>
            <p:ph type="title"/>
          </p:nvPr>
        </p:nvSpPr>
        <p:spPr>
          <a:xfrm>
            <a:off x="251520" y="12454"/>
            <a:ext cx="8229600" cy="562074"/>
          </a:xfrm>
        </p:spPr>
        <p:txBody>
          <a:bodyPr/>
          <a:lstStyle/>
          <a:p>
            <a:r>
              <a:rPr lang="en-US" sz="2200" dirty="0" err="1" smtClean="0">
                <a:ea typeface="MS PGothic"/>
              </a:rPr>
              <a:t>Contoh</a:t>
            </a:r>
            <a:r>
              <a:rPr lang="en-US" sz="2200" dirty="0" smtClean="0">
                <a:ea typeface="MS PGothic"/>
              </a:rPr>
              <a:t> </a:t>
            </a:r>
            <a:r>
              <a:rPr lang="id-ID" sz="2200" dirty="0" smtClean="0">
                <a:ea typeface="MS PGothic"/>
              </a:rPr>
              <a:t>Kompetensi </a:t>
            </a:r>
            <a:r>
              <a:rPr lang="en-US" sz="2200" dirty="0">
                <a:ea typeface="MS PGothic"/>
              </a:rPr>
              <a:t>Jabatan Pada SKPD </a:t>
            </a:r>
            <a:r>
              <a:rPr lang="en-US" sz="2200" dirty="0" err="1">
                <a:ea typeface="MS PGothic"/>
              </a:rPr>
              <a:t>Perdagangan</a:t>
            </a:r>
            <a:endParaRPr lang="id-ID" sz="2200" dirty="0">
              <a:ea typeface="MS PGothic"/>
            </a:endParaRPr>
          </a:p>
        </p:txBody>
      </p:sp>
      <p:graphicFrame>
        <p:nvGraphicFramePr>
          <p:cNvPr id="6" name="Table 5"/>
          <p:cNvGraphicFramePr>
            <a:graphicFrameLocks noGrp="1"/>
          </p:cNvGraphicFramePr>
          <p:nvPr>
            <p:extLst>
              <p:ext uri="{D42A27DB-BD31-4B8C-83A1-F6EECF244321}">
                <p14:modId xmlns:p14="http://schemas.microsoft.com/office/powerpoint/2010/main" val="4045909692"/>
              </p:ext>
            </p:extLst>
          </p:nvPr>
        </p:nvGraphicFramePr>
        <p:xfrm>
          <a:off x="27625" y="709076"/>
          <a:ext cx="9039296" cy="5871196"/>
        </p:xfrm>
        <a:graphic>
          <a:graphicData uri="http://schemas.openxmlformats.org/drawingml/2006/table">
            <a:tbl>
              <a:tblPr firstRow="1" firstCol="1" bandRow="1">
                <a:tableStyleId>{5C22544A-7EE6-4342-B048-85BDC9FD1C3A}</a:tableStyleId>
              </a:tblPr>
              <a:tblGrid>
                <a:gridCol w="799959">
                  <a:extLst>
                    <a:ext uri="{9D8B030D-6E8A-4147-A177-3AD203B41FA5}">
                      <a16:colId xmlns:a16="http://schemas.microsoft.com/office/drawing/2014/main" val="3390127346"/>
                    </a:ext>
                  </a:extLst>
                </a:gridCol>
                <a:gridCol w="2880320">
                  <a:extLst>
                    <a:ext uri="{9D8B030D-6E8A-4147-A177-3AD203B41FA5}">
                      <a16:colId xmlns:a16="http://schemas.microsoft.com/office/drawing/2014/main" val="3337251101"/>
                    </a:ext>
                  </a:extLst>
                </a:gridCol>
                <a:gridCol w="576064">
                  <a:extLst>
                    <a:ext uri="{9D8B030D-6E8A-4147-A177-3AD203B41FA5}">
                      <a16:colId xmlns:a16="http://schemas.microsoft.com/office/drawing/2014/main" val="2895026752"/>
                    </a:ext>
                  </a:extLst>
                </a:gridCol>
                <a:gridCol w="720080">
                  <a:extLst>
                    <a:ext uri="{9D8B030D-6E8A-4147-A177-3AD203B41FA5}">
                      <a16:colId xmlns:a16="http://schemas.microsoft.com/office/drawing/2014/main" val="1274686422"/>
                    </a:ext>
                  </a:extLst>
                </a:gridCol>
                <a:gridCol w="504056">
                  <a:extLst>
                    <a:ext uri="{9D8B030D-6E8A-4147-A177-3AD203B41FA5}">
                      <a16:colId xmlns:a16="http://schemas.microsoft.com/office/drawing/2014/main" val="1426380519"/>
                    </a:ext>
                  </a:extLst>
                </a:gridCol>
                <a:gridCol w="576064">
                  <a:extLst>
                    <a:ext uri="{9D8B030D-6E8A-4147-A177-3AD203B41FA5}">
                      <a16:colId xmlns:a16="http://schemas.microsoft.com/office/drawing/2014/main" val="3695147470"/>
                    </a:ext>
                  </a:extLst>
                </a:gridCol>
                <a:gridCol w="648072">
                  <a:extLst>
                    <a:ext uri="{9D8B030D-6E8A-4147-A177-3AD203B41FA5}">
                      <a16:colId xmlns:a16="http://schemas.microsoft.com/office/drawing/2014/main" val="19717957"/>
                    </a:ext>
                  </a:extLst>
                </a:gridCol>
                <a:gridCol w="412516">
                  <a:extLst>
                    <a:ext uri="{9D8B030D-6E8A-4147-A177-3AD203B41FA5}">
                      <a16:colId xmlns:a16="http://schemas.microsoft.com/office/drawing/2014/main" val="865084472"/>
                    </a:ext>
                  </a:extLst>
                </a:gridCol>
                <a:gridCol w="667604">
                  <a:extLst>
                    <a:ext uri="{9D8B030D-6E8A-4147-A177-3AD203B41FA5}">
                      <a16:colId xmlns:a16="http://schemas.microsoft.com/office/drawing/2014/main" val="1074357283"/>
                    </a:ext>
                  </a:extLst>
                </a:gridCol>
                <a:gridCol w="649747">
                  <a:extLst>
                    <a:ext uri="{9D8B030D-6E8A-4147-A177-3AD203B41FA5}">
                      <a16:colId xmlns:a16="http://schemas.microsoft.com/office/drawing/2014/main" val="214522240"/>
                    </a:ext>
                  </a:extLst>
                </a:gridCol>
                <a:gridCol w="604814">
                  <a:extLst>
                    <a:ext uri="{9D8B030D-6E8A-4147-A177-3AD203B41FA5}">
                      <a16:colId xmlns:a16="http://schemas.microsoft.com/office/drawing/2014/main" val="3092230487"/>
                    </a:ext>
                  </a:extLst>
                </a:gridCol>
              </a:tblGrid>
              <a:tr h="271208">
                <a:tc rowSpan="3">
                  <a:txBody>
                    <a:bodyPr/>
                    <a:lstStyle/>
                    <a:p>
                      <a:pPr marL="0" marR="0" algn="ctr">
                        <a:lnSpc>
                          <a:spcPct val="150000"/>
                        </a:lnSpc>
                        <a:spcBef>
                          <a:spcPts val="0"/>
                        </a:spcBef>
                        <a:spcAft>
                          <a:spcPts val="0"/>
                        </a:spcAft>
                      </a:pPr>
                      <a:r>
                        <a:rPr lang="en-US" sz="1200">
                          <a:effectLst/>
                        </a:rPr>
                        <a:t>Kode Kompetensi</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rowSpan="3">
                  <a:txBody>
                    <a:bodyPr/>
                    <a:lstStyle/>
                    <a:p>
                      <a:pPr marL="0" marR="0" algn="ctr">
                        <a:lnSpc>
                          <a:spcPct val="150000"/>
                        </a:lnSpc>
                        <a:spcBef>
                          <a:spcPts val="0"/>
                        </a:spcBef>
                        <a:spcAft>
                          <a:spcPts val="0"/>
                        </a:spcAft>
                      </a:pPr>
                      <a:r>
                        <a:rPr lang="en-US" sz="1200" dirty="0" err="1">
                          <a:effectLst/>
                        </a:rPr>
                        <a:t>Judul</a:t>
                      </a:r>
                      <a:r>
                        <a:rPr lang="en-US" sz="1200" dirty="0">
                          <a:effectLst/>
                        </a:rPr>
                        <a:t> Unit </a:t>
                      </a:r>
                      <a:r>
                        <a:rPr lang="en-US" sz="1200" dirty="0" err="1" smtClean="0">
                          <a:effectLst/>
                        </a:rPr>
                        <a:t>Kompete</a:t>
                      </a:r>
                      <a:r>
                        <a:rPr lang="en-US" sz="1200" dirty="0" smtClean="0">
                          <a:effectLst/>
                        </a:rPr>
                        <a:t> </a:t>
                      </a:r>
                      <a:r>
                        <a:rPr lang="en-US" sz="1200" dirty="0" err="1" smtClean="0">
                          <a:effectLst/>
                        </a:rPr>
                        <a:t>nsi</a:t>
                      </a:r>
                      <a:endParaRPr lang="en-US" sz="1200" dirty="0">
                        <a:effectLst/>
                        <a:latin typeface="Times New Roman" panose="02020603050405020304" pitchFamily="18" charset="0"/>
                        <a:ea typeface="Times New Roman" panose="02020603050405020304" pitchFamily="18" charset="0"/>
                      </a:endParaRPr>
                    </a:p>
                  </a:txBody>
                  <a:tcPr marL="26237" marR="26237" marT="0" marB="0" anchor="ctr"/>
                </a:tc>
                <a:tc gridSpan="9">
                  <a:txBody>
                    <a:bodyPr/>
                    <a:lstStyle/>
                    <a:p>
                      <a:pPr marL="0" marR="0" algn="ctr">
                        <a:lnSpc>
                          <a:spcPct val="150000"/>
                        </a:lnSpc>
                        <a:spcBef>
                          <a:spcPts val="0"/>
                        </a:spcBef>
                        <a:spcAft>
                          <a:spcPts val="0"/>
                        </a:spcAft>
                      </a:pPr>
                      <a:r>
                        <a:rPr lang="en-US" sz="1200">
                          <a:effectLst/>
                        </a:rPr>
                        <a:t>Kategori Kompetensi</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3581648"/>
                  </a:ext>
                </a:extLst>
              </a:tr>
              <a:tr h="509519">
                <a:tc vMerge="1">
                  <a:txBody>
                    <a:bodyPr/>
                    <a:lstStyle/>
                    <a:p>
                      <a:endParaRPr lang="en-US"/>
                    </a:p>
                  </a:txBody>
                  <a:tcPr/>
                </a:tc>
                <a:tc vMerge="1">
                  <a:txBody>
                    <a:bodyPr/>
                    <a:lstStyle/>
                    <a:p>
                      <a:endParaRPr lang="en-US"/>
                    </a:p>
                  </a:txBody>
                  <a:tcPr/>
                </a:tc>
                <a:tc gridSpan="3">
                  <a:txBody>
                    <a:bodyPr/>
                    <a:lstStyle/>
                    <a:p>
                      <a:pPr marL="0" marR="0" algn="ctr">
                        <a:lnSpc>
                          <a:spcPct val="150000"/>
                        </a:lnSpc>
                        <a:spcBef>
                          <a:spcPts val="0"/>
                        </a:spcBef>
                        <a:spcAft>
                          <a:spcPts val="0"/>
                        </a:spcAft>
                      </a:pPr>
                      <a:r>
                        <a:rPr lang="en-US" sz="1200">
                          <a:effectLst/>
                        </a:rPr>
                        <a:t>Kepala Dinas</a:t>
                      </a:r>
                      <a:endParaRPr lang="en-US" sz="1200">
                        <a:effectLst/>
                        <a:latin typeface="Times New Roman" panose="02020603050405020304" pitchFamily="18" charset="0"/>
                        <a:ea typeface="Times New Roman" panose="02020603050405020304" pitchFamily="18" charset="0"/>
                      </a:endParaRPr>
                    </a:p>
                  </a:txBody>
                  <a:tcPr marL="26237" marR="26237"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200">
                          <a:effectLst/>
                        </a:rPr>
                        <a:t>Administrator</a:t>
                      </a:r>
                      <a:endParaRPr lang="en-US" sz="1200">
                        <a:effectLst/>
                        <a:latin typeface="Times New Roman" panose="02020603050405020304" pitchFamily="18" charset="0"/>
                        <a:ea typeface="Times New Roman" panose="02020603050405020304" pitchFamily="18" charset="0"/>
                      </a:endParaRPr>
                    </a:p>
                  </a:txBody>
                  <a:tcPr marL="26237" marR="26237"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200" dirty="0" err="1">
                          <a:effectLst/>
                        </a:rPr>
                        <a:t>Pengawas</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hMerge="1">
                  <a:txBody>
                    <a:bodyPr/>
                    <a:lstStyle/>
                    <a:p>
                      <a:endParaRPr lang="en-US"/>
                    </a:p>
                  </a:txBody>
                  <a:tcPr/>
                </a:tc>
                <a:tc hMerge="1">
                  <a:txBody>
                    <a:bodyPr/>
                    <a:lstStyle/>
                    <a:p>
                      <a:pPr marL="0" marR="0" algn="ctr">
                        <a:lnSpc>
                          <a:spcPct val="150000"/>
                        </a:lnSpc>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26237" marR="26237" marT="0" marB="0"/>
                </a:tc>
                <a:extLst>
                  <a:ext uri="{0D108BD9-81ED-4DB2-BD59-A6C34878D82A}">
                    <a16:rowId xmlns:a16="http://schemas.microsoft.com/office/drawing/2014/main" val="767522488"/>
                  </a:ext>
                </a:extLst>
              </a:tr>
              <a:tr h="423917">
                <a:tc vMerge="1">
                  <a:txBody>
                    <a:bodyPr/>
                    <a:lstStyle/>
                    <a:p>
                      <a:endParaRPr lang="en-US"/>
                    </a:p>
                  </a:txBody>
                  <a:tcPr/>
                </a:tc>
                <a:tc vMerge="1">
                  <a:txBody>
                    <a:bodyPr/>
                    <a:lstStyle/>
                    <a:p>
                      <a:endParaRPr lang="en-US"/>
                    </a:p>
                  </a:txBody>
                  <a:tcPr/>
                </a:tc>
                <a:tc>
                  <a:txBody>
                    <a:bodyPr/>
                    <a:lstStyle/>
                    <a:p>
                      <a:pPr marL="0" marR="0" algn="l">
                        <a:lnSpc>
                          <a:spcPct val="150000"/>
                        </a:lnSpc>
                        <a:spcBef>
                          <a:spcPts val="0"/>
                        </a:spcBef>
                        <a:spcAft>
                          <a:spcPts val="0"/>
                        </a:spcAft>
                      </a:pPr>
                      <a:r>
                        <a:rPr lang="en-US" sz="1100" dirty="0" err="1">
                          <a:effectLst/>
                        </a:rPr>
                        <a:t>Mutlak</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Penting</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Perlu</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Mutlak</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Penting</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a:effectLst/>
                        </a:rPr>
                        <a:t>Perlu</a:t>
                      </a:r>
                      <a:endParaRPr lang="en-US" sz="11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Mutlak</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Penting</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Perlu</a:t>
                      </a:r>
                      <a:endParaRPr lang="en-US" sz="1100" dirty="0">
                        <a:effectLst/>
                        <a:latin typeface="Times New Roman" panose="02020603050405020304" pitchFamily="18" charset="0"/>
                        <a:ea typeface="Times New Roman" panose="02020603050405020304" pitchFamily="18" charset="0"/>
                      </a:endParaRPr>
                    </a:p>
                  </a:txBody>
                  <a:tcPr marL="26237" marR="26237" marT="0" marB="0"/>
                </a:tc>
                <a:extLst>
                  <a:ext uri="{0D108BD9-81ED-4DB2-BD59-A6C34878D82A}">
                    <a16:rowId xmlns:a16="http://schemas.microsoft.com/office/drawing/2014/main" val="3076286969"/>
                  </a:ext>
                </a:extLst>
              </a:tr>
              <a:tr h="509519">
                <a:tc>
                  <a:txBody>
                    <a:bodyPr/>
                    <a:lstStyle/>
                    <a:p>
                      <a:pPr marL="0" marR="0" algn="just">
                        <a:lnSpc>
                          <a:spcPct val="150000"/>
                        </a:lnSpc>
                        <a:spcBef>
                          <a:spcPts val="0"/>
                        </a:spcBef>
                        <a:spcAft>
                          <a:spcPts val="0"/>
                        </a:spcAft>
                      </a:pPr>
                      <a:r>
                        <a:rPr lang="en-ID" sz="1200">
                          <a:effectLst/>
                        </a:rPr>
                        <a:t>O.841360.001.01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dirty="0" err="1">
                          <a:effectLst/>
                        </a:rPr>
                        <a:t>Menyusun</a:t>
                      </a:r>
                      <a:r>
                        <a:rPr lang="en-US" sz="1200" dirty="0">
                          <a:effectLst/>
                        </a:rPr>
                        <a:t> </a:t>
                      </a:r>
                      <a:r>
                        <a:rPr lang="en-US" sz="1200" dirty="0" err="1">
                          <a:effectLst/>
                        </a:rPr>
                        <a:t>Rencana</a:t>
                      </a:r>
                      <a:r>
                        <a:rPr lang="en-US" sz="1200" dirty="0">
                          <a:effectLst/>
                        </a:rPr>
                        <a:t> Program </a:t>
                      </a:r>
                      <a:r>
                        <a:rPr lang="en-US" sz="1200" dirty="0" err="1">
                          <a:effectLst/>
                        </a:rPr>
                        <a:t>Bidang</a:t>
                      </a:r>
                      <a:r>
                        <a:rPr lang="en-US" sz="1200" dirty="0">
                          <a:effectLst/>
                        </a:rPr>
                        <a:t> </a:t>
                      </a:r>
                      <a:r>
                        <a:rPr lang="en-US" sz="1200" dirty="0" err="1">
                          <a:effectLst/>
                        </a:rPr>
                        <a:t>Perdagangan</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1151019905"/>
                  </a:ext>
                </a:extLst>
              </a:tr>
              <a:tr h="542415">
                <a:tc>
                  <a:txBody>
                    <a:bodyPr/>
                    <a:lstStyle/>
                    <a:p>
                      <a:pPr marL="0" marR="0" algn="l">
                        <a:lnSpc>
                          <a:spcPct val="150000"/>
                        </a:lnSpc>
                        <a:spcBef>
                          <a:spcPts val="0"/>
                        </a:spcBef>
                        <a:spcAft>
                          <a:spcPts val="0"/>
                        </a:spcAft>
                      </a:pPr>
                      <a:r>
                        <a:rPr lang="en-ID" sz="1200">
                          <a:effectLst/>
                        </a:rPr>
                        <a:t>O.841360.002.01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dirty="0" err="1">
                          <a:effectLst/>
                        </a:rPr>
                        <a:t>Melakukan</a:t>
                      </a:r>
                      <a:r>
                        <a:rPr lang="en-US" sz="1200" dirty="0">
                          <a:effectLst/>
                        </a:rPr>
                        <a:t> Monitoring </a:t>
                      </a:r>
                      <a:r>
                        <a:rPr lang="en-US" sz="1200" dirty="0" err="1">
                          <a:effectLst/>
                        </a:rPr>
                        <a:t>dan</a:t>
                      </a:r>
                      <a:r>
                        <a:rPr lang="en-US" sz="1200" dirty="0">
                          <a:effectLst/>
                        </a:rPr>
                        <a:t> </a:t>
                      </a:r>
                      <a:r>
                        <a:rPr lang="en-US" sz="1200" dirty="0" err="1">
                          <a:effectLst/>
                        </a:rPr>
                        <a:t>Evaluasi</a:t>
                      </a:r>
                      <a:r>
                        <a:rPr lang="en-US" sz="1200" dirty="0">
                          <a:effectLst/>
                        </a:rPr>
                        <a:t> Program </a:t>
                      </a:r>
                      <a:r>
                        <a:rPr lang="en-US" sz="1200" dirty="0" err="1">
                          <a:effectLst/>
                        </a:rPr>
                        <a:t>dan</a:t>
                      </a:r>
                      <a:r>
                        <a:rPr lang="en-US" sz="1200" dirty="0">
                          <a:effectLst/>
                        </a:rPr>
                        <a:t> </a:t>
                      </a:r>
                      <a:r>
                        <a:rPr lang="en-US" sz="1200" dirty="0" err="1">
                          <a:effectLst/>
                        </a:rPr>
                        <a:t>Kegiatan</a:t>
                      </a:r>
                      <a:r>
                        <a:rPr lang="en-US" sz="1200" dirty="0">
                          <a:effectLst/>
                        </a:rPr>
                        <a:t> di </a:t>
                      </a:r>
                      <a:r>
                        <a:rPr lang="en-US" sz="1200" dirty="0" err="1">
                          <a:effectLst/>
                        </a:rPr>
                        <a:t>Bidang</a:t>
                      </a:r>
                      <a:r>
                        <a:rPr lang="en-US" sz="1200" dirty="0">
                          <a:effectLst/>
                        </a:rPr>
                        <a:t> </a:t>
                      </a:r>
                      <a:r>
                        <a:rPr lang="en-US" sz="1200" dirty="0" err="1">
                          <a:effectLst/>
                        </a:rPr>
                        <a:t>Perdagangan</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1204108404"/>
                  </a:ext>
                </a:extLst>
              </a:tr>
              <a:tr h="542415">
                <a:tc>
                  <a:txBody>
                    <a:bodyPr/>
                    <a:lstStyle/>
                    <a:p>
                      <a:pPr marL="0" marR="0" algn="just">
                        <a:lnSpc>
                          <a:spcPct val="150000"/>
                        </a:lnSpc>
                        <a:spcBef>
                          <a:spcPts val="0"/>
                        </a:spcBef>
                        <a:spcAft>
                          <a:spcPts val="0"/>
                        </a:spcAft>
                      </a:pPr>
                      <a:r>
                        <a:rPr lang="en-ID" sz="1200">
                          <a:effectLst/>
                        </a:rPr>
                        <a:t>O.841360.004.01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dirty="0" err="1">
                          <a:effectLst/>
                        </a:rPr>
                        <a:t>Memberikan</a:t>
                      </a:r>
                      <a:r>
                        <a:rPr lang="en-US" sz="1200" dirty="0">
                          <a:effectLst/>
                        </a:rPr>
                        <a:t> </a:t>
                      </a:r>
                      <a:r>
                        <a:rPr lang="en-US" sz="1200" dirty="0" err="1">
                          <a:effectLst/>
                        </a:rPr>
                        <a:t>Rekomendasi</a:t>
                      </a:r>
                      <a:r>
                        <a:rPr lang="en-US" sz="1200" dirty="0">
                          <a:effectLst/>
                        </a:rPr>
                        <a:t> </a:t>
                      </a:r>
                      <a:r>
                        <a:rPr lang="en-US" sz="1200" dirty="0" err="1">
                          <a:effectLst/>
                        </a:rPr>
                        <a:t>Permohonan</a:t>
                      </a:r>
                      <a:r>
                        <a:rPr lang="en-US" sz="1200" dirty="0">
                          <a:effectLst/>
                        </a:rPr>
                        <a:t> </a:t>
                      </a:r>
                      <a:r>
                        <a:rPr lang="en-US" sz="1200" dirty="0" err="1">
                          <a:effectLst/>
                        </a:rPr>
                        <a:t>Dokumen</a:t>
                      </a:r>
                      <a:r>
                        <a:rPr lang="en-US" sz="1200" dirty="0">
                          <a:effectLst/>
                        </a:rPr>
                        <a:t> </a:t>
                      </a:r>
                      <a:r>
                        <a:rPr lang="en-US" sz="1200" dirty="0" err="1">
                          <a:effectLst/>
                        </a:rPr>
                        <a:t>Perizinan</a:t>
                      </a:r>
                      <a:r>
                        <a:rPr lang="en-US" sz="1200" dirty="0">
                          <a:effectLst/>
                        </a:rPr>
                        <a:t> </a:t>
                      </a:r>
                      <a:r>
                        <a:rPr lang="id-ID" sz="1200" dirty="0">
                          <a:effectLst/>
                        </a:rPr>
                        <a:t>d</a:t>
                      </a:r>
                      <a:r>
                        <a:rPr lang="en-US" sz="1200" dirty="0">
                          <a:effectLst/>
                        </a:rPr>
                        <a:t>an Non </a:t>
                      </a:r>
                      <a:r>
                        <a:rPr lang="en-US" sz="1200" dirty="0" err="1">
                          <a:effectLst/>
                        </a:rPr>
                        <a:t>Perizinan</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2423930844"/>
                  </a:ext>
                </a:extLst>
              </a:tr>
              <a:tr h="542415">
                <a:tc>
                  <a:txBody>
                    <a:bodyPr/>
                    <a:lstStyle/>
                    <a:p>
                      <a:pPr marL="0" marR="0" algn="just">
                        <a:lnSpc>
                          <a:spcPct val="150000"/>
                        </a:lnSpc>
                        <a:spcBef>
                          <a:spcPts val="0"/>
                        </a:spcBef>
                        <a:spcAft>
                          <a:spcPts val="0"/>
                        </a:spcAft>
                      </a:pPr>
                      <a:r>
                        <a:rPr lang="en-ID" sz="1200">
                          <a:effectLst/>
                        </a:rPr>
                        <a:t>O.841360.008.01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Mengevaluasi Kinerja Pengelola Sarana Distribusi Perdagangan</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2052276149"/>
                  </a:ext>
                </a:extLst>
              </a:tr>
              <a:tr h="271208">
                <a:tc>
                  <a:txBody>
                    <a:bodyPr/>
                    <a:lstStyle/>
                    <a:p>
                      <a:pPr marL="0" marR="0" algn="just">
                        <a:lnSpc>
                          <a:spcPct val="150000"/>
                        </a:lnSpc>
                        <a:spcBef>
                          <a:spcPts val="0"/>
                        </a:spcBef>
                        <a:spcAft>
                          <a:spcPts val="0"/>
                        </a:spcAft>
                      </a:pPr>
                      <a:r>
                        <a:rPr lang="en-ID" sz="1200">
                          <a:effectLst/>
                        </a:rPr>
                        <a:t>O.841360.013.01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Melaksanakan Misi Dagang Produk Ekspor Unggulan</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3374125365"/>
                  </a:ext>
                </a:extLst>
              </a:tr>
              <a:tr h="271208">
                <a:tc>
                  <a:txBody>
                    <a:bodyPr/>
                    <a:lstStyle/>
                    <a:p>
                      <a:pPr marL="0" marR="0" algn="just">
                        <a:lnSpc>
                          <a:spcPct val="150000"/>
                        </a:lnSpc>
                        <a:spcBef>
                          <a:spcPts val="0"/>
                        </a:spcBef>
                        <a:spcAft>
                          <a:spcPts val="0"/>
                        </a:spcAft>
                      </a:pPr>
                      <a:r>
                        <a:rPr lang="en-ID" sz="1200">
                          <a:effectLst/>
                        </a:rPr>
                        <a:t>O.841360.016.01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Melakukan Pengawasan Bidang Perdagangan</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2464471532"/>
                  </a:ext>
                </a:extLst>
              </a:tr>
              <a:tr h="542415">
                <a:tc>
                  <a:txBody>
                    <a:bodyPr/>
                    <a:lstStyle/>
                    <a:p>
                      <a:pPr marL="0" marR="0" algn="just">
                        <a:lnSpc>
                          <a:spcPct val="150000"/>
                        </a:lnSpc>
                        <a:spcBef>
                          <a:spcPts val="0"/>
                        </a:spcBef>
                        <a:spcAft>
                          <a:spcPts val="0"/>
                        </a:spcAft>
                      </a:pPr>
                      <a:r>
                        <a:rPr lang="en-ID" sz="1200">
                          <a:effectLst/>
                        </a:rPr>
                        <a:t>O.841360.017.01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dirty="0" err="1">
                          <a:effectLst/>
                        </a:rPr>
                        <a:t>Melakukan</a:t>
                      </a:r>
                      <a:r>
                        <a:rPr lang="en-US" sz="1200" dirty="0">
                          <a:effectLst/>
                        </a:rPr>
                        <a:t> </a:t>
                      </a:r>
                      <a:r>
                        <a:rPr lang="id-ID" sz="1200" dirty="0">
                          <a:effectLst/>
                        </a:rPr>
                        <a:t>P</a:t>
                      </a:r>
                      <a:r>
                        <a:rPr lang="en-US" sz="1200" dirty="0" err="1">
                          <a:effectLst/>
                        </a:rPr>
                        <a:t>engembangan</a:t>
                      </a:r>
                      <a:r>
                        <a:rPr lang="en-US" sz="1200" dirty="0">
                          <a:effectLst/>
                        </a:rPr>
                        <a:t> SDM </a:t>
                      </a:r>
                      <a:r>
                        <a:rPr lang="en-US" sz="1200" dirty="0" err="1">
                          <a:effectLst/>
                        </a:rPr>
                        <a:t>dan</a:t>
                      </a:r>
                      <a:r>
                        <a:rPr lang="en-US" sz="1200" dirty="0">
                          <a:effectLst/>
                        </a:rPr>
                        <a:t> </a:t>
                      </a:r>
                      <a:r>
                        <a:rPr lang="en-US" sz="1200" dirty="0" err="1">
                          <a:effectLst/>
                        </a:rPr>
                        <a:t>Kelembagaan</a:t>
                      </a:r>
                      <a:r>
                        <a:rPr lang="en-US" sz="1200" dirty="0">
                          <a:effectLst/>
                        </a:rPr>
                        <a:t> </a:t>
                      </a:r>
                      <a:r>
                        <a:rPr lang="en-US" sz="1200" dirty="0" err="1">
                          <a:effectLst/>
                        </a:rPr>
                        <a:t>Bidang</a:t>
                      </a:r>
                      <a:r>
                        <a:rPr lang="en-US" sz="1200" dirty="0">
                          <a:effectLst/>
                        </a:rPr>
                        <a:t> </a:t>
                      </a:r>
                      <a:r>
                        <a:rPr lang="en-US" sz="1200" dirty="0" err="1">
                          <a:effectLst/>
                        </a:rPr>
                        <a:t>Pengawasan</a:t>
                      </a:r>
                      <a:r>
                        <a:rPr lang="en-US" sz="1200" dirty="0">
                          <a:effectLst/>
                        </a:rPr>
                        <a:t> </a:t>
                      </a:r>
                      <a:r>
                        <a:rPr lang="en-US" sz="1200" dirty="0" err="1">
                          <a:effectLst/>
                        </a:rPr>
                        <a:t>dan</a:t>
                      </a:r>
                      <a:r>
                        <a:rPr lang="en-US" sz="1200" dirty="0">
                          <a:effectLst/>
                        </a:rPr>
                        <a:t> </a:t>
                      </a:r>
                      <a:r>
                        <a:rPr lang="en-US" sz="1200" dirty="0" err="1">
                          <a:effectLst/>
                        </a:rPr>
                        <a:t>Pengendalian</a:t>
                      </a:r>
                      <a:r>
                        <a:rPr lang="en-US" sz="1200" dirty="0">
                          <a:effectLst/>
                        </a:rPr>
                        <a:t> </a:t>
                      </a:r>
                      <a:r>
                        <a:rPr lang="en-US" sz="1200" dirty="0" err="1">
                          <a:effectLst/>
                        </a:rPr>
                        <a:t>Mutu</a:t>
                      </a:r>
                      <a:r>
                        <a:rPr lang="en-US" sz="1200" dirty="0">
                          <a:effectLst/>
                        </a:rPr>
                        <a:t> </a:t>
                      </a:r>
                      <a:r>
                        <a:rPr lang="en-US" sz="1200" dirty="0" err="1">
                          <a:effectLst/>
                        </a:rPr>
                        <a:t>Barang</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3542904617"/>
                  </a:ext>
                </a:extLst>
              </a:tr>
            </a:tbl>
          </a:graphicData>
        </a:graphic>
      </p:graphicFrame>
    </p:spTree>
    <p:extLst>
      <p:ext uri="{BB962C8B-B14F-4D97-AF65-F5344CB8AC3E}">
        <p14:creationId xmlns:p14="http://schemas.microsoft.com/office/powerpoint/2010/main" val="2434191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18481091"/>
              </p:ext>
            </p:extLst>
          </p:nvPr>
        </p:nvGraphicFramePr>
        <p:xfrm>
          <a:off x="35294" y="574893"/>
          <a:ext cx="9039296" cy="6145516"/>
        </p:xfrm>
        <a:graphic>
          <a:graphicData uri="http://schemas.openxmlformats.org/drawingml/2006/table">
            <a:tbl>
              <a:tblPr firstRow="1" firstCol="1" bandRow="1">
                <a:tableStyleId>{5C22544A-7EE6-4342-B048-85BDC9FD1C3A}</a:tableStyleId>
              </a:tblPr>
              <a:tblGrid>
                <a:gridCol w="799959">
                  <a:extLst>
                    <a:ext uri="{9D8B030D-6E8A-4147-A177-3AD203B41FA5}">
                      <a16:colId xmlns:a16="http://schemas.microsoft.com/office/drawing/2014/main" val="3390127346"/>
                    </a:ext>
                  </a:extLst>
                </a:gridCol>
                <a:gridCol w="2880320">
                  <a:extLst>
                    <a:ext uri="{9D8B030D-6E8A-4147-A177-3AD203B41FA5}">
                      <a16:colId xmlns:a16="http://schemas.microsoft.com/office/drawing/2014/main" val="3337251101"/>
                    </a:ext>
                  </a:extLst>
                </a:gridCol>
                <a:gridCol w="576064">
                  <a:extLst>
                    <a:ext uri="{9D8B030D-6E8A-4147-A177-3AD203B41FA5}">
                      <a16:colId xmlns:a16="http://schemas.microsoft.com/office/drawing/2014/main" val="2895026752"/>
                    </a:ext>
                  </a:extLst>
                </a:gridCol>
                <a:gridCol w="720080">
                  <a:extLst>
                    <a:ext uri="{9D8B030D-6E8A-4147-A177-3AD203B41FA5}">
                      <a16:colId xmlns:a16="http://schemas.microsoft.com/office/drawing/2014/main" val="1274686422"/>
                    </a:ext>
                  </a:extLst>
                </a:gridCol>
                <a:gridCol w="504056">
                  <a:extLst>
                    <a:ext uri="{9D8B030D-6E8A-4147-A177-3AD203B41FA5}">
                      <a16:colId xmlns:a16="http://schemas.microsoft.com/office/drawing/2014/main" val="1426380519"/>
                    </a:ext>
                  </a:extLst>
                </a:gridCol>
                <a:gridCol w="576064">
                  <a:extLst>
                    <a:ext uri="{9D8B030D-6E8A-4147-A177-3AD203B41FA5}">
                      <a16:colId xmlns:a16="http://schemas.microsoft.com/office/drawing/2014/main" val="3695147470"/>
                    </a:ext>
                  </a:extLst>
                </a:gridCol>
                <a:gridCol w="648072">
                  <a:extLst>
                    <a:ext uri="{9D8B030D-6E8A-4147-A177-3AD203B41FA5}">
                      <a16:colId xmlns:a16="http://schemas.microsoft.com/office/drawing/2014/main" val="19717957"/>
                    </a:ext>
                  </a:extLst>
                </a:gridCol>
                <a:gridCol w="412516">
                  <a:extLst>
                    <a:ext uri="{9D8B030D-6E8A-4147-A177-3AD203B41FA5}">
                      <a16:colId xmlns:a16="http://schemas.microsoft.com/office/drawing/2014/main" val="865084472"/>
                    </a:ext>
                  </a:extLst>
                </a:gridCol>
                <a:gridCol w="667604">
                  <a:extLst>
                    <a:ext uri="{9D8B030D-6E8A-4147-A177-3AD203B41FA5}">
                      <a16:colId xmlns:a16="http://schemas.microsoft.com/office/drawing/2014/main" val="1074357283"/>
                    </a:ext>
                  </a:extLst>
                </a:gridCol>
                <a:gridCol w="649747">
                  <a:extLst>
                    <a:ext uri="{9D8B030D-6E8A-4147-A177-3AD203B41FA5}">
                      <a16:colId xmlns:a16="http://schemas.microsoft.com/office/drawing/2014/main" val="214522240"/>
                    </a:ext>
                  </a:extLst>
                </a:gridCol>
                <a:gridCol w="604814">
                  <a:extLst>
                    <a:ext uri="{9D8B030D-6E8A-4147-A177-3AD203B41FA5}">
                      <a16:colId xmlns:a16="http://schemas.microsoft.com/office/drawing/2014/main" val="3092230487"/>
                    </a:ext>
                  </a:extLst>
                </a:gridCol>
              </a:tblGrid>
              <a:tr h="271208">
                <a:tc rowSpan="3">
                  <a:txBody>
                    <a:bodyPr/>
                    <a:lstStyle/>
                    <a:p>
                      <a:pPr marL="0" marR="0" algn="ctr">
                        <a:lnSpc>
                          <a:spcPct val="150000"/>
                        </a:lnSpc>
                        <a:spcBef>
                          <a:spcPts val="0"/>
                        </a:spcBef>
                        <a:spcAft>
                          <a:spcPts val="0"/>
                        </a:spcAft>
                      </a:pPr>
                      <a:r>
                        <a:rPr lang="en-US" sz="1200">
                          <a:effectLst/>
                        </a:rPr>
                        <a:t>Kode Kompetensi</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rowSpan="3">
                  <a:txBody>
                    <a:bodyPr/>
                    <a:lstStyle/>
                    <a:p>
                      <a:pPr marL="0" marR="0" algn="ctr">
                        <a:lnSpc>
                          <a:spcPct val="150000"/>
                        </a:lnSpc>
                        <a:spcBef>
                          <a:spcPts val="0"/>
                        </a:spcBef>
                        <a:spcAft>
                          <a:spcPts val="0"/>
                        </a:spcAft>
                      </a:pPr>
                      <a:r>
                        <a:rPr lang="en-US" sz="1200" dirty="0" err="1">
                          <a:effectLst/>
                        </a:rPr>
                        <a:t>Judul</a:t>
                      </a:r>
                      <a:r>
                        <a:rPr lang="en-US" sz="1200" dirty="0">
                          <a:effectLst/>
                        </a:rPr>
                        <a:t> Unit </a:t>
                      </a:r>
                      <a:r>
                        <a:rPr lang="en-US" sz="1200" dirty="0" err="1">
                          <a:effectLst/>
                        </a:rPr>
                        <a:t>Kompetensi</a:t>
                      </a:r>
                      <a:endParaRPr lang="en-US" sz="1200" dirty="0">
                        <a:effectLst/>
                        <a:latin typeface="Times New Roman" panose="02020603050405020304" pitchFamily="18" charset="0"/>
                        <a:ea typeface="Times New Roman" panose="02020603050405020304" pitchFamily="18" charset="0"/>
                      </a:endParaRPr>
                    </a:p>
                  </a:txBody>
                  <a:tcPr marL="26237" marR="26237" marT="0" marB="0" anchor="ctr"/>
                </a:tc>
                <a:tc gridSpan="9">
                  <a:txBody>
                    <a:bodyPr/>
                    <a:lstStyle/>
                    <a:p>
                      <a:pPr marL="0" marR="0" algn="ctr">
                        <a:lnSpc>
                          <a:spcPct val="150000"/>
                        </a:lnSpc>
                        <a:spcBef>
                          <a:spcPts val="0"/>
                        </a:spcBef>
                        <a:spcAft>
                          <a:spcPts val="0"/>
                        </a:spcAft>
                      </a:pPr>
                      <a:r>
                        <a:rPr lang="en-US" sz="1200">
                          <a:effectLst/>
                        </a:rPr>
                        <a:t>Kategori Kompetensi</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3581648"/>
                  </a:ext>
                </a:extLst>
              </a:tr>
              <a:tr h="509519">
                <a:tc vMerge="1">
                  <a:txBody>
                    <a:bodyPr/>
                    <a:lstStyle/>
                    <a:p>
                      <a:endParaRPr lang="en-US"/>
                    </a:p>
                  </a:txBody>
                  <a:tcPr/>
                </a:tc>
                <a:tc vMerge="1">
                  <a:txBody>
                    <a:bodyPr/>
                    <a:lstStyle/>
                    <a:p>
                      <a:endParaRPr lang="en-US"/>
                    </a:p>
                  </a:txBody>
                  <a:tcPr/>
                </a:tc>
                <a:tc gridSpan="3">
                  <a:txBody>
                    <a:bodyPr/>
                    <a:lstStyle/>
                    <a:p>
                      <a:pPr marL="0" marR="0" algn="ctr">
                        <a:lnSpc>
                          <a:spcPct val="150000"/>
                        </a:lnSpc>
                        <a:spcBef>
                          <a:spcPts val="0"/>
                        </a:spcBef>
                        <a:spcAft>
                          <a:spcPts val="0"/>
                        </a:spcAft>
                      </a:pPr>
                      <a:r>
                        <a:rPr lang="en-US" sz="1200">
                          <a:effectLst/>
                        </a:rPr>
                        <a:t>Kepala Dinas</a:t>
                      </a:r>
                      <a:endParaRPr lang="en-US" sz="1200">
                        <a:effectLst/>
                        <a:latin typeface="Times New Roman" panose="02020603050405020304" pitchFamily="18" charset="0"/>
                        <a:ea typeface="Times New Roman" panose="02020603050405020304" pitchFamily="18" charset="0"/>
                      </a:endParaRPr>
                    </a:p>
                  </a:txBody>
                  <a:tcPr marL="26237" marR="26237"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200">
                          <a:effectLst/>
                        </a:rPr>
                        <a:t>Administrator</a:t>
                      </a:r>
                      <a:endParaRPr lang="en-US" sz="1200">
                        <a:effectLst/>
                        <a:latin typeface="Times New Roman" panose="02020603050405020304" pitchFamily="18" charset="0"/>
                        <a:ea typeface="Times New Roman" panose="02020603050405020304" pitchFamily="18" charset="0"/>
                      </a:endParaRPr>
                    </a:p>
                  </a:txBody>
                  <a:tcPr marL="26237" marR="26237"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200" dirty="0" err="1">
                          <a:effectLst/>
                        </a:rPr>
                        <a:t>Pengawas</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hMerge="1">
                  <a:txBody>
                    <a:bodyPr/>
                    <a:lstStyle/>
                    <a:p>
                      <a:endParaRPr lang="en-US"/>
                    </a:p>
                  </a:txBody>
                  <a:tcPr/>
                </a:tc>
                <a:tc hMerge="1">
                  <a:txBody>
                    <a:bodyPr/>
                    <a:lstStyle/>
                    <a:p>
                      <a:pPr marL="0" marR="0" algn="ctr">
                        <a:lnSpc>
                          <a:spcPct val="150000"/>
                        </a:lnSpc>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26237" marR="26237" marT="0" marB="0"/>
                </a:tc>
                <a:extLst>
                  <a:ext uri="{0D108BD9-81ED-4DB2-BD59-A6C34878D82A}">
                    <a16:rowId xmlns:a16="http://schemas.microsoft.com/office/drawing/2014/main" val="767522488"/>
                  </a:ext>
                </a:extLst>
              </a:tr>
              <a:tr h="423917">
                <a:tc vMerge="1">
                  <a:txBody>
                    <a:bodyPr/>
                    <a:lstStyle/>
                    <a:p>
                      <a:endParaRPr lang="en-US"/>
                    </a:p>
                  </a:txBody>
                  <a:tcPr/>
                </a:tc>
                <a:tc vMerge="1">
                  <a:txBody>
                    <a:bodyPr/>
                    <a:lstStyle/>
                    <a:p>
                      <a:endParaRPr lang="en-US"/>
                    </a:p>
                  </a:txBody>
                  <a:tcPr/>
                </a:tc>
                <a:tc>
                  <a:txBody>
                    <a:bodyPr/>
                    <a:lstStyle/>
                    <a:p>
                      <a:pPr marL="0" marR="0" algn="l">
                        <a:lnSpc>
                          <a:spcPct val="150000"/>
                        </a:lnSpc>
                        <a:spcBef>
                          <a:spcPts val="0"/>
                        </a:spcBef>
                        <a:spcAft>
                          <a:spcPts val="0"/>
                        </a:spcAft>
                      </a:pPr>
                      <a:r>
                        <a:rPr lang="en-US" sz="1100" dirty="0" err="1">
                          <a:effectLst/>
                        </a:rPr>
                        <a:t>Mutlak</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Penting</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Perlu</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Mutlak</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Penting</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a:effectLst/>
                        </a:rPr>
                        <a:t>Perlu</a:t>
                      </a:r>
                      <a:endParaRPr lang="en-US" sz="11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Mutlak</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Penting</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Perlu</a:t>
                      </a:r>
                      <a:endParaRPr lang="en-US" sz="1100" dirty="0">
                        <a:effectLst/>
                        <a:latin typeface="Times New Roman" panose="02020603050405020304" pitchFamily="18" charset="0"/>
                        <a:ea typeface="Times New Roman" panose="02020603050405020304" pitchFamily="18" charset="0"/>
                      </a:endParaRPr>
                    </a:p>
                  </a:txBody>
                  <a:tcPr marL="26237" marR="26237" marT="0" marB="0"/>
                </a:tc>
                <a:extLst>
                  <a:ext uri="{0D108BD9-81ED-4DB2-BD59-A6C34878D82A}">
                    <a16:rowId xmlns:a16="http://schemas.microsoft.com/office/drawing/2014/main" val="3076286969"/>
                  </a:ext>
                </a:extLst>
              </a:tr>
              <a:tr h="542415">
                <a:tc>
                  <a:txBody>
                    <a:bodyPr/>
                    <a:lstStyle/>
                    <a:p>
                      <a:pPr marL="0" marR="0" algn="just">
                        <a:lnSpc>
                          <a:spcPct val="150000"/>
                        </a:lnSpc>
                        <a:spcBef>
                          <a:spcPts val="0"/>
                        </a:spcBef>
                        <a:spcAft>
                          <a:spcPts val="0"/>
                        </a:spcAft>
                      </a:pPr>
                      <a:r>
                        <a:rPr lang="en-ID" sz="1200" dirty="0">
                          <a:effectLst/>
                        </a:rPr>
                        <a:t>O.841360.018.01</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dirty="0" err="1">
                          <a:effectLst/>
                        </a:rPr>
                        <a:t>Melakukan</a:t>
                      </a:r>
                      <a:r>
                        <a:rPr lang="en-US" sz="1200" dirty="0">
                          <a:effectLst/>
                        </a:rPr>
                        <a:t> </a:t>
                      </a:r>
                      <a:r>
                        <a:rPr lang="en-US" sz="1200" dirty="0" err="1">
                          <a:effectLst/>
                        </a:rPr>
                        <a:t>Pembinaan</a:t>
                      </a:r>
                      <a:r>
                        <a:rPr lang="en-US" sz="1200" dirty="0">
                          <a:effectLst/>
                        </a:rPr>
                        <a:t> </a:t>
                      </a:r>
                      <a:r>
                        <a:rPr lang="en-US" sz="1200" dirty="0" err="1">
                          <a:effectLst/>
                        </a:rPr>
                        <a:t>Bidang</a:t>
                      </a:r>
                      <a:r>
                        <a:rPr lang="en-US" sz="1200" dirty="0">
                          <a:effectLst/>
                        </a:rPr>
                        <a:t> </a:t>
                      </a:r>
                      <a:r>
                        <a:rPr lang="en-US" sz="1200" dirty="0" err="1">
                          <a:effectLst/>
                        </a:rPr>
                        <a:t>Perlindungan</a:t>
                      </a:r>
                      <a:r>
                        <a:rPr lang="en-US" sz="1200" dirty="0">
                          <a:effectLst/>
                        </a:rPr>
                        <a:t> </a:t>
                      </a:r>
                      <a:r>
                        <a:rPr lang="en-US" sz="1200" dirty="0" err="1">
                          <a:effectLst/>
                        </a:rPr>
                        <a:t>Konsumen</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4166319755"/>
                  </a:ext>
                </a:extLst>
              </a:tr>
              <a:tr h="542415">
                <a:tc>
                  <a:txBody>
                    <a:bodyPr/>
                    <a:lstStyle/>
                    <a:p>
                      <a:pPr marL="0" marR="0" algn="just">
                        <a:lnSpc>
                          <a:spcPct val="150000"/>
                        </a:lnSpc>
                        <a:spcBef>
                          <a:spcPts val="0"/>
                        </a:spcBef>
                        <a:spcAft>
                          <a:spcPts val="0"/>
                        </a:spcAft>
                      </a:pPr>
                      <a:r>
                        <a:rPr lang="en-ID" sz="1200">
                          <a:effectLst/>
                        </a:rPr>
                        <a:t>O.841360.019.01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Memberikan Penanganan dan Penyelesaian Sengketa  Konsumen Melalui Mediasi</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271978190"/>
                  </a:ext>
                </a:extLst>
              </a:tr>
              <a:tr h="542415">
                <a:tc>
                  <a:txBody>
                    <a:bodyPr/>
                    <a:lstStyle/>
                    <a:p>
                      <a:pPr marL="0" marR="0" algn="just">
                        <a:lnSpc>
                          <a:spcPct val="150000"/>
                        </a:lnSpc>
                        <a:spcBef>
                          <a:spcPts val="0"/>
                        </a:spcBef>
                        <a:spcAft>
                          <a:spcPts val="0"/>
                        </a:spcAft>
                      </a:pPr>
                      <a:r>
                        <a:rPr lang="en-ID" sz="1200">
                          <a:effectLst/>
                        </a:rPr>
                        <a:t>O.841360.003.01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dirty="0" err="1">
                          <a:effectLst/>
                        </a:rPr>
                        <a:t>Mengembangkan</a:t>
                      </a:r>
                      <a:r>
                        <a:rPr lang="en-US" sz="1200" dirty="0">
                          <a:effectLst/>
                        </a:rPr>
                        <a:t>  </a:t>
                      </a:r>
                      <a:r>
                        <a:rPr lang="id-ID" sz="1200" dirty="0">
                          <a:effectLst/>
                        </a:rPr>
                        <a:t>Standard Operating Procedures</a:t>
                      </a:r>
                      <a:r>
                        <a:rPr lang="en-US" sz="1200" dirty="0">
                          <a:effectLst/>
                        </a:rPr>
                        <a:t> (SOP)</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3765719269"/>
                  </a:ext>
                </a:extLst>
              </a:tr>
              <a:tr h="271208">
                <a:tc>
                  <a:txBody>
                    <a:bodyPr/>
                    <a:lstStyle/>
                    <a:p>
                      <a:pPr marL="0" marR="0" algn="just">
                        <a:lnSpc>
                          <a:spcPct val="150000"/>
                        </a:lnSpc>
                        <a:spcBef>
                          <a:spcPts val="0"/>
                        </a:spcBef>
                        <a:spcAft>
                          <a:spcPts val="0"/>
                        </a:spcAft>
                      </a:pPr>
                      <a:r>
                        <a:rPr lang="en-ID" sz="1200">
                          <a:effectLst/>
                        </a:rPr>
                        <a:t>O.841360.005.01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Menerbitkan Surat Keterangan Asal (SKA)</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2755277360"/>
                  </a:ext>
                </a:extLst>
              </a:tr>
              <a:tr h="542415">
                <a:tc>
                  <a:txBody>
                    <a:bodyPr/>
                    <a:lstStyle/>
                    <a:p>
                      <a:pPr marL="0" marR="0" algn="just">
                        <a:lnSpc>
                          <a:spcPct val="150000"/>
                        </a:lnSpc>
                        <a:spcBef>
                          <a:spcPts val="0"/>
                        </a:spcBef>
                        <a:spcAft>
                          <a:spcPts val="0"/>
                        </a:spcAft>
                      </a:pPr>
                      <a:r>
                        <a:rPr lang="en-ID" sz="1200">
                          <a:effectLst/>
                        </a:rPr>
                        <a:t>O.841360.006.01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dirty="0" err="1">
                          <a:effectLst/>
                        </a:rPr>
                        <a:t>Membuat</a:t>
                      </a:r>
                      <a:r>
                        <a:rPr lang="en-US" sz="1200" dirty="0">
                          <a:effectLst/>
                        </a:rPr>
                        <a:t> </a:t>
                      </a:r>
                      <a:r>
                        <a:rPr lang="en-US" sz="1200" dirty="0" err="1">
                          <a:effectLst/>
                        </a:rPr>
                        <a:t>Rencana</a:t>
                      </a:r>
                      <a:r>
                        <a:rPr lang="en-US" sz="1200" dirty="0">
                          <a:effectLst/>
                        </a:rPr>
                        <a:t>/Proposal Pembangunan </a:t>
                      </a:r>
                      <a:r>
                        <a:rPr lang="en-US" sz="1200" dirty="0" err="1">
                          <a:effectLst/>
                        </a:rPr>
                        <a:t>Sarana</a:t>
                      </a:r>
                      <a:r>
                        <a:rPr lang="en-US" sz="1200" dirty="0">
                          <a:effectLst/>
                        </a:rPr>
                        <a:t> </a:t>
                      </a:r>
                      <a:r>
                        <a:rPr lang="en-US" sz="1200" dirty="0" err="1">
                          <a:effectLst/>
                        </a:rPr>
                        <a:t>Distribusi</a:t>
                      </a:r>
                      <a:r>
                        <a:rPr lang="en-US" sz="1200" dirty="0">
                          <a:effectLst/>
                        </a:rPr>
                        <a:t> </a:t>
                      </a:r>
                      <a:r>
                        <a:rPr lang="en-US" sz="1200" dirty="0" err="1">
                          <a:effectLst/>
                        </a:rPr>
                        <a:t>Perdagangan</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2285248189"/>
                  </a:ext>
                </a:extLst>
              </a:tr>
              <a:tr h="542415">
                <a:tc>
                  <a:txBody>
                    <a:bodyPr/>
                    <a:lstStyle/>
                    <a:p>
                      <a:pPr marL="0" marR="0" algn="just">
                        <a:lnSpc>
                          <a:spcPct val="150000"/>
                        </a:lnSpc>
                        <a:spcBef>
                          <a:spcPts val="0"/>
                        </a:spcBef>
                        <a:spcAft>
                          <a:spcPts val="0"/>
                        </a:spcAft>
                      </a:pPr>
                      <a:r>
                        <a:rPr lang="en-ID" sz="1200">
                          <a:effectLst/>
                        </a:rPr>
                        <a:t>O.841360.007.01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Melakukan Pemantauan Pengelolaan Sarana Distribusi Perdagangan</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3421799024"/>
                  </a:ext>
                </a:extLst>
              </a:tr>
              <a:tr h="509519">
                <a:tc>
                  <a:txBody>
                    <a:bodyPr/>
                    <a:lstStyle/>
                    <a:p>
                      <a:pPr marL="0" marR="0" algn="just">
                        <a:lnSpc>
                          <a:spcPct val="150000"/>
                        </a:lnSpc>
                        <a:spcBef>
                          <a:spcPts val="0"/>
                        </a:spcBef>
                        <a:spcAft>
                          <a:spcPts val="0"/>
                        </a:spcAft>
                      </a:pPr>
                      <a:r>
                        <a:rPr lang="en-ID" sz="1200">
                          <a:effectLst/>
                        </a:rPr>
                        <a:t>O.841360.010.01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Melaksanakan Operasi Pasar dan/atau Pasar Murah</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2226865313"/>
                  </a:ext>
                </a:extLst>
              </a:tr>
              <a:tr h="271208">
                <a:tc>
                  <a:txBody>
                    <a:bodyPr/>
                    <a:lstStyle/>
                    <a:p>
                      <a:pPr marL="0" marR="0" algn="just">
                        <a:lnSpc>
                          <a:spcPct val="150000"/>
                        </a:lnSpc>
                        <a:spcBef>
                          <a:spcPts val="0"/>
                        </a:spcBef>
                        <a:spcAft>
                          <a:spcPts val="0"/>
                        </a:spcAft>
                      </a:pPr>
                      <a:r>
                        <a:rPr lang="en-ID" sz="1200">
                          <a:effectLst/>
                        </a:rPr>
                        <a:t>O.841360.012.01</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Melaksanakan Pameran</a:t>
                      </a:r>
                      <a:endParaRPr lang="en-US" sz="120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1392788091"/>
                  </a:ext>
                </a:extLst>
              </a:tr>
            </a:tbl>
          </a:graphicData>
        </a:graphic>
      </p:graphicFrame>
      <p:sp>
        <p:nvSpPr>
          <p:cNvPr id="4" name="Title 1">
            <a:extLst>
              <a:ext uri="{FF2B5EF4-FFF2-40B4-BE49-F238E27FC236}">
                <a16:creationId xmlns:a16="http://schemas.microsoft.com/office/drawing/2014/main" id="{80B7FA53-7F90-42CB-8FA7-E0FA19635415}"/>
              </a:ext>
            </a:extLst>
          </p:cNvPr>
          <p:cNvSpPr>
            <a:spLocks noGrp="1"/>
          </p:cNvSpPr>
          <p:nvPr>
            <p:ph type="title"/>
          </p:nvPr>
        </p:nvSpPr>
        <p:spPr>
          <a:xfrm>
            <a:off x="251520" y="12454"/>
            <a:ext cx="8229600" cy="562074"/>
          </a:xfrm>
        </p:spPr>
        <p:txBody>
          <a:bodyPr/>
          <a:lstStyle/>
          <a:p>
            <a:r>
              <a:rPr lang="en-US" sz="2200" dirty="0" err="1" smtClean="0">
                <a:ea typeface="MS PGothic"/>
              </a:rPr>
              <a:t>Contoh</a:t>
            </a:r>
            <a:r>
              <a:rPr lang="en-US" sz="2200" dirty="0" smtClean="0">
                <a:ea typeface="MS PGothic"/>
              </a:rPr>
              <a:t> </a:t>
            </a:r>
            <a:r>
              <a:rPr lang="id-ID" sz="2200" dirty="0" smtClean="0">
                <a:ea typeface="MS PGothic"/>
              </a:rPr>
              <a:t>Kompetensi </a:t>
            </a:r>
            <a:r>
              <a:rPr lang="en-US" sz="2200" dirty="0">
                <a:ea typeface="MS PGothic"/>
              </a:rPr>
              <a:t>Jabatan Pada SKPD </a:t>
            </a:r>
            <a:r>
              <a:rPr lang="en-US" sz="2200" dirty="0" err="1">
                <a:ea typeface="MS PGothic"/>
              </a:rPr>
              <a:t>Perdagangan</a:t>
            </a:r>
            <a:endParaRPr lang="id-ID" sz="2200" dirty="0">
              <a:ea typeface="MS PGothic"/>
            </a:endParaRPr>
          </a:p>
        </p:txBody>
      </p:sp>
    </p:spTree>
    <p:extLst>
      <p:ext uri="{BB962C8B-B14F-4D97-AF65-F5344CB8AC3E}">
        <p14:creationId xmlns:p14="http://schemas.microsoft.com/office/powerpoint/2010/main" val="221193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75037945"/>
              </p:ext>
            </p:extLst>
          </p:nvPr>
        </p:nvGraphicFramePr>
        <p:xfrm>
          <a:off x="27625" y="709076"/>
          <a:ext cx="9039296" cy="4499596"/>
        </p:xfrm>
        <a:graphic>
          <a:graphicData uri="http://schemas.openxmlformats.org/drawingml/2006/table">
            <a:tbl>
              <a:tblPr firstRow="1" firstCol="1" bandRow="1">
                <a:tableStyleId>{5C22544A-7EE6-4342-B048-85BDC9FD1C3A}</a:tableStyleId>
              </a:tblPr>
              <a:tblGrid>
                <a:gridCol w="799959">
                  <a:extLst>
                    <a:ext uri="{9D8B030D-6E8A-4147-A177-3AD203B41FA5}">
                      <a16:colId xmlns:a16="http://schemas.microsoft.com/office/drawing/2014/main" val="3390127346"/>
                    </a:ext>
                  </a:extLst>
                </a:gridCol>
                <a:gridCol w="2880320">
                  <a:extLst>
                    <a:ext uri="{9D8B030D-6E8A-4147-A177-3AD203B41FA5}">
                      <a16:colId xmlns:a16="http://schemas.microsoft.com/office/drawing/2014/main" val="3337251101"/>
                    </a:ext>
                  </a:extLst>
                </a:gridCol>
                <a:gridCol w="576064">
                  <a:extLst>
                    <a:ext uri="{9D8B030D-6E8A-4147-A177-3AD203B41FA5}">
                      <a16:colId xmlns:a16="http://schemas.microsoft.com/office/drawing/2014/main" val="2895026752"/>
                    </a:ext>
                  </a:extLst>
                </a:gridCol>
                <a:gridCol w="720080">
                  <a:extLst>
                    <a:ext uri="{9D8B030D-6E8A-4147-A177-3AD203B41FA5}">
                      <a16:colId xmlns:a16="http://schemas.microsoft.com/office/drawing/2014/main" val="1274686422"/>
                    </a:ext>
                  </a:extLst>
                </a:gridCol>
                <a:gridCol w="504056">
                  <a:extLst>
                    <a:ext uri="{9D8B030D-6E8A-4147-A177-3AD203B41FA5}">
                      <a16:colId xmlns:a16="http://schemas.microsoft.com/office/drawing/2014/main" val="1426380519"/>
                    </a:ext>
                  </a:extLst>
                </a:gridCol>
                <a:gridCol w="576064">
                  <a:extLst>
                    <a:ext uri="{9D8B030D-6E8A-4147-A177-3AD203B41FA5}">
                      <a16:colId xmlns:a16="http://schemas.microsoft.com/office/drawing/2014/main" val="3695147470"/>
                    </a:ext>
                  </a:extLst>
                </a:gridCol>
                <a:gridCol w="648072">
                  <a:extLst>
                    <a:ext uri="{9D8B030D-6E8A-4147-A177-3AD203B41FA5}">
                      <a16:colId xmlns:a16="http://schemas.microsoft.com/office/drawing/2014/main" val="19717957"/>
                    </a:ext>
                  </a:extLst>
                </a:gridCol>
                <a:gridCol w="412516">
                  <a:extLst>
                    <a:ext uri="{9D8B030D-6E8A-4147-A177-3AD203B41FA5}">
                      <a16:colId xmlns:a16="http://schemas.microsoft.com/office/drawing/2014/main" val="865084472"/>
                    </a:ext>
                  </a:extLst>
                </a:gridCol>
                <a:gridCol w="263470">
                  <a:extLst>
                    <a:ext uri="{9D8B030D-6E8A-4147-A177-3AD203B41FA5}">
                      <a16:colId xmlns:a16="http://schemas.microsoft.com/office/drawing/2014/main" val="1074357283"/>
                    </a:ext>
                  </a:extLst>
                </a:gridCol>
                <a:gridCol w="263471">
                  <a:extLst>
                    <a:ext uri="{9D8B030D-6E8A-4147-A177-3AD203B41FA5}">
                      <a16:colId xmlns:a16="http://schemas.microsoft.com/office/drawing/2014/main" val="2807668870"/>
                    </a:ext>
                  </a:extLst>
                </a:gridCol>
                <a:gridCol w="140663">
                  <a:extLst>
                    <a:ext uri="{9D8B030D-6E8A-4147-A177-3AD203B41FA5}">
                      <a16:colId xmlns:a16="http://schemas.microsoft.com/office/drawing/2014/main" val="530746037"/>
                    </a:ext>
                  </a:extLst>
                </a:gridCol>
                <a:gridCol w="122807">
                  <a:extLst>
                    <a:ext uri="{9D8B030D-6E8A-4147-A177-3AD203B41FA5}">
                      <a16:colId xmlns:a16="http://schemas.microsoft.com/office/drawing/2014/main" val="214522240"/>
                    </a:ext>
                  </a:extLst>
                </a:gridCol>
                <a:gridCol w="263470">
                  <a:extLst>
                    <a:ext uri="{9D8B030D-6E8A-4147-A177-3AD203B41FA5}">
                      <a16:colId xmlns:a16="http://schemas.microsoft.com/office/drawing/2014/main" val="610176441"/>
                    </a:ext>
                  </a:extLst>
                </a:gridCol>
                <a:gridCol w="263470">
                  <a:extLst>
                    <a:ext uri="{9D8B030D-6E8A-4147-A177-3AD203B41FA5}">
                      <a16:colId xmlns:a16="http://schemas.microsoft.com/office/drawing/2014/main" val="1697363932"/>
                    </a:ext>
                  </a:extLst>
                </a:gridCol>
                <a:gridCol w="263470">
                  <a:extLst>
                    <a:ext uri="{9D8B030D-6E8A-4147-A177-3AD203B41FA5}">
                      <a16:colId xmlns:a16="http://schemas.microsoft.com/office/drawing/2014/main" val="3092230487"/>
                    </a:ext>
                  </a:extLst>
                </a:gridCol>
                <a:gridCol w="263470">
                  <a:extLst>
                    <a:ext uri="{9D8B030D-6E8A-4147-A177-3AD203B41FA5}">
                      <a16:colId xmlns:a16="http://schemas.microsoft.com/office/drawing/2014/main" val="3084442792"/>
                    </a:ext>
                  </a:extLst>
                </a:gridCol>
                <a:gridCol w="77874">
                  <a:extLst>
                    <a:ext uri="{9D8B030D-6E8A-4147-A177-3AD203B41FA5}">
                      <a16:colId xmlns:a16="http://schemas.microsoft.com/office/drawing/2014/main" val="2222512837"/>
                    </a:ext>
                  </a:extLst>
                </a:gridCol>
              </a:tblGrid>
              <a:tr h="271208">
                <a:tc rowSpan="3">
                  <a:txBody>
                    <a:bodyPr/>
                    <a:lstStyle/>
                    <a:p>
                      <a:pPr marL="0" marR="0" algn="ctr">
                        <a:lnSpc>
                          <a:spcPct val="150000"/>
                        </a:lnSpc>
                        <a:spcBef>
                          <a:spcPts val="0"/>
                        </a:spcBef>
                        <a:spcAft>
                          <a:spcPts val="0"/>
                        </a:spcAft>
                      </a:pPr>
                      <a:r>
                        <a:rPr lang="en-US" sz="1200">
                          <a:effectLst/>
                        </a:rPr>
                        <a:t>Kode Kompetensi</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rowSpan="3">
                  <a:txBody>
                    <a:bodyPr/>
                    <a:lstStyle/>
                    <a:p>
                      <a:pPr marL="0" marR="0" algn="ctr">
                        <a:lnSpc>
                          <a:spcPct val="150000"/>
                        </a:lnSpc>
                        <a:spcBef>
                          <a:spcPts val="0"/>
                        </a:spcBef>
                        <a:spcAft>
                          <a:spcPts val="0"/>
                        </a:spcAft>
                      </a:pPr>
                      <a:r>
                        <a:rPr lang="en-US" sz="1200" dirty="0" err="1">
                          <a:effectLst/>
                        </a:rPr>
                        <a:t>Judul</a:t>
                      </a:r>
                      <a:r>
                        <a:rPr lang="en-US" sz="1200" dirty="0">
                          <a:effectLst/>
                        </a:rPr>
                        <a:t> Unit </a:t>
                      </a:r>
                      <a:r>
                        <a:rPr lang="en-US" sz="1200" dirty="0" err="1">
                          <a:effectLst/>
                        </a:rPr>
                        <a:t>Kompetensi</a:t>
                      </a:r>
                      <a:endParaRPr lang="en-US" sz="1200" dirty="0">
                        <a:effectLst/>
                        <a:latin typeface="Times New Roman" panose="02020603050405020304" pitchFamily="18" charset="0"/>
                        <a:ea typeface="Times New Roman" panose="02020603050405020304" pitchFamily="18" charset="0"/>
                      </a:endParaRPr>
                    </a:p>
                  </a:txBody>
                  <a:tcPr marL="26237" marR="26237" marT="0" marB="0" anchor="ctr"/>
                </a:tc>
                <a:tc gridSpan="15">
                  <a:txBody>
                    <a:bodyPr/>
                    <a:lstStyle/>
                    <a:p>
                      <a:pPr marL="0" marR="0" algn="ctr">
                        <a:lnSpc>
                          <a:spcPct val="150000"/>
                        </a:lnSpc>
                        <a:spcBef>
                          <a:spcPts val="0"/>
                        </a:spcBef>
                        <a:spcAft>
                          <a:spcPts val="0"/>
                        </a:spcAft>
                      </a:pPr>
                      <a:r>
                        <a:rPr lang="en-US" sz="1200">
                          <a:effectLst/>
                        </a:rPr>
                        <a:t>Kategori Kompetensi</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3581648"/>
                  </a:ext>
                </a:extLst>
              </a:tr>
              <a:tr h="509519">
                <a:tc vMerge="1">
                  <a:txBody>
                    <a:bodyPr/>
                    <a:lstStyle/>
                    <a:p>
                      <a:endParaRPr lang="en-US"/>
                    </a:p>
                  </a:txBody>
                  <a:tcPr/>
                </a:tc>
                <a:tc vMerge="1">
                  <a:txBody>
                    <a:bodyPr/>
                    <a:lstStyle/>
                    <a:p>
                      <a:endParaRPr lang="en-US"/>
                    </a:p>
                  </a:txBody>
                  <a:tcPr/>
                </a:tc>
                <a:tc gridSpan="3">
                  <a:txBody>
                    <a:bodyPr/>
                    <a:lstStyle/>
                    <a:p>
                      <a:pPr marL="0" marR="0" algn="ctr">
                        <a:lnSpc>
                          <a:spcPct val="150000"/>
                        </a:lnSpc>
                        <a:spcBef>
                          <a:spcPts val="0"/>
                        </a:spcBef>
                        <a:spcAft>
                          <a:spcPts val="0"/>
                        </a:spcAft>
                      </a:pPr>
                      <a:r>
                        <a:rPr lang="en-US" sz="1200">
                          <a:effectLst/>
                        </a:rPr>
                        <a:t>Kepala Dinas</a:t>
                      </a:r>
                      <a:endParaRPr lang="en-US" sz="1200">
                        <a:effectLst/>
                        <a:latin typeface="Times New Roman" panose="02020603050405020304" pitchFamily="18" charset="0"/>
                        <a:ea typeface="Times New Roman" panose="02020603050405020304" pitchFamily="18" charset="0"/>
                      </a:endParaRPr>
                    </a:p>
                  </a:txBody>
                  <a:tcPr marL="26237" marR="26237"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200">
                          <a:effectLst/>
                        </a:rPr>
                        <a:t>Administrator</a:t>
                      </a:r>
                      <a:endParaRPr lang="en-US" sz="1200">
                        <a:effectLst/>
                        <a:latin typeface="Times New Roman" panose="02020603050405020304" pitchFamily="18" charset="0"/>
                        <a:ea typeface="Times New Roman" panose="02020603050405020304" pitchFamily="18" charset="0"/>
                      </a:endParaRPr>
                    </a:p>
                  </a:txBody>
                  <a:tcPr marL="26237" marR="26237" marT="0" marB="0"/>
                </a:tc>
                <a:tc hMerge="1">
                  <a:txBody>
                    <a:bodyPr/>
                    <a:lstStyle/>
                    <a:p>
                      <a:endParaRPr lang="en-US"/>
                    </a:p>
                  </a:txBody>
                  <a:tcPr/>
                </a:tc>
                <a:tc hMerge="1">
                  <a:txBody>
                    <a:bodyPr/>
                    <a:lstStyle/>
                    <a:p>
                      <a:endParaRPr lang="en-US"/>
                    </a:p>
                  </a:txBody>
                  <a:tcPr/>
                </a:tc>
                <a:tc gridSpan="9">
                  <a:txBody>
                    <a:bodyPr/>
                    <a:lstStyle/>
                    <a:p>
                      <a:pPr marL="0" marR="0" algn="ctr">
                        <a:lnSpc>
                          <a:spcPct val="150000"/>
                        </a:lnSpc>
                        <a:spcBef>
                          <a:spcPts val="0"/>
                        </a:spcBef>
                        <a:spcAft>
                          <a:spcPts val="0"/>
                        </a:spcAft>
                      </a:pPr>
                      <a:r>
                        <a:rPr lang="en-US" sz="1200" dirty="0" err="1">
                          <a:effectLst/>
                        </a:rPr>
                        <a:t>Pengawas</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hMerge="1">
                  <a:txBody>
                    <a:bodyPr/>
                    <a:lstStyle/>
                    <a:p>
                      <a:pPr marL="0" marR="0" algn="ctr">
                        <a:lnSpc>
                          <a:spcPct val="15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26237" marR="26237" marT="0" marB="0"/>
                </a:tc>
                <a:tc hMerge="1">
                  <a:txBody>
                    <a:bodyPr/>
                    <a:lstStyle/>
                    <a:p>
                      <a:pPr marL="0" marR="0" algn="ctr">
                        <a:lnSpc>
                          <a:spcPct val="150000"/>
                        </a:lnSpc>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26237" marR="26237" marT="0" marB="0"/>
                </a:tc>
                <a:tc hMerge="1">
                  <a:txBody>
                    <a:bodyPr/>
                    <a:lstStyle/>
                    <a:p>
                      <a:endParaRPr lang="en-US"/>
                    </a:p>
                  </a:txBody>
                  <a:tcPr/>
                </a:tc>
                <a:tc hMerge="1">
                  <a:txBody>
                    <a:bodyPr/>
                    <a:lstStyle/>
                    <a:p>
                      <a:pPr marL="0" marR="0" algn="ctr">
                        <a:lnSpc>
                          <a:spcPct val="150000"/>
                        </a:lnSpc>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26237" marR="26237" marT="0" marB="0"/>
                </a:tc>
                <a:tc hMerge="1">
                  <a:txBody>
                    <a:bodyPr/>
                    <a:lstStyle/>
                    <a:p>
                      <a:pPr marL="0" marR="0" algn="ctr">
                        <a:lnSpc>
                          <a:spcPct val="150000"/>
                        </a:lnSpc>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26237" marR="26237" marT="0" marB="0"/>
                </a:tc>
                <a:tc hMerge="1">
                  <a:txBody>
                    <a:bodyPr/>
                    <a:lstStyle/>
                    <a:p>
                      <a:pPr marL="0" marR="0" algn="ctr">
                        <a:lnSpc>
                          <a:spcPct val="150000"/>
                        </a:lnSpc>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26237" marR="2623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7522488"/>
                  </a:ext>
                </a:extLst>
              </a:tr>
              <a:tr h="423917">
                <a:tc vMerge="1">
                  <a:txBody>
                    <a:bodyPr/>
                    <a:lstStyle/>
                    <a:p>
                      <a:endParaRPr lang="en-US"/>
                    </a:p>
                  </a:txBody>
                  <a:tcPr/>
                </a:tc>
                <a:tc vMerge="1">
                  <a:txBody>
                    <a:bodyPr/>
                    <a:lstStyle/>
                    <a:p>
                      <a:endParaRPr lang="en-US"/>
                    </a:p>
                  </a:txBody>
                  <a:tcPr/>
                </a:tc>
                <a:tc>
                  <a:txBody>
                    <a:bodyPr/>
                    <a:lstStyle/>
                    <a:p>
                      <a:pPr marL="0" marR="0" algn="l">
                        <a:lnSpc>
                          <a:spcPct val="150000"/>
                        </a:lnSpc>
                        <a:spcBef>
                          <a:spcPts val="0"/>
                        </a:spcBef>
                        <a:spcAft>
                          <a:spcPts val="0"/>
                        </a:spcAft>
                      </a:pPr>
                      <a:r>
                        <a:rPr lang="en-US" sz="1100" dirty="0" err="1">
                          <a:effectLst/>
                        </a:rPr>
                        <a:t>Mutlak</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Penting</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Perlu</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Mutlak</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dirty="0" err="1">
                          <a:effectLst/>
                        </a:rPr>
                        <a:t>Penting</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l">
                        <a:lnSpc>
                          <a:spcPct val="150000"/>
                        </a:lnSpc>
                        <a:spcBef>
                          <a:spcPts val="0"/>
                        </a:spcBef>
                        <a:spcAft>
                          <a:spcPts val="0"/>
                        </a:spcAft>
                      </a:pPr>
                      <a:r>
                        <a:rPr lang="en-US" sz="1100">
                          <a:effectLst/>
                        </a:rPr>
                        <a:t>Perlu</a:t>
                      </a:r>
                      <a:endParaRPr lang="en-US" sz="1100">
                        <a:effectLst/>
                        <a:latin typeface="Times New Roman" panose="02020603050405020304" pitchFamily="18" charset="0"/>
                        <a:ea typeface="Times New Roman" panose="02020603050405020304" pitchFamily="18" charset="0"/>
                      </a:endParaRPr>
                    </a:p>
                  </a:txBody>
                  <a:tcPr marL="26237" marR="26237" marT="0" marB="0"/>
                </a:tc>
                <a:tc gridSpan="3">
                  <a:txBody>
                    <a:bodyPr/>
                    <a:lstStyle/>
                    <a:p>
                      <a:pPr marL="0" marR="0" algn="l">
                        <a:lnSpc>
                          <a:spcPct val="150000"/>
                        </a:lnSpc>
                        <a:spcBef>
                          <a:spcPts val="0"/>
                        </a:spcBef>
                        <a:spcAft>
                          <a:spcPts val="0"/>
                        </a:spcAft>
                      </a:pPr>
                      <a:r>
                        <a:rPr lang="en-US" sz="1100" dirty="0" err="1">
                          <a:effectLst/>
                        </a:rPr>
                        <a:t>Mutlak</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hMerge="1">
                  <a:txBody>
                    <a:bodyPr/>
                    <a:lstStyle/>
                    <a:p>
                      <a:pPr marL="0" marR="0" algn="l">
                        <a:lnSpc>
                          <a:spcPct val="15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txBody>
                  <a:tcPr marL="26237" marR="26237" marT="0" marB="0"/>
                </a:tc>
                <a:tc hMerge="1">
                  <a:txBody>
                    <a:bodyPr/>
                    <a:lstStyle/>
                    <a:p>
                      <a:pPr marL="0" marR="0" algn="l">
                        <a:lnSpc>
                          <a:spcPct val="15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26237" marR="26237" marT="0" marB="0"/>
                </a:tc>
                <a:tc gridSpan="3">
                  <a:txBody>
                    <a:bodyPr/>
                    <a:lstStyle/>
                    <a:p>
                      <a:pPr marL="0" marR="0" algn="l">
                        <a:lnSpc>
                          <a:spcPct val="150000"/>
                        </a:lnSpc>
                        <a:spcBef>
                          <a:spcPts val="0"/>
                        </a:spcBef>
                        <a:spcAft>
                          <a:spcPts val="0"/>
                        </a:spcAft>
                      </a:pPr>
                      <a:r>
                        <a:rPr lang="en-US" sz="1100" dirty="0" err="1">
                          <a:effectLst/>
                        </a:rPr>
                        <a:t>Penting</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hMerge="1">
                  <a:txBody>
                    <a:bodyPr/>
                    <a:lstStyle/>
                    <a:p>
                      <a:pPr marL="0" marR="0" algn="l">
                        <a:lnSpc>
                          <a:spcPct val="15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txBody>
                  <a:tcPr marL="26237" marR="26237" marT="0" marB="0"/>
                </a:tc>
                <a:tc hMerge="1">
                  <a:txBody>
                    <a:bodyPr/>
                    <a:lstStyle/>
                    <a:p>
                      <a:pPr marL="0" marR="0" algn="l">
                        <a:lnSpc>
                          <a:spcPct val="15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26237" marR="26237" marT="0" marB="0"/>
                </a:tc>
                <a:tc gridSpan="3">
                  <a:txBody>
                    <a:bodyPr/>
                    <a:lstStyle/>
                    <a:p>
                      <a:pPr marL="0" marR="0" algn="l">
                        <a:lnSpc>
                          <a:spcPct val="150000"/>
                        </a:lnSpc>
                        <a:spcBef>
                          <a:spcPts val="0"/>
                        </a:spcBef>
                        <a:spcAft>
                          <a:spcPts val="0"/>
                        </a:spcAft>
                      </a:pPr>
                      <a:r>
                        <a:rPr lang="en-US" sz="1100" dirty="0" err="1">
                          <a:effectLst/>
                        </a:rPr>
                        <a:t>Perlu</a:t>
                      </a:r>
                      <a:endParaRPr lang="en-US" sz="1100" dirty="0">
                        <a:effectLst/>
                        <a:latin typeface="Times New Roman" panose="02020603050405020304" pitchFamily="18" charset="0"/>
                        <a:ea typeface="Times New Roman" panose="02020603050405020304" pitchFamily="18" charset="0"/>
                      </a:endParaRPr>
                    </a:p>
                  </a:txBody>
                  <a:tcPr marL="26237" marR="26237" marT="0" marB="0"/>
                </a:tc>
                <a:tc hMerge="1">
                  <a:txBody>
                    <a:bodyPr/>
                    <a:lstStyle/>
                    <a:p>
                      <a:pPr marL="0" marR="0" algn="l">
                        <a:lnSpc>
                          <a:spcPct val="15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26237" marR="26237" marT="0" marB="0"/>
                </a:tc>
                <a:tc hMerge="1">
                  <a:txBody>
                    <a:bodyPr/>
                    <a:lstStyle/>
                    <a:p>
                      <a:pPr marL="0" marR="0" algn="l">
                        <a:lnSpc>
                          <a:spcPct val="15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26237" marR="26237" marT="0" marB="0"/>
                </a:tc>
                <a:extLst>
                  <a:ext uri="{0D108BD9-81ED-4DB2-BD59-A6C34878D82A}">
                    <a16:rowId xmlns:a16="http://schemas.microsoft.com/office/drawing/2014/main" val="3076286969"/>
                  </a:ext>
                </a:extLst>
              </a:tr>
              <a:tr h="542415">
                <a:tc>
                  <a:txBody>
                    <a:bodyPr/>
                    <a:lstStyle/>
                    <a:p>
                      <a:pPr marL="0" marR="0" algn="just">
                        <a:lnSpc>
                          <a:spcPct val="150000"/>
                        </a:lnSpc>
                        <a:spcBef>
                          <a:spcPts val="0"/>
                        </a:spcBef>
                        <a:spcAft>
                          <a:spcPts val="0"/>
                        </a:spcAft>
                      </a:pPr>
                      <a:r>
                        <a:rPr lang="en-ID" sz="1200" dirty="0">
                          <a:effectLst/>
                        </a:rPr>
                        <a:t>O.841360.015.01</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Melakukan Pembinaan Pelaku Usaha dan/atau Calon Pelaku Usaha</a:t>
                      </a:r>
                      <a:endParaRPr lang="en-US" sz="1200">
                        <a:effectLst/>
                        <a:latin typeface="Times New Roman" panose="02020603050405020304" pitchFamily="18" charset="0"/>
                        <a:ea typeface="Times New Roman" panose="02020603050405020304" pitchFamily="18" charset="0"/>
                      </a:endParaRPr>
                    </a:p>
                  </a:txBody>
                  <a:tcPr marL="26237" marR="26237" marT="0" marB="0"/>
                </a:tc>
                <a:tc gridSpan="6">
                  <a:txBody>
                    <a:bodyPr/>
                    <a:lstStyle/>
                    <a:p>
                      <a:pPr marL="0" marR="0" algn="ct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gridSpan="2">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2376926332"/>
                  </a:ext>
                </a:extLst>
              </a:tr>
              <a:tr h="813623">
                <a:tc>
                  <a:txBody>
                    <a:bodyPr/>
                    <a:lstStyle/>
                    <a:p>
                      <a:pPr marL="0" marR="0" algn="l">
                        <a:lnSpc>
                          <a:spcPct val="150000"/>
                        </a:lnSpc>
                        <a:spcBef>
                          <a:spcPts val="0"/>
                        </a:spcBef>
                        <a:spcAft>
                          <a:spcPts val="0"/>
                        </a:spcAft>
                      </a:pPr>
                      <a:r>
                        <a:rPr lang="en-ID" sz="1200" dirty="0">
                          <a:effectLst/>
                        </a:rPr>
                        <a:t>O.841360.009.01</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Melaksanakan Pemantauan Harga </a:t>
                      </a:r>
                      <a:r>
                        <a:rPr lang="id-ID" sz="1200">
                          <a:effectLst/>
                        </a:rPr>
                        <a:t>d</a:t>
                      </a:r>
                      <a:r>
                        <a:rPr lang="en-US" sz="1200">
                          <a:effectLst/>
                        </a:rPr>
                        <a:t>an Informasi Ketersediaan Pasokan/Stok Barang Kebutuhan Pokok </a:t>
                      </a:r>
                      <a:r>
                        <a:rPr lang="id-ID" sz="1200">
                          <a:effectLst/>
                        </a:rPr>
                        <a:t>d</a:t>
                      </a:r>
                      <a:r>
                        <a:rPr lang="en-US" sz="1200">
                          <a:effectLst/>
                        </a:rPr>
                        <a:t>an Barang Penting</a:t>
                      </a:r>
                      <a:endParaRPr lang="en-US" sz="1200">
                        <a:effectLst/>
                        <a:latin typeface="Times New Roman" panose="02020603050405020304" pitchFamily="18" charset="0"/>
                        <a:ea typeface="Times New Roman" panose="02020603050405020304" pitchFamily="18" charset="0"/>
                      </a:endParaRPr>
                    </a:p>
                  </a:txBody>
                  <a:tcPr marL="26237" marR="26237" marT="0" marB="0"/>
                </a:tc>
                <a:tc gridSpan="6">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gridSpan="2">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3502154721"/>
                  </a:ext>
                </a:extLst>
              </a:tr>
              <a:tr h="542415">
                <a:tc>
                  <a:txBody>
                    <a:bodyPr/>
                    <a:lstStyle/>
                    <a:p>
                      <a:pPr marL="0" marR="0" algn="just">
                        <a:lnSpc>
                          <a:spcPct val="150000"/>
                        </a:lnSpc>
                        <a:spcBef>
                          <a:spcPts val="0"/>
                        </a:spcBef>
                        <a:spcAft>
                          <a:spcPts val="0"/>
                        </a:spcAft>
                      </a:pPr>
                      <a:r>
                        <a:rPr lang="en-ID" sz="1200" dirty="0">
                          <a:effectLst/>
                        </a:rPr>
                        <a:t>O.841360.011.01</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Memberikan Layanan Informasi Ketersediaan Barang Kebutuhan Pokok </a:t>
                      </a:r>
                      <a:r>
                        <a:rPr lang="id-ID" sz="1200">
                          <a:effectLst/>
                        </a:rPr>
                        <a:t>d</a:t>
                      </a:r>
                      <a:r>
                        <a:rPr lang="en-US" sz="1200">
                          <a:effectLst/>
                        </a:rPr>
                        <a:t>an Barang Penting</a:t>
                      </a:r>
                      <a:endParaRPr lang="en-US" sz="1200">
                        <a:effectLst/>
                        <a:latin typeface="Times New Roman" panose="02020603050405020304" pitchFamily="18" charset="0"/>
                        <a:ea typeface="Times New Roman" panose="02020603050405020304" pitchFamily="18" charset="0"/>
                      </a:endParaRPr>
                    </a:p>
                  </a:txBody>
                  <a:tcPr marL="26237" marR="26237" marT="0" marB="0"/>
                </a:tc>
                <a:tc gridSpan="6">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gridSpan="2">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4151117023"/>
                  </a:ext>
                </a:extLst>
              </a:tr>
              <a:tr h="542415">
                <a:tc>
                  <a:txBody>
                    <a:bodyPr/>
                    <a:lstStyle/>
                    <a:p>
                      <a:pPr marL="0" marR="0" algn="just">
                        <a:lnSpc>
                          <a:spcPct val="150000"/>
                        </a:lnSpc>
                        <a:spcBef>
                          <a:spcPts val="0"/>
                        </a:spcBef>
                        <a:spcAft>
                          <a:spcPts val="0"/>
                        </a:spcAft>
                      </a:pPr>
                      <a:r>
                        <a:rPr lang="en-ID" sz="1200" dirty="0">
                          <a:effectLst/>
                        </a:rPr>
                        <a:t>O.841360.014.01</a:t>
                      </a:r>
                      <a:endParaRPr lang="en-US" sz="1200" dirty="0">
                        <a:effectLst/>
                        <a:latin typeface="Times New Roman" panose="02020603050405020304" pitchFamily="18" charset="0"/>
                        <a:ea typeface="Times New Roman" panose="02020603050405020304" pitchFamily="18" charset="0"/>
                      </a:endParaRPr>
                    </a:p>
                  </a:txBody>
                  <a:tcPr marL="26237" marR="26237" marT="0" marB="0"/>
                </a:tc>
                <a:tc>
                  <a:txBody>
                    <a:bodyPr/>
                    <a:lstStyle/>
                    <a:p>
                      <a:pPr marL="0" marR="0" algn="just">
                        <a:lnSpc>
                          <a:spcPct val="150000"/>
                        </a:lnSpc>
                        <a:spcBef>
                          <a:spcPts val="0"/>
                        </a:spcBef>
                        <a:spcAft>
                          <a:spcPts val="0"/>
                        </a:spcAft>
                      </a:pPr>
                      <a:r>
                        <a:rPr lang="en-US" sz="1200">
                          <a:effectLst/>
                        </a:rPr>
                        <a:t>Melakukan Pemetaan Produk Unggulan dan Potensial Daerah  yang Berorientasi Ekspor</a:t>
                      </a:r>
                      <a:endParaRPr lang="en-US" sz="1200">
                        <a:effectLst/>
                        <a:latin typeface="Times New Roman" panose="02020603050405020304" pitchFamily="18" charset="0"/>
                        <a:ea typeface="Times New Roman" panose="02020603050405020304" pitchFamily="18" charset="0"/>
                      </a:endParaRPr>
                    </a:p>
                  </a:txBody>
                  <a:tcPr marL="26237" marR="26237" marT="0" marB="0"/>
                </a:tc>
                <a:tc gridSpan="6">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gridSpan="2">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hMerge="1">
                  <a:txBody>
                    <a:bodyPr/>
                    <a:lstStyle/>
                    <a:p>
                      <a:endParaRPr lang="en-US"/>
                    </a:p>
                  </a:txBody>
                  <a:tcP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6237" marR="26237" marT="0" marB="0" anchor="ctr"/>
                </a:tc>
                <a:tc>
                  <a:txBody>
                    <a:bodyPr/>
                    <a:lstStyle/>
                    <a:p>
                      <a:pPr marL="0" marR="0" algn="ct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26237" marR="26237" marT="0" marB="0" anchor="ctr"/>
                </a:tc>
                <a:extLst>
                  <a:ext uri="{0D108BD9-81ED-4DB2-BD59-A6C34878D82A}">
                    <a16:rowId xmlns:a16="http://schemas.microsoft.com/office/drawing/2014/main" val="1668937357"/>
                  </a:ext>
                </a:extLst>
              </a:tr>
            </a:tbl>
          </a:graphicData>
        </a:graphic>
      </p:graphicFrame>
      <p:sp>
        <p:nvSpPr>
          <p:cNvPr id="4" name="Title 1">
            <a:extLst>
              <a:ext uri="{FF2B5EF4-FFF2-40B4-BE49-F238E27FC236}">
                <a16:creationId xmlns:a16="http://schemas.microsoft.com/office/drawing/2014/main" id="{80B7FA53-7F90-42CB-8FA7-E0FA19635415}"/>
              </a:ext>
            </a:extLst>
          </p:cNvPr>
          <p:cNvSpPr>
            <a:spLocks noGrp="1"/>
          </p:cNvSpPr>
          <p:nvPr>
            <p:ph type="title"/>
          </p:nvPr>
        </p:nvSpPr>
        <p:spPr>
          <a:xfrm>
            <a:off x="251520" y="12454"/>
            <a:ext cx="8229600" cy="562074"/>
          </a:xfrm>
        </p:spPr>
        <p:txBody>
          <a:bodyPr/>
          <a:lstStyle/>
          <a:p>
            <a:r>
              <a:rPr lang="en-US" sz="2200" dirty="0" err="1" smtClean="0">
                <a:ea typeface="MS PGothic"/>
              </a:rPr>
              <a:t>Contoh</a:t>
            </a:r>
            <a:r>
              <a:rPr lang="en-US" sz="2200" dirty="0" smtClean="0">
                <a:ea typeface="MS PGothic"/>
              </a:rPr>
              <a:t> </a:t>
            </a:r>
            <a:r>
              <a:rPr lang="id-ID" sz="2200" dirty="0" smtClean="0">
                <a:ea typeface="MS PGothic"/>
              </a:rPr>
              <a:t>Kompetensi </a:t>
            </a:r>
            <a:r>
              <a:rPr lang="en-US" sz="2200" dirty="0">
                <a:ea typeface="MS PGothic"/>
              </a:rPr>
              <a:t>Jabatan Pada SKPD </a:t>
            </a:r>
            <a:r>
              <a:rPr lang="en-US" sz="2200" dirty="0" err="1">
                <a:ea typeface="MS PGothic"/>
              </a:rPr>
              <a:t>Perdagangan</a:t>
            </a:r>
            <a:endParaRPr lang="id-ID" sz="2200" dirty="0">
              <a:ea typeface="MS PGothic"/>
            </a:endParaRPr>
          </a:p>
        </p:txBody>
      </p:sp>
      <p:sp>
        <p:nvSpPr>
          <p:cNvPr id="5" name="Rectangle 4"/>
          <p:cNvSpPr/>
          <p:nvPr/>
        </p:nvSpPr>
        <p:spPr>
          <a:xfrm>
            <a:off x="539552" y="5661248"/>
            <a:ext cx="7416824" cy="369332"/>
          </a:xfrm>
          <a:prstGeom prst="rect">
            <a:avLst/>
          </a:prstGeom>
        </p:spPr>
        <p:txBody>
          <a:bodyPr wrap="square">
            <a:spAutoFit/>
          </a:bodyPr>
          <a:lstStyle/>
          <a:p>
            <a:r>
              <a:rPr lang="en-US" dirty="0">
                <a:cs typeface="Calibri" panose="020F0502020204030204" pitchFamily="34" charset="0"/>
              </a:rPr>
              <a:t>(*)  : </a:t>
            </a:r>
            <a:r>
              <a:rPr lang="en-US" dirty="0" err="1">
                <a:cs typeface="Calibri" panose="020F0502020204030204" pitchFamily="34" charset="0"/>
              </a:rPr>
              <a:t>Pengawas</a:t>
            </a:r>
            <a:r>
              <a:rPr lang="en-US" dirty="0">
                <a:cs typeface="Calibri" panose="020F0502020204030204" pitchFamily="34" charset="0"/>
              </a:rPr>
              <a:t> </a:t>
            </a:r>
            <a:r>
              <a:rPr lang="en-US" dirty="0" err="1">
                <a:cs typeface="Calibri" panose="020F0502020204030204" pitchFamily="34" charset="0"/>
              </a:rPr>
              <a:t>pada</a:t>
            </a:r>
            <a:r>
              <a:rPr lang="en-US" dirty="0">
                <a:cs typeface="Calibri" panose="020F0502020204030204" pitchFamily="34" charset="0"/>
              </a:rPr>
              <a:t> unit </a:t>
            </a:r>
            <a:r>
              <a:rPr lang="en-US" dirty="0" err="1">
                <a:cs typeface="Calibri" panose="020F0502020204030204" pitchFamily="34" charset="0"/>
              </a:rPr>
              <a:t>Setingkat</a:t>
            </a:r>
            <a:r>
              <a:rPr lang="en-US" dirty="0">
                <a:cs typeface="Calibri" panose="020F0502020204030204" pitchFamily="34" charset="0"/>
              </a:rPr>
              <a:t> Sub </a:t>
            </a:r>
            <a:r>
              <a:rPr lang="en-US" dirty="0" err="1">
                <a:cs typeface="Calibri" panose="020F0502020204030204" pitchFamily="34" charset="0"/>
              </a:rPr>
              <a:t>Bidang</a:t>
            </a:r>
            <a:r>
              <a:rPr lang="en-US" dirty="0">
                <a:cs typeface="Calibri" panose="020F0502020204030204" pitchFamily="34" charset="0"/>
              </a:rPr>
              <a:t> (</a:t>
            </a:r>
            <a:r>
              <a:rPr lang="en-US" dirty="0" err="1">
                <a:cs typeface="Calibri" panose="020F0502020204030204" pitchFamily="34" charset="0"/>
              </a:rPr>
              <a:t>Bukan</a:t>
            </a:r>
            <a:r>
              <a:rPr lang="en-US" dirty="0">
                <a:cs typeface="Calibri" panose="020F0502020204030204" pitchFamily="34" charset="0"/>
              </a:rPr>
              <a:t> </a:t>
            </a:r>
            <a:r>
              <a:rPr lang="en-US" dirty="0" err="1">
                <a:cs typeface="Calibri" panose="020F0502020204030204" pitchFamily="34" charset="0"/>
              </a:rPr>
              <a:t>dinas</a:t>
            </a:r>
            <a:r>
              <a:rPr lang="en-US" dirty="0">
                <a:cs typeface="Calibri" panose="020F0502020204030204" pitchFamily="34" charset="0"/>
              </a:rPr>
              <a:t> </a:t>
            </a:r>
            <a:r>
              <a:rPr lang="en-US" dirty="0" err="1">
                <a:cs typeface="Calibri" panose="020F0502020204030204" pitchFamily="34" charset="0"/>
              </a:rPr>
              <a:t>tersendiri</a:t>
            </a:r>
            <a:r>
              <a:rPr lang="en-US" dirty="0">
                <a:cs typeface="Calibri" panose="020F0502020204030204" pitchFamily="34" charset="0"/>
              </a:rPr>
              <a:t>) </a:t>
            </a:r>
          </a:p>
        </p:txBody>
      </p:sp>
    </p:spTree>
    <p:extLst>
      <p:ext uri="{BB962C8B-B14F-4D97-AF65-F5344CB8AC3E}">
        <p14:creationId xmlns:p14="http://schemas.microsoft.com/office/powerpoint/2010/main" val="207684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94159643"/>
              </p:ext>
            </p:extLst>
          </p:nvPr>
        </p:nvGraphicFramePr>
        <p:xfrm>
          <a:off x="395536" y="505645"/>
          <a:ext cx="7992888" cy="6327236"/>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112646519"/>
                    </a:ext>
                  </a:extLst>
                </a:gridCol>
                <a:gridCol w="2952328">
                  <a:extLst>
                    <a:ext uri="{9D8B030D-6E8A-4147-A177-3AD203B41FA5}">
                      <a16:colId xmlns:a16="http://schemas.microsoft.com/office/drawing/2014/main" val="828728447"/>
                    </a:ext>
                  </a:extLst>
                </a:gridCol>
                <a:gridCol w="648072">
                  <a:extLst>
                    <a:ext uri="{9D8B030D-6E8A-4147-A177-3AD203B41FA5}">
                      <a16:colId xmlns:a16="http://schemas.microsoft.com/office/drawing/2014/main" val="2306212768"/>
                    </a:ext>
                  </a:extLst>
                </a:gridCol>
                <a:gridCol w="648072">
                  <a:extLst>
                    <a:ext uri="{9D8B030D-6E8A-4147-A177-3AD203B41FA5}">
                      <a16:colId xmlns:a16="http://schemas.microsoft.com/office/drawing/2014/main" val="800656847"/>
                    </a:ext>
                  </a:extLst>
                </a:gridCol>
                <a:gridCol w="576064">
                  <a:extLst>
                    <a:ext uri="{9D8B030D-6E8A-4147-A177-3AD203B41FA5}">
                      <a16:colId xmlns:a16="http://schemas.microsoft.com/office/drawing/2014/main" val="928050985"/>
                    </a:ext>
                  </a:extLst>
                </a:gridCol>
                <a:gridCol w="648072">
                  <a:extLst>
                    <a:ext uri="{9D8B030D-6E8A-4147-A177-3AD203B41FA5}">
                      <a16:colId xmlns:a16="http://schemas.microsoft.com/office/drawing/2014/main" val="3721585507"/>
                    </a:ext>
                  </a:extLst>
                </a:gridCol>
                <a:gridCol w="648072">
                  <a:extLst>
                    <a:ext uri="{9D8B030D-6E8A-4147-A177-3AD203B41FA5}">
                      <a16:colId xmlns:a16="http://schemas.microsoft.com/office/drawing/2014/main" val="174165344"/>
                    </a:ext>
                  </a:extLst>
                </a:gridCol>
                <a:gridCol w="648072">
                  <a:extLst>
                    <a:ext uri="{9D8B030D-6E8A-4147-A177-3AD203B41FA5}">
                      <a16:colId xmlns:a16="http://schemas.microsoft.com/office/drawing/2014/main" val="1308102291"/>
                    </a:ext>
                  </a:extLst>
                </a:gridCol>
              </a:tblGrid>
              <a:tr h="250453">
                <a:tc rowSpan="3">
                  <a:txBody>
                    <a:bodyPr/>
                    <a:lstStyle/>
                    <a:p>
                      <a:pPr marL="0" marR="0" algn="ctr">
                        <a:lnSpc>
                          <a:spcPct val="150000"/>
                        </a:lnSpc>
                        <a:spcBef>
                          <a:spcPts val="0"/>
                        </a:spcBef>
                        <a:spcAft>
                          <a:spcPts val="0"/>
                        </a:spcAft>
                      </a:pPr>
                      <a:r>
                        <a:rPr lang="en-US" sz="1100">
                          <a:effectLst/>
                        </a:rPr>
                        <a:t>Kode Kompetensi</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rowSpan="3">
                  <a:txBody>
                    <a:bodyPr/>
                    <a:lstStyle/>
                    <a:p>
                      <a:pPr marL="0" marR="0" algn="ctr">
                        <a:lnSpc>
                          <a:spcPct val="150000"/>
                        </a:lnSpc>
                        <a:spcBef>
                          <a:spcPts val="0"/>
                        </a:spcBef>
                        <a:spcAft>
                          <a:spcPts val="0"/>
                        </a:spcAft>
                      </a:pPr>
                      <a:r>
                        <a:rPr lang="en-US" sz="1100" dirty="0" err="1">
                          <a:effectLst/>
                        </a:rPr>
                        <a:t>Judul</a:t>
                      </a:r>
                      <a:r>
                        <a:rPr lang="en-US" sz="1100" dirty="0">
                          <a:effectLst/>
                        </a:rPr>
                        <a:t> Unit </a:t>
                      </a:r>
                      <a:r>
                        <a:rPr lang="en-US" sz="1100" dirty="0" err="1">
                          <a:effectLst/>
                        </a:rPr>
                        <a:t>Kompetensi</a:t>
                      </a:r>
                      <a:endParaRPr lang="en-US" sz="1100" dirty="0">
                        <a:effectLst/>
                        <a:latin typeface="Times New Roman" panose="02020603050405020304" pitchFamily="18" charset="0"/>
                        <a:ea typeface="Times New Roman" panose="02020603050405020304" pitchFamily="18" charset="0"/>
                      </a:endParaRPr>
                    </a:p>
                  </a:txBody>
                  <a:tcPr marL="62613" marR="62613" marT="0" marB="0" anchor="ctr"/>
                </a:tc>
                <a:tc gridSpan="6">
                  <a:txBody>
                    <a:bodyPr/>
                    <a:lstStyle/>
                    <a:p>
                      <a:pPr marL="0" marR="0" algn="ctr">
                        <a:lnSpc>
                          <a:spcPct val="150000"/>
                        </a:lnSpc>
                        <a:spcBef>
                          <a:spcPts val="0"/>
                        </a:spcBef>
                        <a:spcAft>
                          <a:spcPts val="0"/>
                        </a:spcAft>
                      </a:pPr>
                      <a:r>
                        <a:rPr lang="en-US" sz="1100">
                          <a:effectLst/>
                        </a:rPr>
                        <a:t>Kategori Kompetensi</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0619680"/>
                  </a:ext>
                </a:extLst>
              </a:tr>
              <a:tr h="208711">
                <a:tc vMerge="1">
                  <a:txBody>
                    <a:bodyPr/>
                    <a:lstStyle/>
                    <a:p>
                      <a:endParaRPr lang="en-US"/>
                    </a:p>
                  </a:txBody>
                  <a:tcPr/>
                </a:tc>
                <a:tc vMerge="1">
                  <a:txBody>
                    <a:bodyPr/>
                    <a:lstStyle/>
                    <a:p>
                      <a:endParaRPr lang="en-US"/>
                    </a:p>
                  </a:txBody>
                  <a:tcPr/>
                </a:tc>
                <a:tc gridSpan="3">
                  <a:txBody>
                    <a:bodyPr/>
                    <a:lstStyle/>
                    <a:p>
                      <a:pPr marL="0" marR="0" algn="ctr">
                        <a:lnSpc>
                          <a:spcPct val="150000"/>
                        </a:lnSpc>
                        <a:spcBef>
                          <a:spcPts val="0"/>
                        </a:spcBef>
                        <a:spcAft>
                          <a:spcPts val="0"/>
                        </a:spcAft>
                      </a:pPr>
                      <a:r>
                        <a:rPr lang="en-US" sz="1100">
                          <a:effectLst/>
                        </a:rPr>
                        <a:t>Kepala UPTD</a:t>
                      </a:r>
                      <a:endParaRPr lang="en-US" sz="1100">
                        <a:effectLst/>
                        <a:latin typeface="Times New Roman" panose="02020603050405020304" pitchFamily="18" charset="0"/>
                        <a:ea typeface="Times New Roman" panose="02020603050405020304" pitchFamily="18" charset="0"/>
                      </a:endParaRPr>
                    </a:p>
                  </a:txBody>
                  <a:tcPr marL="62613" marR="62613"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100">
                          <a:effectLst/>
                        </a:rPr>
                        <a:t>Pengawas</a:t>
                      </a:r>
                      <a:endParaRPr lang="en-US" sz="1100">
                        <a:effectLst/>
                        <a:latin typeface="Times New Roman" panose="02020603050405020304" pitchFamily="18" charset="0"/>
                        <a:ea typeface="Times New Roman" panose="02020603050405020304" pitchFamily="18" charset="0"/>
                      </a:endParaRPr>
                    </a:p>
                  </a:txBody>
                  <a:tcPr marL="62613" marR="6261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2664742"/>
                  </a:ext>
                </a:extLst>
              </a:tr>
              <a:tr h="292196">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US" sz="1100">
                          <a:effectLst/>
                        </a:rPr>
                        <a:t>Mutlak</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Penting</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Perlu</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Mutlak</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Penting</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Perlu</a:t>
                      </a:r>
                      <a:endParaRPr lang="en-US" sz="1100">
                        <a:effectLst/>
                        <a:latin typeface="Times New Roman" panose="02020603050405020304" pitchFamily="18" charset="0"/>
                        <a:ea typeface="Times New Roman" panose="02020603050405020304" pitchFamily="18" charset="0"/>
                      </a:endParaRPr>
                    </a:p>
                  </a:txBody>
                  <a:tcPr marL="62613" marR="62613" marT="0" marB="0"/>
                </a:tc>
                <a:extLst>
                  <a:ext uri="{0D108BD9-81ED-4DB2-BD59-A6C34878D82A}">
                    <a16:rowId xmlns:a16="http://schemas.microsoft.com/office/drawing/2014/main" val="1253760555"/>
                  </a:ext>
                </a:extLst>
              </a:tr>
              <a:tr h="208711">
                <a:tc>
                  <a:txBody>
                    <a:bodyPr/>
                    <a:lstStyle/>
                    <a:p>
                      <a:pPr marL="0" marR="0" algn="just">
                        <a:lnSpc>
                          <a:spcPct val="150000"/>
                        </a:lnSpc>
                        <a:spcBef>
                          <a:spcPts val="0"/>
                        </a:spcBef>
                        <a:spcAft>
                          <a:spcPts val="0"/>
                        </a:spcAft>
                      </a:pPr>
                      <a:r>
                        <a:rPr lang="en-ID" sz="1100">
                          <a:effectLst/>
                        </a:rPr>
                        <a:t>O.841360.020.01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dirty="0" err="1">
                          <a:effectLst/>
                        </a:rPr>
                        <a:t>Melakukan</a:t>
                      </a:r>
                      <a:r>
                        <a:rPr lang="en-US" sz="1100" dirty="0">
                          <a:effectLst/>
                        </a:rPr>
                        <a:t> </a:t>
                      </a:r>
                      <a:r>
                        <a:rPr lang="en-US" sz="1100" dirty="0" err="1">
                          <a:effectLst/>
                        </a:rPr>
                        <a:t>Pengelolaan</a:t>
                      </a:r>
                      <a:r>
                        <a:rPr lang="en-US" sz="1100" dirty="0">
                          <a:effectLst/>
                        </a:rPr>
                        <a:t> Cap </a:t>
                      </a:r>
                      <a:r>
                        <a:rPr lang="en-US" sz="1100" dirty="0" err="1">
                          <a:effectLst/>
                        </a:rPr>
                        <a:t>Tanda</a:t>
                      </a:r>
                      <a:r>
                        <a:rPr lang="en-US" sz="1100" dirty="0">
                          <a:effectLst/>
                        </a:rPr>
                        <a:t> </a:t>
                      </a:r>
                      <a:r>
                        <a:rPr lang="en-US" sz="1100" dirty="0" err="1">
                          <a:effectLst/>
                        </a:rPr>
                        <a:t>Tera</a:t>
                      </a:r>
                      <a:r>
                        <a:rPr lang="id-ID" sz="1100" dirty="0">
                          <a:effectLst/>
                        </a:rPr>
                        <a:t> (CTT)</a:t>
                      </a:r>
                      <a:endParaRPr lang="en-US" sz="1100" dirty="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extLst>
                  <a:ext uri="{0D108BD9-81ED-4DB2-BD59-A6C34878D82A}">
                    <a16:rowId xmlns:a16="http://schemas.microsoft.com/office/drawing/2014/main" val="431422107"/>
                  </a:ext>
                </a:extLst>
              </a:tr>
              <a:tr h="208711">
                <a:tc>
                  <a:txBody>
                    <a:bodyPr/>
                    <a:lstStyle/>
                    <a:p>
                      <a:pPr marL="0" marR="0">
                        <a:lnSpc>
                          <a:spcPct val="150000"/>
                        </a:lnSpc>
                        <a:spcBef>
                          <a:spcPts val="0"/>
                        </a:spcBef>
                        <a:spcAft>
                          <a:spcPts val="0"/>
                        </a:spcAft>
                      </a:pPr>
                      <a:r>
                        <a:rPr lang="en-ID" sz="1100">
                          <a:effectLst/>
                        </a:rPr>
                        <a:t>O.841360.021.01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nSpc>
                          <a:spcPct val="150000"/>
                        </a:lnSpc>
                        <a:spcBef>
                          <a:spcPts val="0"/>
                        </a:spcBef>
                        <a:spcAft>
                          <a:spcPts val="0"/>
                        </a:spcAft>
                      </a:pPr>
                      <a:r>
                        <a:rPr lang="en-US" sz="1100">
                          <a:effectLst/>
                        </a:rPr>
                        <a:t>Mengesahkan  Penerbitan Hasil Pengujian/Kalibrasi</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2613" marR="62613" marT="0" marB="0" anchor="ctr"/>
                </a:tc>
                <a:extLst>
                  <a:ext uri="{0D108BD9-81ED-4DB2-BD59-A6C34878D82A}">
                    <a16:rowId xmlns:a16="http://schemas.microsoft.com/office/drawing/2014/main" val="1431735555"/>
                  </a:ext>
                </a:extLst>
              </a:tr>
              <a:tr h="208711">
                <a:tc>
                  <a:txBody>
                    <a:bodyPr/>
                    <a:lstStyle/>
                    <a:p>
                      <a:pPr marL="0" marR="0" algn="just">
                        <a:lnSpc>
                          <a:spcPct val="150000"/>
                        </a:lnSpc>
                        <a:spcBef>
                          <a:spcPts val="0"/>
                        </a:spcBef>
                        <a:spcAft>
                          <a:spcPts val="0"/>
                        </a:spcAft>
                      </a:pPr>
                      <a:r>
                        <a:rPr lang="en-ID" sz="1100">
                          <a:effectLst/>
                        </a:rPr>
                        <a:t>O.841360.024.01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a:effectLst/>
                        </a:rPr>
                        <a:t>Melakukan Monitoring </a:t>
                      </a:r>
                      <a:r>
                        <a:rPr lang="id-ID" sz="1100">
                          <a:effectLst/>
                        </a:rPr>
                        <a:t>d</a:t>
                      </a:r>
                      <a:r>
                        <a:rPr lang="en-US" sz="1100">
                          <a:effectLst/>
                        </a:rPr>
                        <a:t>an Evaluasi Pelaksanaan Pelayanan Jasa</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extLst>
                  <a:ext uri="{0D108BD9-81ED-4DB2-BD59-A6C34878D82A}">
                    <a16:rowId xmlns:a16="http://schemas.microsoft.com/office/drawing/2014/main" val="1142053859"/>
                  </a:ext>
                </a:extLst>
              </a:tr>
              <a:tr h="208711">
                <a:tc>
                  <a:txBody>
                    <a:bodyPr/>
                    <a:lstStyle/>
                    <a:p>
                      <a:pPr marL="0" marR="0" algn="just">
                        <a:lnSpc>
                          <a:spcPct val="150000"/>
                        </a:lnSpc>
                        <a:spcBef>
                          <a:spcPts val="0"/>
                        </a:spcBef>
                        <a:spcAft>
                          <a:spcPts val="0"/>
                        </a:spcAft>
                      </a:pPr>
                      <a:r>
                        <a:rPr lang="en-ID" sz="1100">
                          <a:effectLst/>
                        </a:rPr>
                        <a:t>O.841360.028.01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a:effectLst/>
                        </a:rPr>
                        <a:t>Menyelenggarakan Pengembangan Pelayanan Jasa Teknis Yang Berkualitas</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extLst>
                  <a:ext uri="{0D108BD9-81ED-4DB2-BD59-A6C34878D82A}">
                    <a16:rowId xmlns:a16="http://schemas.microsoft.com/office/drawing/2014/main" val="1292239964"/>
                  </a:ext>
                </a:extLst>
              </a:tr>
              <a:tr h="208711">
                <a:tc>
                  <a:txBody>
                    <a:bodyPr/>
                    <a:lstStyle/>
                    <a:p>
                      <a:pPr marL="0" marR="0" algn="just">
                        <a:lnSpc>
                          <a:spcPct val="150000"/>
                        </a:lnSpc>
                        <a:spcBef>
                          <a:spcPts val="0"/>
                        </a:spcBef>
                        <a:spcAft>
                          <a:spcPts val="0"/>
                        </a:spcAft>
                      </a:pPr>
                      <a:r>
                        <a:rPr lang="en-ID" sz="1100">
                          <a:effectLst/>
                        </a:rPr>
                        <a:t>O.841360.029.01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dirty="0" err="1">
                          <a:effectLst/>
                        </a:rPr>
                        <a:t>Memelihara</a:t>
                      </a:r>
                      <a:r>
                        <a:rPr lang="en-US" sz="1100" dirty="0">
                          <a:effectLst/>
                        </a:rPr>
                        <a:t> </a:t>
                      </a:r>
                      <a:r>
                        <a:rPr lang="en-US" sz="1100" dirty="0" err="1">
                          <a:effectLst/>
                        </a:rPr>
                        <a:t>Sistem</a:t>
                      </a:r>
                      <a:r>
                        <a:rPr lang="en-US" sz="1100" dirty="0">
                          <a:effectLst/>
                        </a:rPr>
                        <a:t> </a:t>
                      </a:r>
                      <a:r>
                        <a:rPr lang="en-US" sz="1100" dirty="0" err="1">
                          <a:effectLst/>
                        </a:rPr>
                        <a:t>Mutu</a:t>
                      </a:r>
                      <a:endParaRPr lang="en-US" sz="1100" dirty="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extLst>
                  <a:ext uri="{0D108BD9-81ED-4DB2-BD59-A6C34878D82A}">
                    <a16:rowId xmlns:a16="http://schemas.microsoft.com/office/drawing/2014/main" val="2185117529"/>
                  </a:ext>
                </a:extLst>
              </a:tr>
              <a:tr h="417422">
                <a:tc>
                  <a:txBody>
                    <a:bodyPr/>
                    <a:lstStyle/>
                    <a:p>
                      <a:pPr marL="0" marR="0" algn="just">
                        <a:lnSpc>
                          <a:spcPct val="150000"/>
                        </a:lnSpc>
                        <a:spcBef>
                          <a:spcPts val="0"/>
                        </a:spcBef>
                        <a:spcAft>
                          <a:spcPts val="0"/>
                        </a:spcAft>
                      </a:pPr>
                      <a:r>
                        <a:rPr lang="en-ID" sz="1100">
                          <a:effectLst/>
                        </a:rPr>
                        <a:t>O.841360.030.01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a:effectLst/>
                        </a:rPr>
                        <a:t>Melaksanakan </a:t>
                      </a:r>
                      <a:r>
                        <a:rPr lang="id-ID" sz="1100">
                          <a:effectLst/>
                        </a:rPr>
                        <a:t>d</a:t>
                      </a:r>
                      <a:r>
                        <a:rPr lang="en-US" sz="1100">
                          <a:effectLst/>
                        </a:rPr>
                        <a:t>an Memantau Sistem Manajemen Kesehatan </a:t>
                      </a:r>
                      <a:r>
                        <a:rPr lang="id-ID" sz="1100">
                          <a:effectLst/>
                        </a:rPr>
                        <a:t>d</a:t>
                      </a:r>
                      <a:r>
                        <a:rPr lang="en-US" sz="1100">
                          <a:effectLst/>
                        </a:rPr>
                        <a:t>an Keselamatan Kerja (K3) </a:t>
                      </a:r>
                      <a:r>
                        <a:rPr lang="id-ID" sz="1100">
                          <a:effectLst/>
                        </a:rPr>
                        <a:t>d</a:t>
                      </a:r>
                      <a:r>
                        <a:rPr lang="en-US" sz="1100">
                          <a:effectLst/>
                        </a:rPr>
                        <a:t>an Lingkungan</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extLst>
                  <a:ext uri="{0D108BD9-81ED-4DB2-BD59-A6C34878D82A}">
                    <a16:rowId xmlns:a16="http://schemas.microsoft.com/office/drawing/2014/main" val="3962697772"/>
                  </a:ext>
                </a:extLst>
              </a:tr>
              <a:tr h="208711">
                <a:tc>
                  <a:txBody>
                    <a:bodyPr/>
                    <a:lstStyle/>
                    <a:p>
                      <a:pPr marL="0" marR="0" algn="just">
                        <a:lnSpc>
                          <a:spcPct val="150000"/>
                        </a:lnSpc>
                        <a:spcBef>
                          <a:spcPts val="0"/>
                        </a:spcBef>
                        <a:spcAft>
                          <a:spcPts val="0"/>
                        </a:spcAft>
                      </a:pPr>
                      <a:r>
                        <a:rPr lang="en-ID" sz="1100">
                          <a:effectLst/>
                        </a:rPr>
                        <a:t>O.841360.022.01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a:effectLst/>
                        </a:rPr>
                        <a:t>Melaksanakan Audit Internal Sistem Mutu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extLst>
                  <a:ext uri="{0D108BD9-81ED-4DB2-BD59-A6C34878D82A}">
                    <a16:rowId xmlns:a16="http://schemas.microsoft.com/office/drawing/2014/main" val="3741809126"/>
                  </a:ext>
                </a:extLst>
              </a:tr>
              <a:tr h="208711">
                <a:tc>
                  <a:txBody>
                    <a:bodyPr/>
                    <a:lstStyle/>
                    <a:p>
                      <a:pPr marL="0" marR="0" algn="just">
                        <a:lnSpc>
                          <a:spcPct val="150000"/>
                        </a:lnSpc>
                        <a:spcBef>
                          <a:spcPts val="0"/>
                        </a:spcBef>
                        <a:spcAft>
                          <a:spcPts val="0"/>
                        </a:spcAft>
                      </a:pPr>
                      <a:r>
                        <a:rPr lang="en-ID" sz="1100">
                          <a:effectLst/>
                        </a:rPr>
                        <a:t>O.841360.025.01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a:effectLst/>
                        </a:rPr>
                        <a:t>Melakukan Pengembangan Kompetensi Pejabat Fungsional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extLst>
                  <a:ext uri="{0D108BD9-81ED-4DB2-BD59-A6C34878D82A}">
                    <a16:rowId xmlns:a16="http://schemas.microsoft.com/office/drawing/2014/main" val="2165025176"/>
                  </a:ext>
                </a:extLst>
              </a:tr>
              <a:tr h="208711">
                <a:tc>
                  <a:txBody>
                    <a:bodyPr/>
                    <a:lstStyle/>
                    <a:p>
                      <a:pPr marL="0" marR="0" algn="just">
                        <a:lnSpc>
                          <a:spcPct val="150000"/>
                        </a:lnSpc>
                        <a:spcBef>
                          <a:spcPts val="0"/>
                        </a:spcBef>
                        <a:spcAft>
                          <a:spcPts val="0"/>
                        </a:spcAft>
                      </a:pPr>
                      <a:r>
                        <a:rPr lang="en-ID" sz="1100">
                          <a:effectLst/>
                        </a:rPr>
                        <a:t>O.841360.026.01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a:effectLst/>
                        </a:rPr>
                        <a:t>Melakukan Evaluasi Kinerja Pejabat Fungsional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nchor="ctr"/>
                </a:tc>
                <a:extLst>
                  <a:ext uri="{0D108BD9-81ED-4DB2-BD59-A6C34878D82A}">
                    <a16:rowId xmlns:a16="http://schemas.microsoft.com/office/drawing/2014/main" val="3872136590"/>
                  </a:ext>
                </a:extLst>
              </a:tr>
              <a:tr h="208711">
                <a:tc>
                  <a:txBody>
                    <a:bodyPr/>
                    <a:lstStyle/>
                    <a:p>
                      <a:pPr marL="0" marR="0" algn="just">
                        <a:lnSpc>
                          <a:spcPct val="150000"/>
                        </a:lnSpc>
                        <a:spcBef>
                          <a:spcPts val="0"/>
                        </a:spcBef>
                        <a:spcAft>
                          <a:spcPts val="0"/>
                        </a:spcAft>
                      </a:pPr>
                      <a:r>
                        <a:rPr lang="en-ID" sz="1100">
                          <a:effectLst/>
                        </a:rPr>
                        <a:t>O.841360.023.01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a:effectLst/>
                        </a:rPr>
                        <a:t>Me</a:t>
                      </a:r>
                      <a:r>
                        <a:rPr lang="id-ID" sz="1100">
                          <a:effectLst/>
                        </a:rPr>
                        <a:t>melihara </a:t>
                      </a:r>
                      <a:r>
                        <a:rPr lang="en-US" sz="1100">
                          <a:effectLst/>
                        </a:rPr>
                        <a:t>Ketertelusuran Standar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extLst>
                  <a:ext uri="{0D108BD9-81ED-4DB2-BD59-A6C34878D82A}">
                    <a16:rowId xmlns:a16="http://schemas.microsoft.com/office/drawing/2014/main" val="1194617175"/>
                  </a:ext>
                </a:extLst>
              </a:tr>
              <a:tr h="208711">
                <a:tc>
                  <a:txBody>
                    <a:bodyPr/>
                    <a:lstStyle/>
                    <a:p>
                      <a:pPr marL="0" marR="0" algn="just">
                        <a:lnSpc>
                          <a:spcPct val="150000"/>
                        </a:lnSpc>
                        <a:spcBef>
                          <a:spcPts val="0"/>
                        </a:spcBef>
                        <a:spcAft>
                          <a:spcPts val="0"/>
                        </a:spcAft>
                      </a:pPr>
                      <a:r>
                        <a:rPr lang="en-ID" sz="1100">
                          <a:effectLst/>
                        </a:rPr>
                        <a:t>O.841360.027.01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a:effectLst/>
                        </a:rPr>
                        <a:t>Mengawasi Operasional Laboratorium Dalam Unit Kerja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extLst>
                  <a:ext uri="{0D108BD9-81ED-4DB2-BD59-A6C34878D82A}">
                    <a16:rowId xmlns:a16="http://schemas.microsoft.com/office/drawing/2014/main" val="4204106589"/>
                  </a:ext>
                </a:extLst>
              </a:tr>
              <a:tr h="208711">
                <a:tc>
                  <a:txBody>
                    <a:bodyPr/>
                    <a:lstStyle/>
                    <a:p>
                      <a:pPr marL="0" marR="0" algn="just">
                        <a:lnSpc>
                          <a:spcPct val="150000"/>
                        </a:lnSpc>
                        <a:spcBef>
                          <a:spcPts val="0"/>
                        </a:spcBef>
                        <a:spcAft>
                          <a:spcPts val="0"/>
                        </a:spcAft>
                      </a:pPr>
                      <a:r>
                        <a:rPr lang="en-ID" sz="1100">
                          <a:effectLst/>
                        </a:rPr>
                        <a:t>O.841360.031.01</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just">
                        <a:lnSpc>
                          <a:spcPct val="150000"/>
                        </a:lnSpc>
                        <a:spcBef>
                          <a:spcPts val="0"/>
                        </a:spcBef>
                        <a:spcAft>
                          <a:spcPts val="0"/>
                        </a:spcAft>
                      </a:pPr>
                      <a:r>
                        <a:rPr lang="en-US" sz="1100">
                          <a:effectLst/>
                        </a:rPr>
                        <a:t>Mengelola Pelayanan Jasa Teknis </a:t>
                      </a:r>
                      <a:r>
                        <a:rPr lang="id-ID" sz="1100">
                          <a:effectLst/>
                        </a:rPr>
                        <a:t>y</a:t>
                      </a:r>
                      <a:r>
                        <a:rPr lang="en-US" sz="1100">
                          <a:effectLst/>
                        </a:rPr>
                        <a:t>ang Berkualitas</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613" marR="62613" marT="0" marB="0"/>
                </a:tc>
                <a:tc>
                  <a:txBody>
                    <a:bodyPr/>
                    <a:lstStyle/>
                    <a:p>
                      <a:pPr marL="0" marR="0" algn="ctr">
                        <a:lnSpc>
                          <a:spcPct val="150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2613" marR="62613" marT="0" marB="0"/>
                </a:tc>
                <a:extLst>
                  <a:ext uri="{0D108BD9-81ED-4DB2-BD59-A6C34878D82A}">
                    <a16:rowId xmlns:a16="http://schemas.microsoft.com/office/drawing/2014/main" val="2241286172"/>
                  </a:ext>
                </a:extLst>
              </a:tr>
            </a:tbl>
          </a:graphicData>
        </a:graphic>
      </p:graphicFrame>
      <p:sp>
        <p:nvSpPr>
          <p:cNvPr id="4" name="Title 1">
            <a:extLst>
              <a:ext uri="{FF2B5EF4-FFF2-40B4-BE49-F238E27FC236}">
                <a16:creationId xmlns:a16="http://schemas.microsoft.com/office/drawing/2014/main" id="{80B7FA53-7F90-42CB-8FA7-E0FA19635415}"/>
              </a:ext>
            </a:extLst>
          </p:cNvPr>
          <p:cNvSpPr>
            <a:spLocks noGrp="1"/>
          </p:cNvSpPr>
          <p:nvPr>
            <p:ph type="title"/>
          </p:nvPr>
        </p:nvSpPr>
        <p:spPr>
          <a:xfrm>
            <a:off x="251520" y="12454"/>
            <a:ext cx="8229600" cy="562074"/>
          </a:xfrm>
        </p:spPr>
        <p:txBody>
          <a:bodyPr/>
          <a:lstStyle/>
          <a:p>
            <a:r>
              <a:rPr lang="en-US" sz="2200" dirty="0" err="1" smtClean="0">
                <a:ea typeface="MS PGothic"/>
              </a:rPr>
              <a:t>Contoh</a:t>
            </a:r>
            <a:r>
              <a:rPr lang="en-US" sz="2200" dirty="0" smtClean="0">
                <a:ea typeface="MS PGothic"/>
              </a:rPr>
              <a:t> </a:t>
            </a:r>
            <a:r>
              <a:rPr lang="id-ID" sz="2200" dirty="0" smtClean="0">
                <a:ea typeface="MS PGothic"/>
              </a:rPr>
              <a:t>Kompetensi </a:t>
            </a:r>
            <a:r>
              <a:rPr lang="en-US" sz="2200" dirty="0">
                <a:ea typeface="MS PGothic"/>
              </a:rPr>
              <a:t>Jabatan Pada SKPD </a:t>
            </a:r>
            <a:r>
              <a:rPr lang="en-US" sz="2200" dirty="0" err="1">
                <a:ea typeface="MS PGothic"/>
              </a:rPr>
              <a:t>Perdagangan</a:t>
            </a:r>
            <a:endParaRPr lang="id-ID" sz="2200" dirty="0">
              <a:ea typeface="MS PGothic"/>
            </a:endParaRPr>
          </a:p>
        </p:txBody>
      </p:sp>
    </p:spTree>
    <p:extLst>
      <p:ext uri="{BB962C8B-B14F-4D97-AF65-F5344CB8AC3E}">
        <p14:creationId xmlns:p14="http://schemas.microsoft.com/office/powerpoint/2010/main" val="351598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c 33">
            <a:extLst>
              <a:ext uri="{FF2B5EF4-FFF2-40B4-BE49-F238E27FC236}">
                <a16:creationId xmlns:a16="http://schemas.microsoft.com/office/drawing/2014/main" id="{BCA7D02D-E7ED-495E-B12C-70B34B939FF0}"/>
              </a:ext>
            </a:extLst>
          </p:cNvPr>
          <p:cNvSpPr/>
          <p:nvPr/>
        </p:nvSpPr>
        <p:spPr>
          <a:xfrm rot="10800000" flipH="1">
            <a:off x="-2988839" y="385479"/>
            <a:ext cx="5843512" cy="6087042"/>
          </a:xfrm>
          <a:prstGeom prst="arc">
            <a:avLst>
              <a:gd name="adj1" fmla="val 16237280"/>
              <a:gd name="adj2" fmla="val 5297949"/>
            </a:avLst>
          </a:prstGeom>
          <a:ln w="76200"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B44C1F3C-F2F3-4DE6-AAAC-09665E26313F}"/>
              </a:ext>
            </a:extLst>
          </p:cNvPr>
          <p:cNvSpPr/>
          <p:nvPr/>
        </p:nvSpPr>
        <p:spPr>
          <a:xfrm>
            <a:off x="1259632" y="548680"/>
            <a:ext cx="1026114" cy="10261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5385E737-939B-418A-87BE-A87E2AB84059}"/>
              </a:ext>
            </a:extLst>
          </p:cNvPr>
          <p:cNvSpPr/>
          <p:nvPr/>
        </p:nvSpPr>
        <p:spPr>
          <a:xfrm>
            <a:off x="2195736" y="1988840"/>
            <a:ext cx="1026114" cy="10261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0C81880C-FB7C-4B27-A527-258B3721F1B0}"/>
              </a:ext>
            </a:extLst>
          </p:cNvPr>
          <p:cNvSpPr/>
          <p:nvPr/>
        </p:nvSpPr>
        <p:spPr>
          <a:xfrm>
            <a:off x="2207040" y="3726528"/>
            <a:ext cx="1026114" cy="10261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5">
            <a:extLst>
              <a:ext uri="{FF2B5EF4-FFF2-40B4-BE49-F238E27FC236}">
                <a16:creationId xmlns:a16="http://schemas.microsoft.com/office/drawing/2014/main" id="{0266971C-3758-46EF-BA9D-CA8C793A688D}"/>
              </a:ext>
            </a:extLst>
          </p:cNvPr>
          <p:cNvSpPr txBox="1">
            <a:spLocks/>
          </p:cNvSpPr>
          <p:nvPr/>
        </p:nvSpPr>
        <p:spPr>
          <a:xfrm rot="16200000">
            <a:off x="-1317059" y="2875376"/>
            <a:ext cx="4583652" cy="994172"/>
          </a:xfrm>
          <a:prstGeom prst="rect">
            <a:avLst/>
          </a:prstGeom>
        </p:spPr>
        <p:txBody>
          <a:bodyPr anchor="ctr">
            <a:normAutofit lnSpcReduction="10000"/>
          </a:bodyPr>
          <a:lstStyle>
            <a:lvl1pPr algn="r" defTabSz="914354" rtl="0" eaLnBrk="1" latinLnBrk="0" hangingPunct="1">
              <a:spcBef>
                <a:spcPct val="0"/>
              </a:spcBef>
              <a:buNone/>
              <a:defRPr sz="3200" b="1" kern="1200" cap="small" normalizeH="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id-ID" sz="6000" dirty="0">
                <a:solidFill>
                  <a:schemeClr val="tx2"/>
                </a:solidFill>
              </a:rPr>
              <a:t>Outline</a:t>
            </a:r>
            <a:endParaRPr lang="en-US" sz="6000" dirty="0">
              <a:solidFill>
                <a:schemeClr val="tx2"/>
              </a:solidFill>
            </a:endParaRPr>
          </a:p>
        </p:txBody>
      </p:sp>
      <p:sp>
        <p:nvSpPr>
          <p:cNvPr id="15" name="TextBox 14">
            <a:extLst>
              <a:ext uri="{FF2B5EF4-FFF2-40B4-BE49-F238E27FC236}">
                <a16:creationId xmlns:a16="http://schemas.microsoft.com/office/drawing/2014/main" id="{5DBA84F3-AB57-4D04-B6CE-EB2094348998}"/>
              </a:ext>
            </a:extLst>
          </p:cNvPr>
          <p:cNvSpPr txBox="1"/>
          <p:nvPr/>
        </p:nvSpPr>
        <p:spPr>
          <a:xfrm>
            <a:off x="2928694" y="735731"/>
            <a:ext cx="3515514" cy="523220"/>
          </a:xfrm>
          <a:prstGeom prst="rect">
            <a:avLst/>
          </a:prstGeom>
          <a:noFill/>
        </p:spPr>
        <p:txBody>
          <a:bodyPr wrap="none" rtlCol="0">
            <a:spAutoFit/>
          </a:bodyPr>
          <a:lstStyle/>
          <a:p>
            <a:r>
              <a:rPr lang="en-US" sz="2800" b="1" cap="all" dirty="0">
                <a:solidFill>
                  <a:schemeClr val="accent6"/>
                </a:solidFill>
              </a:rPr>
              <a:t>01 – </a:t>
            </a:r>
            <a:r>
              <a:rPr lang="id-ID" sz="2800" b="1" cap="all" dirty="0">
                <a:solidFill>
                  <a:schemeClr val="accent6"/>
                </a:solidFill>
              </a:rPr>
              <a:t>Latar belakang</a:t>
            </a:r>
            <a:endParaRPr lang="en-US" sz="2800" b="1" cap="all" dirty="0">
              <a:solidFill>
                <a:schemeClr val="accent6"/>
              </a:solidFill>
            </a:endParaRPr>
          </a:p>
        </p:txBody>
      </p:sp>
      <p:sp>
        <p:nvSpPr>
          <p:cNvPr id="18" name="TextBox 17">
            <a:extLst>
              <a:ext uri="{FF2B5EF4-FFF2-40B4-BE49-F238E27FC236}">
                <a16:creationId xmlns:a16="http://schemas.microsoft.com/office/drawing/2014/main" id="{0F5C1522-8D56-4255-BF2E-EBA213C9DD19}"/>
              </a:ext>
            </a:extLst>
          </p:cNvPr>
          <p:cNvSpPr txBox="1"/>
          <p:nvPr/>
        </p:nvSpPr>
        <p:spPr>
          <a:xfrm>
            <a:off x="3578556" y="1995532"/>
            <a:ext cx="4896877" cy="1015663"/>
          </a:xfrm>
          <a:prstGeom prst="rect">
            <a:avLst/>
          </a:prstGeom>
          <a:noFill/>
        </p:spPr>
        <p:txBody>
          <a:bodyPr wrap="square" rtlCol="0">
            <a:spAutoFit/>
          </a:bodyPr>
          <a:lstStyle/>
          <a:p>
            <a:r>
              <a:rPr lang="en-US" sz="2000" b="1" cap="all" dirty="0">
                <a:solidFill>
                  <a:schemeClr val="accent5">
                    <a:lumMod val="75000"/>
                  </a:schemeClr>
                </a:solidFill>
                <a:cs typeface="Calibri" panose="020F0502020204030204" pitchFamily="34" charset="0"/>
              </a:rPr>
              <a:t>02 – </a:t>
            </a:r>
            <a:r>
              <a:rPr lang="id-ID" sz="2000" b="1" cap="all" dirty="0">
                <a:solidFill>
                  <a:schemeClr val="accent5">
                    <a:lumMod val="75000"/>
                  </a:schemeClr>
                </a:solidFill>
                <a:cs typeface="Calibri" panose="020F0502020204030204" pitchFamily="34" charset="0"/>
              </a:rPr>
              <a:t>Penyusunan </a:t>
            </a:r>
            <a:r>
              <a:rPr lang="id-ID" sz="2000" b="1" dirty="0">
                <a:solidFill>
                  <a:schemeClr val="accent5">
                    <a:lumMod val="75000"/>
                  </a:schemeClr>
                </a:solidFill>
                <a:cs typeface="Calibri" panose="020F0502020204030204" pitchFamily="34" charset="0"/>
              </a:rPr>
              <a:t>STANDAR KOMPETENSI KERJA KHUSUS APARATUR DAERAH BIDANG PERDAGANGAN (SKTDP)</a:t>
            </a:r>
            <a:r>
              <a:rPr lang="id-ID" sz="2000" b="1" cap="all" dirty="0">
                <a:solidFill>
                  <a:schemeClr val="accent5">
                    <a:lumMod val="75000"/>
                  </a:schemeClr>
                </a:solidFill>
                <a:cs typeface="Calibri" panose="020F0502020204030204" pitchFamily="34" charset="0"/>
              </a:rPr>
              <a:t> </a:t>
            </a:r>
            <a:endParaRPr lang="en-US" sz="2000" b="1" cap="all" dirty="0">
              <a:solidFill>
                <a:schemeClr val="accent5">
                  <a:lumMod val="75000"/>
                </a:schemeClr>
              </a:solidFill>
              <a:cs typeface="Calibri" panose="020F0502020204030204" pitchFamily="34" charset="0"/>
            </a:endParaRPr>
          </a:p>
        </p:txBody>
      </p:sp>
      <p:sp>
        <p:nvSpPr>
          <p:cNvPr id="21" name="TextBox 20">
            <a:extLst>
              <a:ext uri="{FF2B5EF4-FFF2-40B4-BE49-F238E27FC236}">
                <a16:creationId xmlns:a16="http://schemas.microsoft.com/office/drawing/2014/main" id="{AEAA1F98-1512-45ED-ADB1-5356DFC1EDA5}"/>
              </a:ext>
            </a:extLst>
          </p:cNvPr>
          <p:cNvSpPr txBox="1"/>
          <p:nvPr/>
        </p:nvSpPr>
        <p:spPr>
          <a:xfrm>
            <a:off x="3630712" y="3776468"/>
            <a:ext cx="5054399" cy="1015663"/>
          </a:xfrm>
          <a:prstGeom prst="rect">
            <a:avLst/>
          </a:prstGeom>
          <a:noFill/>
        </p:spPr>
        <p:txBody>
          <a:bodyPr wrap="square" rtlCol="0">
            <a:spAutoFit/>
          </a:bodyPr>
          <a:lstStyle/>
          <a:p>
            <a:r>
              <a:rPr lang="en-US" sz="2000" b="1" cap="all" dirty="0">
                <a:solidFill>
                  <a:schemeClr val="accent4">
                    <a:lumMod val="75000"/>
                  </a:schemeClr>
                </a:solidFill>
                <a:cs typeface="Calibri" panose="020F0502020204030204" pitchFamily="34" charset="0"/>
              </a:rPr>
              <a:t>03 – </a:t>
            </a:r>
            <a:r>
              <a:rPr lang="id-ID" sz="2000" b="1" cap="all" dirty="0">
                <a:solidFill>
                  <a:schemeClr val="accent4">
                    <a:lumMod val="75000"/>
                  </a:schemeClr>
                </a:solidFill>
                <a:cs typeface="Calibri" panose="020F0502020204030204" pitchFamily="34" charset="0"/>
              </a:rPr>
              <a:t>Penerapan </a:t>
            </a:r>
            <a:r>
              <a:rPr lang="id-ID" sz="2000" b="1" dirty="0">
                <a:solidFill>
                  <a:schemeClr val="accent4">
                    <a:lumMod val="75000"/>
                  </a:schemeClr>
                </a:solidFill>
                <a:cs typeface="Calibri" panose="020F0502020204030204" pitchFamily="34" charset="0"/>
              </a:rPr>
              <a:t>STANDAR KOMPETENSI KERJA KHUSUS APARATUR DAERAH BIDANG PERDAGANGAN (SKTDP) </a:t>
            </a:r>
            <a:endParaRPr lang="en-US" sz="2000" b="1" cap="all" dirty="0">
              <a:solidFill>
                <a:schemeClr val="accent4">
                  <a:lumMod val="75000"/>
                </a:schemeClr>
              </a:solidFill>
              <a:cs typeface="Calibri" panose="020F0502020204030204" pitchFamily="34" charset="0"/>
            </a:endParaRPr>
          </a:p>
        </p:txBody>
      </p:sp>
      <p:sp>
        <p:nvSpPr>
          <p:cNvPr id="26" name="Oval 25">
            <a:extLst>
              <a:ext uri="{FF2B5EF4-FFF2-40B4-BE49-F238E27FC236}">
                <a16:creationId xmlns:a16="http://schemas.microsoft.com/office/drawing/2014/main" id="{B96FA913-3363-4710-A87F-80C1D4EFB350}"/>
              </a:ext>
            </a:extLst>
          </p:cNvPr>
          <p:cNvSpPr/>
          <p:nvPr/>
        </p:nvSpPr>
        <p:spPr>
          <a:xfrm>
            <a:off x="1388234" y="677282"/>
            <a:ext cx="768911" cy="76891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DEBD2433-A5AD-44F3-8DEC-478D962BC0EF}"/>
              </a:ext>
            </a:extLst>
          </p:cNvPr>
          <p:cNvSpPr/>
          <p:nvPr/>
        </p:nvSpPr>
        <p:spPr>
          <a:xfrm>
            <a:off x="2324338" y="2121678"/>
            <a:ext cx="768911" cy="76891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1193F0BB-A91D-4CEB-9E78-0BB3A0EC57F4}"/>
              </a:ext>
            </a:extLst>
          </p:cNvPr>
          <p:cNvSpPr/>
          <p:nvPr/>
        </p:nvSpPr>
        <p:spPr>
          <a:xfrm>
            <a:off x="2335642" y="3850895"/>
            <a:ext cx="768911" cy="76891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Shape 2587">
            <a:extLst>
              <a:ext uri="{FF2B5EF4-FFF2-40B4-BE49-F238E27FC236}">
                <a16:creationId xmlns:a16="http://schemas.microsoft.com/office/drawing/2014/main" id="{EFB133E0-61EF-45FA-BCCE-DA6E3B83B345}"/>
              </a:ext>
            </a:extLst>
          </p:cNvPr>
          <p:cNvSpPr/>
          <p:nvPr/>
        </p:nvSpPr>
        <p:spPr>
          <a:xfrm>
            <a:off x="1557486" y="831025"/>
            <a:ext cx="427926" cy="42792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2" name="Shape 2545">
            <a:extLst>
              <a:ext uri="{FF2B5EF4-FFF2-40B4-BE49-F238E27FC236}">
                <a16:creationId xmlns:a16="http://schemas.microsoft.com/office/drawing/2014/main" id="{01BF8D95-7F63-476B-98EA-42BACD03469C}"/>
              </a:ext>
            </a:extLst>
          </p:cNvPr>
          <p:cNvSpPr/>
          <p:nvPr/>
        </p:nvSpPr>
        <p:spPr>
          <a:xfrm>
            <a:off x="2447748" y="2246274"/>
            <a:ext cx="522088" cy="52208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3" name="Shape 2604">
            <a:extLst>
              <a:ext uri="{FF2B5EF4-FFF2-40B4-BE49-F238E27FC236}">
                <a16:creationId xmlns:a16="http://schemas.microsoft.com/office/drawing/2014/main" id="{1C492215-B6CE-4CB8-8698-BEED55947D1F}"/>
              </a:ext>
            </a:extLst>
          </p:cNvPr>
          <p:cNvSpPr/>
          <p:nvPr/>
        </p:nvSpPr>
        <p:spPr>
          <a:xfrm>
            <a:off x="2487891" y="4053363"/>
            <a:ext cx="464413" cy="379974"/>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6" name="Oval 15">
            <a:extLst>
              <a:ext uri="{FF2B5EF4-FFF2-40B4-BE49-F238E27FC236}">
                <a16:creationId xmlns:a16="http://schemas.microsoft.com/office/drawing/2014/main" id="{6E610F24-8254-4855-A2B5-DC20709A6DEE}"/>
              </a:ext>
            </a:extLst>
          </p:cNvPr>
          <p:cNvSpPr/>
          <p:nvPr/>
        </p:nvSpPr>
        <p:spPr>
          <a:xfrm>
            <a:off x="1363900" y="5301208"/>
            <a:ext cx="1026114" cy="1026114"/>
          </a:xfrm>
          <a:prstGeom prst="ellipse">
            <a:avLst/>
          </a:prstGeom>
          <a:solidFill>
            <a:srgbClr val="0BA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0F05CB58-B43E-4890-A4BB-9CFEEDA8D748}"/>
              </a:ext>
            </a:extLst>
          </p:cNvPr>
          <p:cNvSpPr/>
          <p:nvPr/>
        </p:nvSpPr>
        <p:spPr>
          <a:xfrm>
            <a:off x="1492502" y="5429810"/>
            <a:ext cx="768911" cy="76891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Shape 2587">
            <a:extLst>
              <a:ext uri="{FF2B5EF4-FFF2-40B4-BE49-F238E27FC236}">
                <a16:creationId xmlns:a16="http://schemas.microsoft.com/office/drawing/2014/main" id="{153BBF2B-3682-4589-AC12-A548D7D82A63}"/>
              </a:ext>
            </a:extLst>
          </p:cNvPr>
          <p:cNvSpPr/>
          <p:nvPr/>
        </p:nvSpPr>
        <p:spPr>
          <a:xfrm>
            <a:off x="1661754" y="5583553"/>
            <a:ext cx="427926" cy="42792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0" name="TextBox 19">
            <a:extLst>
              <a:ext uri="{FF2B5EF4-FFF2-40B4-BE49-F238E27FC236}">
                <a16:creationId xmlns:a16="http://schemas.microsoft.com/office/drawing/2014/main" id="{81377F8D-8300-4105-AA68-D723A1235763}"/>
              </a:ext>
            </a:extLst>
          </p:cNvPr>
          <p:cNvSpPr txBox="1"/>
          <p:nvPr/>
        </p:nvSpPr>
        <p:spPr>
          <a:xfrm>
            <a:off x="3118001" y="5355669"/>
            <a:ext cx="5357432" cy="1015663"/>
          </a:xfrm>
          <a:prstGeom prst="rect">
            <a:avLst/>
          </a:prstGeom>
          <a:noFill/>
        </p:spPr>
        <p:txBody>
          <a:bodyPr wrap="square" rtlCol="0">
            <a:spAutoFit/>
          </a:bodyPr>
          <a:lstStyle/>
          <a:p>
            <a:r>
              <a:rPr lang="en-US" sz="2000" b="1" cap="all" dirty="0">
                <a:solidFill>
                  <a:srgbClr val="0BA183"/>
                </a:solidFill>
                <a:cs typeface="Calibri" panose="020F0502020204030204" pitchFamily="34" charset="0"/>
              </a:rPr>
              <a:t>0</a:t>
            </a:r>
            <a:r>
              <a:rPr lang="id-ID" sz="2000" b="1" cap="all" dirty="0">
                <a:solidFill>
                  <a:srgbClr val="0BA183"/>
                </a:solidFill>
                <a:cs typeface="Calibri" panose="020F0502020204030204" pitchFamily="34" charset="0"/>
              </a:rPr>
              <a:t>4</a:t>
            </a:r>
            <a:r>
              <a:rPr lang="en-US" sz="2000" b="1" cap="all" dirty="0">
                <a:solidFill>
                  <a:srgbClr val="0BA183"/>
                </a:solidFill>
                <a:cs typeface="Calibri" panose="020F0502020204030204" pitchFamily="34" charset="0"/>
              </a:rPr>
              <a:t> – </a:t>
            </a:r>
            <a:r>
              <a:rPr lang="id-ID" sz="2000" b="1" cap="all" dirty="0">
                <a:solidFill>
                  <a:srgbClr val="0BA183"/>
                </a:solidFill>
                <a:cs typeface="Calibri" panose="020F0502020204030204" pitchFamily="34" charset="0"/>
              </a:rPr>
              <a:t>TANTANGAN IMPLEMENTASI Permendag 85 tAHUN 2017 tentang Stankom Teknis Daerah Bidang Perdagangan</a:t>
            </a:r>
            <a:endParaRPr lang="en-US" sz="2000" b="1" cap="all" dirty="0">
              <a:solidFill>
                <a:srgbClr val="0BA183"/>
              </a:solidFill>
              <a:cs typeface="Calibri" panose="020F0502020204030204" pitchFamily="34" charset="0"/>
            </a:endParaRPr>
          </a:p>
        </p:txBody>
      </p:sp>
    </p:spTree>
    <p:extLst>
      <p:ext uri="{BB962C8B-B14F-4D97-AF65-F5344CB8AC3E}">
        <p14:creationId xmlns:p14="http://schemas.microsoft.com/office/powerpoint/2010/main" val="754248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4445734"/>
            <a:ext cx="6325844" cy="1067644"/>
          </a:xfrm>
          <a:ln>
            <a:noFill/>
          </a:ln>
        </p:spPr>
        <p:txBody>
          <a:bodyPr/>
          <a:lstStyle/>
          <a:p>
            <a:pPr algn="ctr">
              <a:lnSpc>
                <a:spcPct val="150000"/>
              </a:lnSpc>
            </a:pPr>
            <a:r>
              <a:rPr lang="id-ID" sz="2400" dirty="0">
                <a:solidFill>
                  <a:schemeClr val="tx1"/>
                </a:solidFill>
                <a:latin typeface="Arial" panose="020B0604020202020204" pitchFamily="34" charset="0"/>
                <a:cs typeface="Arial" panose="020B0604020202020204" pitchFamily="34" charset="0"/>
              </a:rPr>
              <a:t>penerapan Permendag 85 thn 2017 tentang Stankom Teknis Daerah Bidang Perdagangan</a:t>
            </a:r>
            <a:endParaRPr lang="fi-FI" sz="2400" dirty="0">
              <a:solidFill>
                <a:schemeClr val="tx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4"/>
          </p:nvPr>
        </p:nvSpPr>
        <p:spPr/>
        <p:txBody>
          <a:bodyPr/>
          <a:lstStyle/>
          <a:p>
            <a:r>
              <a:rPr lang="en-US" dirty="0">
                <a:solidFill>
                  <a:schemeClr val="tx1"/>
                </a:solidFill>
              </a:rPr>
              <a:t>0</a:t>
            </a:r>
            <a:r>
              <a:rPr lang="id-ID" dirty="0">
                <a:solidFill>
                  <a:schemeClr val="tx1"/>
                </a:solidFill>
              </a:rPr>
              <a:t>3</a:t>
            </a:r>
            <a:endParaRPr lang="en-US" dirty="0">
              <a:solidFill>
                <a:schemeClr val="tx1"/>
              </a:solidFill>
            </a:endParaRPr>
          </a:p>
        </p:txBody>
      </p:sp>
      <p:pic>
        <p:nvPicPr>
          <p:cNvPr id="15" name="Picture Placeholder 14">
            <a:extLst>
              <a:ext uri="{FF2B5EF4-FFF2-40B4-BE49-F238E27FC236}">
                <a16:creationId xmlns:a16="http://schemas.microsoft.com/office/drawing/2014/main" id="{72E9FCC6-9AAB-4127-BD47-ABEEC3F607D9}"/>
              </a:ext>
            </a:extLst>
          </p:cNvPr>
          <p:cNvPicPr>
            <a:picLocks noGrp="1" noChangeAspect="1"/>
          </p:cNvPicPr>
          <p:nvPr>
            <p:ph type="pic" sz="quarter" idx="13"/>
          </p:nvPr>
        </p:nvPicPr>
        <p:blipFill>
          <a:blip r:embed="rId3"/>
          <a:srcRect l="11261" r="11261"/>
          <a:stretch>
            <a:fillRect/>
          </a:stretch>
        </p:blipFill>
        <p:spPr/>
      </p:pic>
    </p:spTree>
    <p:extLst>
      <p:ext uri="{BB962C8B-B14F-4D97-AF65-F5344CB8AC3E}">
        <p14:creationId xmlns:p14="http://schemas.microsoft.com/office/powerpoint/2010/main" val="1764963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43F2D94A-C402-4AD2-AD50-897EC65DBB7C}"/>
              </a:ext>
            </a:extLst>
          </p:cNvPr>
          <p:cNvSpPr txBox="1"/>
          <p:nvPr/>
        </p:nvSpPr>
        <p:spPr>
          <a:xfrm>
            <a:off x="33903" y="411208"/>
            <a:ext cx="9144000" cy="461665"/>
          </a:xfrm>
          <a:prstGeom prst="rect">
            <a:avLst/>
          </a:prstGeom>
          <a:noFill/>
        </p:spPr>
        <p:txBody>
          <a:bodyPr wrap="square" rtlCol="0">
            <a:spAutoFit/>
          </a:bodyPr>
          <a:lstStyle/>
          <a:p>
            <a:pPr algn="ctr"/>
            <a:r>
              <a:rPr lang="id-ID" altLang="en-US" sz="2400" b="1" dirty="0">
                <a:solidFill>
                  <a:srgbClr val="1F5FA0"/>
                </a:solidFill>
                <a:latin typeface="+mj-lt"/>
              </a:rPr>
              <a:t>PENGGUNAAN STANDAR KOMPETENSI JABATAN ASN</a:t>
            </a:r>
          </a:p>
        </p:txBody>
      </p:sp>
      <p:grpSp>
        <p:nvGrpSpPr>
          <p:cNvPr id="29" name="Group 28">
            <a:extLst>
              <a:ext uri="{FF2B5EF4-FFF2-40B4-BE49-F238E27FC236}">
                <a16:creationId xmlns:a16="http://schemas.microsoft.com/office/drawing/2014/main" id="{B850BF72-A942-480E-95CD-39148CA785C7}"/>
              </a:ext>
            </a:extLst>
          </p:cNvPr>
          <p:cNvGrpSpPr/>
          <p:nvPr/>
        </p:nvGrpSpPr>
        <p:grpSpPr>
          <a:xfrm>
            <a:off x="322109" y="759971"/>
            <a:ext cx="8642379" cy="4973284"/>
            <a:chOff x="250101" y="1667833"/>
            <a:chExt cx="8642379" cy="4973284"/>
          </a:xfrm>
        </p:grpSpPr>
        <p:sp>
          <p:nvSpPr>
            <p:cNvPr id="24" name="Arc 23">
              <a:extLst>
                <a:ext uri="{FF2B5EF4-FFF2-40B4-BE49-F238E27FC236}">
                  <a16:creationId xmlns:a16="http://schemas.microsoft.com/office/drawing/2014/main" id="{F7543712-E2CB-416D-B073-2594BA07C499}"/>
                </a:ext>
              </a:extLst>
            </p:cNvPr>
            <p:cNvSpPr/>
            <p:nvPr/>
          </p:nvSpPr>
          <p:spPr>
            <a:xfrm rot="10800000">
              <a:off x="2825992" y="1667833"/>
              <a:ext cx="3095625" cy="4973284"/>
            </a:xfrm>
            <a:prstGeom prst="arc">
              <a:avLst>
                <a:gd name="adj1" fmla="val 17511249"/>
                <a:gd name="adj2" fmla="val 3965110"/>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E2DBE794-B35F-4FE5-B6CF-A136759878DA}"/>
                </a:ext>
              </a:extLst>
            </p:cNvPr>
            <p:cNvSpPr/>
            <p:nvPr/>
          </p:nvSpPr>
          <p:spPr>
            <a:xfrm>
              <a:off x="3409173" y="3250023"/>
              <a:ext cx="2341242" cy="2198117"/>
            </a:xfrm>
            <a:custGeom>
              <a:avLst/>
              <a:gdLst>
                <a:gd name="connsiteX0" fmla="*/ 0 w 1828740"/>
                <a:gd name="connsiteY0" fmla="*/ 850382 h 1700764"/>
                <a:gd name="connsiteX1" fmla="*/ 914370 w 1828740"/>
                <a:gd name="connsiteY1" fmla="*/ 0 h 1700764"/>
                <a:gd name="connsiteX2" fmla="*/ 1828740 w 1828740"/>
                <a:gd name="connsiteY2" fmla="*/ 850382 h 1700764"/>
                <a:gd name="connsiteX3" fmla="*/ 914370 w 1828740"/>
                <a:gd name="connsiteY3" fmla="*/ 1700764 h 1700764"/>
                <a:gd name="connsiteX4" fmla="*/ 0 w 1828740"/>
                <a:gd name="connsiteY4" fmla="*/ 850382 h 170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40" h="1700764">
                  <a:moveTo>
                    <a:pt x="0" y="850382"/>
                  </a:moveTo>
                  <a:cubicBezTo>
                    <a:pt x="0" y="380729"/>
                    <a:pt x="409377" y="0"/>
                    <a:pt x="914370" y="0"/>
                  </a:cubicBezTo>
                  <a:cubicBezTo>
                    <a:pt x="1419363" y="0"/>
                    <a:pt x="1828740" y="380729"/>
                    <a:pt x="1828740" y="850382"/>
                  </a:cubicBezTo>
                  <a:cubicBezTo>
                    <a:pt x="1828740" y="1320035"/>
                    <a:pt x="1419363" y="1700764"/>
                    <a:pt x="914370" y="1700764"/>
                  </a:cubicBezTo>
                  <a:cubicBezTo>
                    <a:pt x="409377" y="1700764"/>
                    <a:pt x="0" y="1320035"/>
                    <a:pt x="0" y="850382"/>
                  </a:cubicBez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593" tIns="266851" rIns="285593" bIns="266851" numCol="1" spcCol="1270" anchor="ctr" anchorCtr="0">
              <a:noAutofit/>
            </a:bodyPr>
            <a:lstStyle/>
            <a:p>
              <a:pPr marL="0" lvl="0" indent="0" algn="ctr" defTabSz="622300">
                <a:lnSpc>
                  <a:spcPct val="90000"/>
                </a:lnSpc>
                <a:spcBef>
                  <a:spcPct val="0"/>
                </a:spcBef>
                <a:spcAft>
                  <a:spcPct val="35000"/>
                </a:spcAft>
                <a:buNone/>
              </a:pPr>
              <a:r>
                <a:rPr lang="id-ID" sz="2400" b="1" kern="1200" dirty="0">
                  <a:solidFill>
                    <a:schemeClr val="tx1"/>
                  </a:solidFill>
                  <a:latin typeface="Calibri" panose="020F0502020204030204" pitchFamily="34" charset="0"/>
                  <a:cs typeface="Calibri" panose="020F0502020204030204" pitchFamily="34" charset="0"/>
                </a:rPr>
                <a:t>STANDAR KOMPETENSI JABATAN ASN</a:t>
              </a:r>
            </a:p>
          </p:txBody>
        </p:sp>
        <p:graphicFrame>
          <p:nvGraphicFramePr>
            <p:cNvPr id="18" name="Diagram 17">
              <a:extLst>
                <a:ext uri="{FF2B5EF4-FFF2-40B4-BE49-F238E27FC236}">
                  <a16:creationId xmlns:a16="http://schemas.microsoft.com/office/drawing/2014/main" id="{B1B65146-21C5-4AE9-8C60-43DC41ABDB74}"/>
                </a:ext>
              </a:extLst>
            </p:cNvPr>
            <p:cNvGraphicFramePr/>
            <p:nvPr>
              <p:extLst>
                <p:ext uri="{D42A27DB-BD31-4B8C-83A1-F6EECF244321}">
                  <p14:modId xmlns:p14="http://schemas.microsoft.com/office/powerpoint/2010/main" val="858085615"/>
                </p:ext>
              </p:extLst>
            </p:nvPr>
          </p:nvGraphicFramePr>
          <p:xfrm>
            <a:off x="5381516" y="1988840"/>
            <a:ext cx="3510964" cy="4417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8" name="Group 27">
              <a:extLst>
                <a:ext uri="{FF2B5EF4-FFF2-40B4-BE49-F238E27FC236}">
                  <a16:creationId xmlns:a16="http://schemas.microsoft.com/office/drawing/2014/main" id="{CDED0A10-5344-4FFC-80DD-327DAB96EF34}"/>
                </a:ext>
              </a:extLst>
            </p:cNvPr>
            <p:cNvGrpSpPr/>
            <p:nvPr/>
          </p:nvGrpSpPr>
          <p:grpSpPr>
            <a:xfrm>
              <a:off x="250101" y="2281514"/>
              <a:ext cx="3381617" cy="3840891"/>
              <a:chOff x="250101" y="2281514"/>
              <a:chExt cx="3381617" cy="3840891"/>
            </a:xfrm>
          </p:grpSpPr>
          <p:sp>
            <p:nvSpPr>
              <p:cNvPr id="34" name="TextBox 33">
                <a:extLst>
                  <a:ext uri="{FF2B5EF4-FFF2-40B4-BE49-F238E27FC236}">
                    <a16:creationId xmlns:a16="http://schemas.microsoft.com/office/drawing/2014/main" id="{C047A0CC-D0C0-4056-A4C4-F66B6DE8119F}"/>
                  </a:ext>
                </a:extLst>
              </p:cNvPr>
              <p:cNvSpPr txBox="1"/>
              <p:nvPr/>
            </p:nvSpPr>
            <p:spPr>
              <a:xfrm>
                <a:off x="250101" y="4349082"/>
                <a:ext cx="2765168" cy="691966"/>
              </a:xfrm>
              <a:prstGeom prst="rect">
                <a:avLst/>
              </a:prstGeom>
              <a:solidFill>
                <a:srgbClr val="8DDFF1"/>
              </a:solidFill>
            </p:spPr>
            <p:txBody>
              <a:bodyPr wrap="square" rtlCol="0">
                <a:noAutofit/>
              </a:bodyPr>
              <a:lstStyle/>
              <a:p>
                <a:r>
                  <a:rPr lang="id-ID" altLang="en-US" sz="1600" b="1" dirty="0">
                    <a:latin typeface="+mn-lt"/>
                    <a:ea typeface="Tahoma" panose="020B0604030504040204" pitchFamily="34" charset="0"/>
                    <a:cs typeface="Arial" panose="020B0604020202020204" pitchFamily="34" charset="0"/>
                  </a:rPr>
                  <a:t>REKRUITMEN </a:t>
                </a:r>
              </a:p>
              <a:p>
                <a:r>
                  <a:rPr lang="id-ID" altLang="en-US" sz="1600" b="1" dirty="0">
                    <a:latin typeface="+mn-lt"/>
                    <a:ea typeface="Tahoma" panose="020B0604030504040204" pitchFamily="34" charset="0"/>
                    <a:cs typeface="Arial" panose="020B0604020202020204" pitchFamily="34" charset="0"/>
                  </a:rPr>
                  <a:t>SDM ASN</a:t>
                </a:r>
              </a:p>
            </p:txBody>
          </p:sp>
          <p:sp>
            <p:nvSpPr>
              <p:cNvPr id="35" name="TextBox 34">
                <a:extLst>
                  <a:ext uri="{FF2B5EF4-FFF2-40B4-BE49-F238E27FC236}">
                    <a16:creationId xmlns:a16="http://schemas.microsoft.com/office/drawing/2014/main" id="{043B356E-5855-48D9-B6C9-B44FDB0BBE88}"/>
                  </a:ext>
                </a:extLst>
              </p:cNvPr>
              <p:cNvSpPr txBox="1"/>
              <p:nvPr/>
            </p:nvSpPr>
            <p:spPr>
              <a:xfrm>
                <a:off x="251519" y="3369164"/>
                <a:ext cx="2765167" cy="652303"/>
              </a:xfrm>
              <a:prstGeom prst="rect">
                <a:avLst/>
              </a:prstGeom>
              <a:solidFill>
                <a:srgbClr val="9CC544"/>
              </a:solidFill>
            </p:spPr>
            <p:txBody>
              <a:bodyPr wrap="square" rtlCol="0">
                <a:noAutofit/>
              </a:bodyPr>
              <a:lstStyle/>
              <a:p>
                <a:r>
                  <a:rPr lang="id-ID" altLang="en-US" sz="1600" b="1" dirty="0">
                    <a:latin typeface="+mn-lt"/>
                    <a:cs typeface="Arial" panose="020B0604020202020204" pitchFamily="34" charset="0"/>
                  </a:rPr>
                  <a:t>PENGEMBANGAN </a:t>
                </a:r>
              </a:p>
              <a:p>
                <a:r>
                  <a:rPr lang="id-ID" altLang="en-US" sz="1600" b="1" dirty="0">
                    <a:latin typeface="+mn-lt"/>
                    <a:cs typeface="Arial" panose="020B0604020202020204" pitchFamily="34" charset="0"/>
                  </a:rPr>
                  <a:t>KARIER</a:t>
                </a:r>
              </a:p>
            </p:txBody>
          </p:sp>
          <p:sp>
            <p:nvSpPr>
              <p:cNvPr id="36" name="TextBox 35">
                <a:extLst>
                  <a:ext uri="{FF2B5EF4-FFF2-40B4-BE49-F238E27FC236}">
                    <a16:creationId xmlns:a16="http://schemas.microsoft.com/office/drawing/2014/main" id="{6FB771B2-F4E0-4700-8F1C-711009B8EF1E}"/>
                  </a:ext>
                </a:extLst>
              </p:cNvPr>
              <p:cNvSpPr txBox="1"/>
              <p:nvPr/>
            </p:nvSpPr>
            <p:spPr>
              <a:xfrm>
                <a:off x="266553" y="2330325"/>
                <a:ext cx="2924037" cy="692717"/>
              </a:xfrm>
              <a:prstGeom prst="rect">
                <a:avLst/>
              </a:prstGeom>
              <a:solidFill>
                <a:srgbClr val="FED37E"/>
              </a:solidFill>
            </p:spPr>
            <p:txBody>
              <a:bodyPr wrap="square" rtlCol="0">
                <a:noAutofit/>
              </a:bodyPr>
              <a:lstStyle/>
              <a:p>
                <a:r>
                  <a:rPr lang="id-ID" altLang="en-US" sz="1600" b="1" dirty="0">
                    <a:latin typeface="+mn-lt"/>
                    <a:ea typeface="Tahoma" panose="020B0604030504040204" pitchFamily="34" charset="0"/>
                    <a:cs typeface="Arial" panose="020B0604020202020204" pitchFamily="34" charset="0"/>
                  </a:rPr>
                  <a:t>PENGEMBANGAN KOMPETENSI</a:t>
                </a:r>
              </a:p>
            </p:txBody>
          </p:sp>
          <p:sp>
            <p:nvSpPr>
              <p:cNvPr id="37" name="TextBox 36">
                <a:extLst>
                  <a:ext uri="{FF2B5EF4-FFF2-40B4-BE49-F238E27FC236}">
                    <a16:creationId xmlns:a16="http://schemas.microsoft.com/office/drawing/2014/main" id="{7A92709B-F401-4E27-B5B9-B5F4EC665757}"/>
                  </a:ext>
                </a:extLst>
              </p:cNvPr>
              <p:cNvSpPr txBox="1"/>
              <p:nvPr/>
            </p:nvSpPr>
            <p:spPr>
              <a:xfrm>
                <a:off x="262360" y="5370735"/>
                <a:ext cx="3206448" cy="691966"/>
              </a:xfrm>
              <a:prstGeom prst="rect">
                <a:avLst/>
              </a:prstGeom>
              <a:solidFill>
                <a:srgbClr val="AFA5FC"/>
              </a:solidFill>
            </p:spPr>
            <p:txBody>
              <a:bodyPr wrap="square" rtlCol="0">
                <a:noAutofit/>
              </a:bodyPr>
              <a:lstStyle/>
              <a:p>
                <a:pPr lvl="0" defTabSz="533400">
                  <a:lnSpc>
                    <a:spcPct val="90000"/>
                  </a:lnSpc>
                  <a:spcAft>
                    <a:spcPct val="35000"/>
                  </a:spcAft>
                </a:pPr>
                <a:r>
                  <a:rPr lang="id-ID" altLang="en-US" sz="1600" b="1" dirty="0">
                    <a:latin typeface="+mn-lt"/>
                    <a:ea typeface="Tahoma" panose="020B0604030504040204" pitchFamily="34" charset="0"/>
                    <a:cs typeface="Arial" panose="020B0604020202020204" pitchFamily="34" charset="0"/>
                  </a:rPr>
                  <a:t>PERENCANAAN SDM </a:t>
                </a:r>
              </a:p>
              <a:p>
                <a:pPr lvl="0" defTabSz="533400">
                  <a:lnSpc>
                    <a:spcPct val="90000"/>
                  </a:lnSpc>
                  <a:spcAft>
                    <a:spcPct val="35000"/>
                  </a:spcAft>
                </a:pPr>
                <a:r>
                  <a:rPr lang="id-ID" altLang="en-US" sz="1600" b="1" dirty="0">
                    <a:latin typeface="+mn-lt"/>
                    <a:ea typeface="Tahoma" panose="020B0604030504040204" pitchFamily="34" charset="0"/>
                    <a:cs typeface="Arial" panose="020B0604020202020204" pitchFamily="34" charset="0"/>
                  </a:rPr>
                  <a:t>ASN</a:t>
                </a:r>
                <a:endParaRPr lang="id-ID" sz="1600" b="1" kern="1200" dirty="0">
                  <a:latin typeface="+mn-lt"/>
                  <a:cs typeface="Arial" panose="020B0604020202020204" pitchFamily="34" charset="0"/>
                </a:endParaRPr>
              </a:p>
            </p:txBody>
          </p:sp>
          <p:sp>
            <p:nvSpPr>
              <p:cNvPr id="47" name="Oval 46">
                <a:extLst>
                  <a:ext uri="{FF2B5EF4-FFF2-40B4-BE49-F238E27FC236}">
                    <a16:creationId xmlns:a16="http://schemas.microsoft.com/office/drawing/2014/main" id="{780BD109-3A39-4B1B-9742-63C2ADD9F16A}"/>
                  </a:ext>
                </a:extLst>
              </p:cNvPr>
              <p:cNvSpPr/>
              <p:nvPr/>
            </p:nvSpPr>
            <p:spPr>
              <a:xfrm>
                <a:off x="2685010" y="2281514"/>
                <a:ext cx="872711" cy="811373"/>
              </a:xfrm>
              <a:prstGeom prst="ellipse">
                <a:avLst/>
              </a:prstGeom>
              <a:ln>
                <a:solidFill>
                  <a:srgbClr val="FED37E"/>
                </a:solidFill>
              </a:ln>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0" name="Oval 49">
                <a:extLst>
                  <a:ext uri="{FF2B5EF4-FFF2-40B4-BE49-F238E27FC236}">
                    <a16:creationId xmlns:a16="http://schemas.microsoft.com/office/drawing/2014/main" id="{12A36D7F-DC63-4E51-8F17-046FD535F74A}"/>
                  </a:ext>
                </a:extLst>
              </p:cNvPr>
              <p:cNvSpPr/>
              <p:nvPr/>
            </p:nvSpPr>
            <p:spPr>
              <a:xfrm>
                <a:off x="2483844" y="4265331"/>
                <a:ext cx="872711" cy="829127"/>
              </a:xfrm>
              <a:prstGeom prst="ellipse">
                <a:avLst/>
              </a:prstGeom>
              <a:ln>
                <a:solidFill>
                  <a:srgbClr val="8DDFF1"/>
                </a:solidFill>
              </a:ln>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1" name="Oval 50">
                <a:extLst>
                  <a:ext uri="{FF2B5EF4-FFF2-40B4-BE49-F238E27FC236}">
                    <a16:creationId xmlns:a16="http://schemas.microsoft.com/office/drawing/2014/main" id="{B9F0C4C8-BC0B-4288-B129-E2C8DB820F5B}"/>
                  </a:ext>
                </a:extLst>
              </p:cNvPr>
              <p:cNvSpPr/>
              <p:nvPr/>
            </p:nvSpPr>
            <p:spPr>
              <a:xfrm>
                <a:off x="2749462" y="5311032"/>
                <a:ext cx="882256" cy="811373"/>
              </a:xfrm>
              <a:prstGeom prst="ellipse">
                <a:avLst/>
              </a:prstGeom>
              <a:ln>
                <a:solidFill>
                  <a:srgbClr val="AFA5FC"/>
                </a:solidFill>
              </a:ln>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sp>
        <p:nvSpPr>
          <p:cNvPr id="23" name="Oval 22">
            <a:extLst>
              <a:ext uri="{FF2B5EF4-FFF2-40B4-BE49-F238E27FC236}">
                <a16:creationId xmlns:a16="http://schemas.microsoft.com/office/drawing/2014/main" id="{7A964B79-55F1-44C9-BA54-BBCF5AFE1AF3}"/>
              </a:ext>
            </a:extLst>
          </p:cNvPr>
          <p:cNvSpPr/>
          <p:nvPr/>
        </p:nvSpPr>
        <p:spPr>
          <a:xfrm>
            <a:off x="2516601" y="2403988"/>
            <a:ext cx="872711" cy="829127"/>
          </a:xfrm>
          <a:prstGeom prst="ellipse">
            <a:avLst/>
          </a:prstGeom>
          <a:ln>
            <a:solidFill>
              <a:srgbClr val="9CC544"/>
            </a:solidFill>
          </a:ln>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CCFD63-8498-4E4D-ABC8-D69876DE7EB7}"/>
              </a:ext>
            </a:extLst>
          </p:cNvPr>
          <p:cNvSpPr txBox="1"/>
          <p:nvPr/>
        </p:nvSpPr>
        <p:spPr>
          <a:xfrm>
            <a:off x="1043608" y="764704"/>
            <a:ext cx="7056784" cy="523220"/>
          </a:xfrm>
          <a:prstGeom prst="rect">
            <a:avLst/>
          </a:prstGeom>
          <a:noFill/>
        </p:spPr>
        <p:txBody>
          <a:bodyPr wrap="square" rtlCol="0">
            <a:spAutoFit/>
          </a:bodyPr>
          <a:lstStyle/>
          <a:p>
            <a:r>
              <a:rPr lang="id-ID" sz="2800" b="1" dirty="0">
                <a:solidFill>
                  <a:srgbClr val="1F5FA0"/>
                </a:solidFill>
                <a:latin typeface="+mj-lt"/>
              </a:rPr>
              <a:t>Tindak Lanjut Penyusunan SKTDP</a:t>
            </a:r>
          </a:p>
        </p:txBody>
      </p:sp>
      <p:sp>
        <p:nvSpPr>
          <p:cNvPr id="4" name="Trapezoid 3">
            <a:extLst>
              <a:ext uri="{FF2B5EF4-FFF2-40B4-BE49-F238E27FC236}">
                <a16:creationId xmlns:a16="http://schemas.microsoft.com/office/drawing/2014/main" id="{21C42983-CD2F-4E2B-B9D2-A4ECDB166ACC}"/>
              </a:ext>
            </a:extLst>
          </p:cNvPr>
          <p:cNvSpPr/>
          <p:nvPr/>
        </p:nvSpPr>
        <p:spPr>
          <a:xfrm>
            <a:off x="3681635" y="2149623"/>
            <a:ext cx="1780731" cy="445782"/>
          </a:xfrm>
          <a:prstGeom prst="trapezoid">
            <a:avLst>
              <a:gd name="adj" fmla="val 56067"/>
            </a:avLst>
          </a:prstGeom>
          <a:solidFill>
            <a:srgbClr val="0BA183"/>
          </a:solidFill>
          <a:ln>
            <a:noFill/>
          </a:ln>
          <a:scene3d>
            <a:camera prst="orthographicFront">
              <a:rot lat="3600000" lon="0" rev="0"/>
            </a:camera>
            <a:lightRig rig="soft" dir="t"/>
          </a:scene3d>
          <a:sp3d extrusionH="635000" contourW="63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Oval 4">
            <a:extLst>
              <a:ext uri="{FF2B5EF4-FFF2-40B4-BE49-F238E27FC236}">
                <a16:creationId xmlns:a16="http://schemas.microsoft.com/office/drawing/2014/main" id="{C7FFA2CF-3F85-44D2-AB24-7CBADE24864B}"/>
              </a:ext>
            </a:extLst>
          </p:cNvPr>
          <p:cNvSpPr/>
          <p:nvPr/>
        </p:nvSpPr>
        <p:spPr>
          <a:xfrm>
            <a:off x="4095369" y="2327168"/>
            <a:ext cx="953262" cy="9069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igure">
            <a:extLst>
              <a:ext uri="{FF2B5EF4-FFF2-40B4-BE49-F238E27FC236}">
                <a16:creationId xmlns:a16="http://schemas.microsoft.com/office/drawing/2014/main" id="{2A39B042-627D-4EA8-A4F6-6263C062ACE6}"/>
              </a:ext>
            </a:extLst>
          </p:cNvPr>
          <p:cNvSpPr/>
          <p:nvPr/>
        </p:nvSpPr>
        <p:spPr>
          <a:xfrm>
            <a:off x="4420640" y="2420888"/>
            <a:ext cx="302722" cy="818581"/>
          </a:xfrm>
          <a:custGeom>
            <a:avLst/>
            <a:gdLst/>
            <a:ahLst/>
            <a:cxnLst>
              <a:cxn ang="0">
                <a:pos x="wd2" y="hd2"/>
              </a:cxn>
              <a:cxn ang="5400000">
                <a:pos x="wd2" y="hd2"/>
              </a:cxn>
              <a:cxn ang="10800000">
                <a:pos x="wd2" y="hd2"/>
              </a:cxn>
              <a:cxn ang="16200000">
                <a:pos x="wd2" y="hd2"/>
              </a:cxn>
            </a:cxnLst>
            <a:rect l="0" t="0" r="r" b="b"/>
            <a:pathLst>
              <a:path w="21600" h="21600" extrusionOk="0">
                <a:moveTo>
                  <a:pt x="20112" y="0"/>
                </a:moveTo>
                <a:cubicBezTo>
                  <a:pt x="19341" y="0"/>
                  <a:pt x="18680" y="245"/>
                  <a:pt x="18680" y="530"/>
                </a:cubicBezTo>
                <a:lnTo>
                  <a:pt x="18680" y="3811"/>
                </a:lnTo>
                <a:lnTo>
                  <a:pt x="2865" y="3811"/>
                </a:lnTo>
                <a:lnTo>
                  <a:pt x="2865" y="530"/>
                </a:lnTo>
                <a:cubicBezTo>
                  <a:pt x="2865" y="245"/>
                  <a:pt x="2204" y="0"/>
                  <a:pt x="1433" y="0"/>
                </a:cubicBezTo>
                <a:cubicBezTo>
                  <a:pt x="661" y="0"/>
                  <a:pt x="0" y="245"/>
                  <a:pt x="0" y="530"/>
                </a:cubicBezTo>
                <a:lnTo>
                  <a:pt x="0" y="21070"/>
                </a:lnTo>
                <a:cubicBezTo>
                  <a:pt x="0" y="21355"/>
                  <a:pt x="661" y="21600"/>
                  <a:pt x="1433" y="21600"/>
                </a:cubicBezTo>
                <a:cubicBezTo>
                  <a:pt x="2204" y="21600"/>
                  <a:pt x="2865" y="21355"/>
                  <a:pt x="2865" y="21070"/>
                </a:cubicBezTo>
                <a:lnTo>
                  <a:pt x="2865" y="17789"/>
                </a:lnTo>
                <a:lnTo>
                  <a:pt x="18735" y="17789"/>
                </a:lnTo>
                <a:lnTo>
                  <a:pt x="18735" y="21070"/>
                </a:lnTo>
                <a:cubicBezTo>
                  <a:pt x="18735" y="21355"/>
                  <a:pt x="19396" y="21600"/>
                  <a:pt x="20167" y="21600"/>
                </a:cubicBezTo>
                <a:cubicBezTo>
                  <a:pt x="20939" y="21600"/>
                  <a:pt x="21600" y="21355"/>
                  <a:pt x="21600" y="21070"/>
                </a:cubicBezTo>
                <a:lnTo>
                  <a:pt x="21600" y="530"/>
                </a:lnTo>
                <a:cubicBezTo>
                  <a:pt x="21545" y="245"/>
                  <a:pt x="20939" y="0"/>
                  <a:pt x="20112" y="0"/>
                </a:cubicBezTo>
                <a:close/>
                <a:moveTo>
                  <a:pt x="2865" y="9170"/>
                </a:moveTo>
                <a:lnTo>
                  <a:pt x="18735" y="9170"/>
                </a:lnTo>
                <a:lnTo>
                  <a:pt x="18735" y="12430"/>
                </a:lnTo>
                <a:lnTo>
                  <a:pt x="2865" y="12430"/>
                </a:lnTo>
                <a:lnTo>
                  <a:pt x="2865" y="9170"/>
                </a:lnTo>
                <a:close/>
                <a:moveTo>
                  <a:pt x="18735" y="4870"/>
                </a:moveTo>
                <a:lnTo>
                  <a:pt x="18735" y="8131"/>
                </a:lnTo>
                <a:lnTo>
                  <a:pt x="2865" y="8131"/>
                </a:lnTo>
                <a:lnTo>
                  <a:pt x="2865" y="4870"/>
                </a:lnTo>
                <a:lnTo>
                  <a:pt x="18735" y="4870"/>
                </a:lnTo>
                <a:close/>
                <a:moveTo>
                  <a:pt x="2865" y="16750"/>
                </a:moveTo>
                <a:lnTo>
                  <a:pt x="2865" y="13490"/>
                </a:lnTo>
                <a:lnTo>
                  <a:pt x="18735" y="13490"/>
                </a:lnTo>
                <a:lnTo>
                  <a:pt x="18735" y="16750"/>
                </a:lnTo>
                <a:lnTo>
                  <a:pt x="2865" y="16750"/>
                </a:lnTo>
                <a:close/>
              </a:path>
            </a:pathLst>
          </a:custGeom>
          <a:solidFill>
            <a:schemeClr val="tx1">
              <a:lumMod val="60000"/>
              <a:lumOff val="40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 name="Trapezoid 6">
            <a:extLst>
              <a:ext uri="{FF2B5EF4-FFF2-40B4-BE49-F238E27FC236}">
                <a16:creationId xmlns:a16="http://schemas.microsoft.com/office/drawing/2014/main" id="{B8835770-CA8C-4C99-87D2-B2B3028A2D54}"/>
              </a:ext>
            </a:extLst>
          </p:cNvPr>
          <p:cNvSpPr/>
          <p:nvPr/>
        </p:nvSpPr>
        <p:spPr>
          <a:xfrm>
            <a:off x="3681635" y="3675324"/>
            <a:ext cx="1780731" cy="445782"/>
          </a:xfrm>
          <a:prstGeom prst="trapezoid">
            <a:avLst>
              <a:gd name="adj" fmla="val 56067"/>
            </a:avLst>
          </a:prstGeom>
          <a:solidFill>
            <a:srgbClr val="FFC000"/>
          </a:solidFill>
          <a:ln>
            <a:noFill/>
          </a:ln>
          <a:scene3d>
            <a:camera prst="orthographicFront">
              <a:rot lat="3600000" lon="0" rev="0"/>
            </a:camera>
            <a:lightRig rig="soft" dir="t"/>
          </a:scene3d>
          <a:sp3d extrusionH="635000" contourW="63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Oval 7">
            <a:extLst>
              <a:ext uri="{FF2B5EF4-FFF2-40B4-BE49-F238E27FC236}">
                <a16:creationId xmlns:a16="http://schemas.microsoft.com/office/drawing/2014/main" id="{C61C2604-F457-4F37-831F-D6234DEDC3F6}"/>
              </a:ext>
            </a:extLst>
          </p:cNvPr>
          <p:cNvSpPr/>
          <p:nvPr/>
        </p:nvSpPr>
        <p:spPr>
          <a:xfrm>
            <a:off x="4141462" y="3853229"/>
            <a:ext cx="953262" cy="9069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igure">
            <a:extLst>
              <a:ext uri="{FF2B5EF4-FFF2-40B4-BE49-F238E27FC236}">
                <a16:creationId xmlns:a16="http://schemas.microsoft.com/office/drawing/2014/main" id="{C8BC2A8D-9192-4674-94FC-3F18BECFFC79}"/>
              </a:ext>
            </a:extLst>
          </p:cNvPr>
          <p:cNvSpPr/>
          <p:nvPr/>
        </p:nvSpPr>
        <p:spPr>
          <a:xfrm>
            <a:off x="4420640" y="4005064"/>
            <a:ext cx="302722" cy="818581"/>
          </a:xfrm>
          <a:custGeom>
            <a:avLst/>
            <a:gdLst/>
            <a:ahLst/>
            <a:cxnLst>
              <a:cxn ang="0">
                <a:pos x="wd2" y="hd2"/>
              </a:cxn>
              <a:cxn ang="5400000">
                <a:pos x="wd2" y="hd2"/>
              </a:cxn>
              <a:cxn ang="10800000">
                <a:pos x="wd2" y="hd2"/>
              </a:cxn>
              <a:cxn ang="16200000">
                <a:pos x="wd2" y="hd2"/>
              </a:cxn>
            </a:cxnLst>
            <a:rect l="0" t="0" r="r" b="b"/>
            <a:pathLst>
              <a:path w="21600" h="21600" extrusionOk="0">
                <a:moveTo>
                  <a:pt x="20112" y="0"/>
                </a:moveTo>
                <a:cubicBezTo>
                  <a:pt x="19341" y="0"/>
                  <a:pt x="18680" y="245"/>
                  <a:pt x="18680" y="530"/>
                </a:cubicBezTo>
                <a:lnTo>
                  <a:pt x="18680" y="3811"/>
                </a:lnTo>
                <a:lnTo>
                  <a:pt x="2865" y="3811"/>
                </a:lnTo>
                <a:lnTo>
                  <a:pt x="2865" y="530"/>
                </a:lnTo>
                <a:cubicBezTo>
                  <a:pt x="2865" y="245"/>
                  <a:pt x="2204" y="0"/>
                  <a:pt x="1433" y="0"/>
                </a:cubicBezTo>
                <a:cubicBezTo>
                  <a:pt x="661" y="0"/>
                  <a:pt x="0" y="245"/>
                  <a:pt x="0" y="530"/>
                </a:cubicBezTo>
                <a:lnTo>
                  <a:pt x="0" y="21070"/>
                </a:lnTo>
                <a:cubicBezTo>
                  <a:pt x="0" y="21355"/>
                  <a:pt x="661" y="21600"/>
                  <a:pt x="1433" y="21600"/>
                </a:cubicBezTo>
                <a:cubicBezTo>
                  <a:pt x="2204" y="21600"/>
                  <a:pt x="2865" y="21355"/>
                  <a:pt x="2865" y="21070"/>
                </a:cubicBezTo>
                <a:lnTo>
                  <a:pt x="2865" y="17789"/>
                </a:lnTo>
                <a:lnTo>
                  <a:pt x="18735" y="17789"/>
                </a:lnTo>
                <a:lnTo>
                  <a:pt x="18735" y="21070"/>
                </a:lnTo>
                <a:cubicBezTo>
                  <a:pt x="18735" y="21355"/>
                  <a:pt x="19396" y="21600"/>
                  <a:pt x="20167" y="21600"/>
                </a:cubicBezTo>
                <a:cubicBezTo>
                  <a:pt x="20939" y="21600"/>
                  <a:pt x="21600" y="21355"/>
                  <a:pt x="21600" y="21070"/>
                </a:cubicBezTo>
                <a:lnTo>
                  <a:pt x="21600" y="530"/>
                </a:lnTo>
                <a:cubicBezTo>
                  <a:pt x="21545" y="245"/>
                  <a:pt x="20939" y="0"/>
                  <a:pt x="20112" y="0"/>
                </a:cubicBezTo>
                <a:close/>
                <a:moveTo>
                  <a:pt x="2865" y="9170"/>
                </a:moveTo>
                <a:lnTo>
                  <a:pt x="18735" y="9170"/>
                </a:lnTo>
                <a:lnTo>
                  <a:pt x="18735" y="12430"/>
                </a:lnTo>
                <a:lnTo>
                  <a:pt x="2865" y="12430"/>
                </a:lnTo>
                <a:lnTo>
                  <a:pt x="2865" y="9170"/>
                </a:lnTo>
                <a:close/>
                <a:moveTo>
                  <a:pt x="18735" y="4870"/>
                </a:moveTo>
                <a:lnTo>
                  <a:pt x="18735" y="8131"/>
                </a:lnTo>
                <a:lnTo>
                  <a:pt x="2865" y="8131"/>
                </a:lnTo>
                <a:lnTo>
                  <a:pt x="2865" y="4870"/>
                </a:lnTo>
                <a:lnTo>
                  <a:pt x="18735" y="4870"/>
                </a:lnTo>
                <a:close/>
                <a:moveTo>
                  <a:pt x="2865" y="16750"/>
                </a:moveTo>
                <a:lnTo>
                  <a:pt x="2865" y="13490"/>
                </a:lnTo>
                <a:lnTo>
                  <a:pt x="18735" y="13490"/>
                </a:lnTo>
                <a:lnTo>
                  <a:pt x="18735" y="16750"/>
                </a:lnTo>
                <a:lnTo>
                  <a:pt x="2865" y="16750"/>
                </a:lnTo>
                <a:close/>
              </a:path>
            </a:pathLst>
          </a:custGeom>
          <a:solidFill>
            <a:schemeClr val="tx1">
              <a:lumMod val="60000"/>
              <a:lumOff val="40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Trapezoid 9">
            <a:extLst>
              <a:ext uri="{FF2B5EF4-FFF2-40B4-BE49-F238E27FC236}">
                <a16:creationId xmlns:a16="http://schemas.microsoft.com/office/drawing/2014/main" id="{E969020F-A540-4186-8EA1-1CE201AEA073}"/>
              </a:ext>
            </a:extLst>
          </p:cNvPr>
          <p:cNvSpPr/>
          <p:nvPr/>
        </p:nvSpPr>
        <p:spPr>
          <a:xfrm>
            <a:off x="3681635" y="5143458"/>
            <a:ext cx="1780731" cy="445782"/>
          </a:xfrm>
          <a:prstGeom prst="trapezoid">
            <a:avLst>
              <a:gd name="adj" fmla="val 56067"/>
            </a:avLst>
          </a:prstGeom>
          <a:solidFill>
            <a:schemeClr val="accent1"/>
          </a:solidFill>
          <a:ln>
            <a:noFill/>
          </a:ln>
          <a:scene3d>
            <a:camera prst="orthographicFront">
              <a:rot lat="3600000" lon="0" rev="0"/>
            </a:camera>
            <a:lightRig rig="soft" dir="t"/>
          </a:scene3d>
          <a:sp3d extrusionH="635000" contourW="63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a:extLst>
              <a:ext uri="{FF2B5EF4-FFF2-40B4-BE49-F238E27FC236}">
                <a16:creationId xmlns:a16="http://schemas.microsoft.com/office/drawing/2014/main" id="{81F128F1-3546-4D13-8E7A-FD9AFD9DC50A}"/>
              </a:ext>
            </a:extLst>
          </p:cNvPr>
          <p:cNvSpPr/>
          <p:nvPr/>
        </p:nvSpPr>
        <p:spPr>
          <a:xfrm>
            <a:off x="4095867" y="5321003"/>
            <a:ext cx="952267" cy="9069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igure">
            <a:extLst>
              <a:ext uri="{FF2B5EF4-FFF2-40B4-BE49-F238E27FC236}">
                <a16:creationId xmlns:a16="http://schemas.microsoft.com/office/drawing/2014/main" id="{E791F575-EB77-4A44-BF2A-1E0B11E59570}"/>
              </a:ext>
            </a:extLst>
          </p:cNvPr>
          <p:cNvSpPr/>
          <p:nvPr/>
        </p:nvSpPr>
        <p:spPr>
          <a:xfrm>
            <a:off x="4420640" y="5428921"/>
            <a:ext cx="302722" cy="818581"/>
          </a:xfrm>
          <a:custGeom>
            <a:avLst/>
            <a:gdLst/>
            <a:ahLst/>
            <a:cxnLst>
              <a:cxn ang="0">
                <a:pos x="wd2" y="hd2"/>
              </a:cxn>
              <a:cxn ang="5400000">
                <a:pos x="wd2" y="hd2"/>
              </a:cxn>
              <a:cxn ang="10800000">
                <a:pos x="wd2" y="hd2"/>
              </a:cxn>
              <a:cxn ang="16200000">
                <a:pos x="wd2" y="hd2"/>
              </a:cxn>
            </a:cxnLst>
            <a:rect l="0" t="0" r="r" b="b"/>
            <a:pathLst>
              <a:path w="21600" h="21600" extrusionOk="0">
                <a:moveTo>
                  <a:pt x="20112" y="0"/>
                </a:moveTo>
                <a:cubicBezTo>
                  <a:pt x="19341" y="0"/>
                  <a:pt x="18680" y="245"/>
                  <a:pt x="18680" y="530"/>
                </a:cubicBezTo>
                <a:lnTo>
                  <a:pt x="18680" y="3811"/>
                </a:lnTo>
                <a:lnTo>
                  <a:pt x="2865" y="3811"/>
                </a:lnTo>
                <a:lnTo>
                  <a:pt x="2865" y="530"/>
                </a:lnTo>
                <a:cubicBezTo>
                  <a:pt x="2865" y="245"/>
                  <a:pt x="2204" y="0"/>
                  <a:pt x="1433" y="0"/>
                </a:cubicBezTo>
                <a:cubicBezTo>
                  <a:pt x="661" y="0"/>
                  <a:pt x="0" y="245"/>
                  <a:pt x="0" y="530"/>
                </a:cubicBezTo>
                <a:lnTo>
                  <a:pt x="0" y="21070"/>
                </a:lnTo>
                <a:cubicBezTo>
                  <a:pt x="0" y="21355"/>
                  <a:pt x="661" y="21600"/>
                  <a:pt x="1433" y="21600"/>
                </a:cubicBezTo>
                <a:cubicBezTo>
                  <a:pt x="2204" y="21600"/>
                  <a:pt x="2865" y="21355"/>
                  <a:pt x="2865" y="21070"/>
                </a:cubicBezTo>
                <a:lnTo>
                  <a:pt x="2865" y="17789"/>
                </a:lnTo>
                <a:lnTo>
                  <a:pt x="18735" y="17789"/>
                </a:lnTo>
                <a:lnTo>
                  <a:pt x="18735" y="21070"/>
                </a:lnTo>
                <a:cubicBezTo>
                  <a:pt x="18735" y="21355"/>
                  <a:pt x="19396" y="21600"/>
                  <a:pt x="20167" y="21600"/>
                </a:cubicBezTo>
                <a:cubicBezTo>
                  <a:pt x="20939" y="21600"/>
                  <a:pt x="21600" y="21355"/>
                  <a:pt x="21600" y="21070"/>
                </a:cubicBezTo>
                <a:lnTo>
                  <a:pt x="21600" y="530"/>
                </a:lnTo>
                <a:cubicBezTo>
                  <a:pt x="21545" y="245"/>
                  <a:pt x="20939" y="0"/>
                  <a:pt x="20112" y="0"/>
                </a:cubicBezTo>
                <a:close/>
                <a:moveTo>
                  <a:pt x="2865" y="9170"/>
                </a:moveTo>
                <a:lnTo>
                  <a:pt x="18735" y="9170"/>
                </a:lnTo>
                <a:lnTo>
                  <a:pt x="18735" y="12430"/>
                </a:lnTo>
                <a:lnTo>
                  <a:pt x="2865" y="12430"/>
                </a:lnTo>
                <a:lnTo>
                  <a:pt x="2865" y="9170"/>
                </a:lnTo>
                <a:close/>
                <a:moveTo>
                  <a:pt x="18735" y="4870"/>
                </a:moveTo>
                <a:lnTo>
                  <a:pt x="18735" y="8131"/>
                </a:lnTo>
                <a:lnTo>
                  <a:pt x="2865" y="8131"/>
                </a:lnTo>
                <a:lnTo>
                  <a:pt x="2865" y="4870"/>
                </a:lnTo>
                <a:lnTo>
                  <a:pt x="18735" y="4870"/>
                </a:lnTo>
                <a:close/>
                <a:moveTo>
                  <a:pt x="2865" y="16750"/>
                </a:moveTo>
                <a:lnTo>
                  <a:pt x="2865" y="13490"/>
                </a:lnTo>
                <a:lnTo>
                  <a:pt x="18735" y="13490"/>
                </a:lnTo>
                <a:lnTo>
                  <a:pt x="18735" y="16750"/>
                </a:lnTo>
                <a:lnTo>
                  <a:pt x="2865" y="16750"/>
                </a:lnTo>
                <a:close/>
              </a:path>
            </a:pathLst>
          </a:custGeom>
          <a:solidFill>
            <a:schemeClr val="tx1">
              <a:lumMod val="60000"/>
              <a:lumOff val="40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nvGrpSpPr>
          <p:cNvPr id="13" name="Group 12">
            <a:extLst>
              <a:ext uri="{FF2B5EF4-FFF2-40B4-BE49-F238E27FC236}">
                <a16:creationId xmlns:a16="http://schemas.microsoft.com/office/drawing/2014/main" id="{51742969-F0F1-4192-B28C-397140B3D9C7}"/>
              </a:ext>
            </a:extLst>
          </p:cNvPr>
          <p:cNvGrpSpPr/>
          <p:nvPr/>
        </p:nvGrpSpPr>
        <p:grpSpPr>
          <a:xfrm>
            <a:off x="1094592" y="4733266"/>
            <a:ext cx="2125980" cy="1795531"/>
            <a:chOff x="8821387" y="2316696"/>
            <a:chExt cx="2834640" cy="2394041"/>
          </a:xfrm>
        </p:grpSpPr>
        <p:sp>
          <p:nvSpPr>
            <p:cNvPr id="14" name="Rectangle 13">
              <a:extLst>
                <a:ext uri="{FF2B5EF4-FFF2-40B4-BE49-F238E27FC236}">
                  <a16:creationId xmlns:a16="http://schemas.microsoft.com/office/drawing/2014/main" id="{07DF878B-BE8A-46A1-8419-E80EAE420E09}"/>
                </a:ext>
              </a:extLst>
            </p:cNvPr>
            <p:cNvSpPr/>
            <p:nvPr/>
          </p:nvSpPr>
          <p:spPr>
            <a:xfrm>
              <a:off x="8821387" y="2316696"/>
              <a:ext cx="2834640" cy="861774"/>
            </a:xfrm>
            <a:prstGeom prst="rect">
              <a:avLst/>
            </a:prstGeom>
          </p:spPr>
          <p:txBody>
            <a:bodyPr wrap="square" anchor="b">
              <a:spAutoFit/>
            </a:bodyPr>
            <a:lstStyle/>
            <a:p>
              <a:pPr algn="just"/>
              <a:r>
                <a:rPr lang="id-ID" b="1" cap="all" dirty="0">
                  <a:solidFill>
                    <a:schemeClr val="accent1"/>
                  </a:solidFill>
                </a:rPr>
                <a:t>Penyusunan kurikulum</a:t>
              </a:r>
              <a:endParaRPr lang="en-US" b="1" cap="all" dirty="0">
                <a:solidFill>
                  <a:schemeClr val="accent1"/>
                </a:solidFill>
              </a:endParaRPr>
            </a:p>
          </p:txBody>
        </p:sp>
        <p:sp>
          <p:nvSpPr>
            <p:cNvPr id="15" name="Rectangle 14">
              <a:extLst>
                <a:ext uri="{FF2B5EF4-FFF2-40B4-BE49-F238E27FC236}">
                  <a16:creationId xmlns:a16="http://schemas.microsoft.com/office/drawing/2014/main" id="{4FEF9555-6A83-427D-83DD-C1A8D7F051FD}"/>
                </a:ext>
              </a:extLst>
            </p:cNvPr>
            <p:cNvSpPr/>
            <p:nvPr/>
          </p:nvSpPr>
          <p:spPr>
            <a:xfrm>
              <a:off x="8821387" y="3151336"/>
              <a:ext cx="2834640" cy="1559401"/>
            </a:xfrm>
            <a:prstGeom prst="rect">
              <a:avLst/>
            </a:prstGeom>
          </p:spPr>
          <p:txBody>
            <a:bodyPr wrap="square">
              <a:spAutoFit/>
            </a:bodyPr>
            <a:lstStyle/>
            <a:p>
              <a:pPr algn="just"/>
              <a:r>
                <a:rPr lang="id-ID" sz="1400" dirty="0">
                  <a:solidFill>
                    <a:schemeClr val="tx1">
                      <a:lumMod val="50000"/>
                      <a:lumOff val="50000"/>
                    </a:schemeClr>
                  </a:solidFill>
                </a:rPr>
                <a:t>Telah dilakukan Penyusunan 12 program kurikulum untuk aparatur daerah (</a:t>
              </a:r>
              <a:r>
                <a:rPr lang="id-ID" sz="1400" dirty="0">
                  <a:solidFill>
                    <a:schemeClr val="tx1">
                      <a:lumMod val="50000"/>
                      <a:lumOff val="50000"/>
                    </a:schemeClr>
                  </a:solidFill>
                  <a:sym typeface="Wingdings" panose="05000000000000000000" pitchFamily="2" charset="2"/>
                </a:rPr>
                <a:t>pengawas/pejabat eselon IV)</a:t>
              </a:r>
            </a:p>
          </p:txBody>
        </p:sp>
      </p:grpSp>
      <p:grpSp>
        <p:nvGrpSpPr>
          <p:cNvPr id="16" name="Group 15">
            <a:extLst>
              <a:ext uri="{FF2B5EF4-FFF2-40B4-BE49-F238E27FC236}">
                <a16:creationId xmlns:a16="http://schemas.microsoft.com/office/drawing/2014/main" id="{95EEBD65-7D4D-469B-8AF2-BF388A630BF2}"/>
              </a:ext>
            </a:extLst>
          </p:cNvPr>
          <p:cNvGrpSpPr/>
          <p:nvPr/>
        </p:nvGrpSpPr>
        <p:grpSpPr>
          <a:xfrm>
            <a:off x="1126881" y="1522283"/>
            <a:ext cx="2125980" cy="1798032"/>
            <a:chOff x="8821387" y="2316696"/>
            <a:chExt cx="2834640" cy="2397373"/>
          </a:xfrm>
        </p:grpSpPr>
        <p:sp>
          <p:nvSpPr>
            <p:cNvPr id="17" name="Rectangle 16">
              <a:extLst>
                <a:ext uri="{FF2B5EF4-FFF2-40B4-BE49-F238E27FC236}">
                  <a16:creationId xmlns:a16="http://schemas.microsoft.com/office/drawing/2014/main" id="{ABFD70F2-EB49-484A-8B5C-086AA4EE17A2}"/>
                </a:ext>
              </a:extLst>
            </p:cNvPr>
            <p:cNvSpPr/>
            <p:nvPr/>
          </p:nvSpPr>
          <p:spPr>
            <a:xfrm>
              <a:off x="8821387" y="2316696"/>
              <a:ext cx="2834640" cy="861774"/>
            </a:xfrm>
            <a:prstGeom prst="rect">
              <a:avLst/>
            </a:prstGeom>
          </p:spPr>
          <p:txBody>
            <a:bodyPr wrap="square" anchor="b">
              <a:spAutoFit/>
            </a:bodyPr>
            <a:lstStyle/>
            <a:p>
              <a:pPr algn="just"/>
              <a:r>
                <a:rPr lang="id-ID" b="1" cap="all" dirty="0">
                  <a:solidFill>
                    <a:srgbClr val="0BA183"/>
                  </a:solidFill>
                </a:rPr>
                <a:t>Training of Trainers (TOT)</a:t>
              </a:r>
              <a:endParaRPr lang="en-US" b="1" cap="all" dirty="0">
                <a:solidFill>
                  <a:srgbClr val="0BA183"/>
                </a:solidFill>
              </a:endParaRPr>
            </a:p>
          </p:txBody>
        </p:sp>
        <p:sp>
          <p:nvSpPr>
            <p:cNvPr id="18" name="Rectangle 17">
              <a:extLst>
                <a:ext uri="{FF2B5EF4-FFF2-40B4-BE49-F238E27FC236}">
                  <a16:creationId xmlns:a16="http://schemas.microsoft.com/office/drawing/2014/main" id="{0F1CDAC4-1C9E-4747-90AA-DD7AE2DD6BB4}"/>
                </a:ext>
              </a:extLst>
            </p:cNvPr>
            <p:cNvSpPr/>
            <p:nvPr/>
          </p:nvSpPr>
          <p:spPr>
            <a:xfrm>
              <a:off x="8821387" y="3151335"/>
              <a:ext cx="2834640" cy="1562734"/>
            </a:xfrm>
            <a:prstGeom prst="rect">
              <a:avLst/>
            </a:prstGeom>
          </p:spPr>
          <p:txBody>
            <a:bodyPr wrap="square">
              <a:spAutoFit/>
            </a:bodyPr>
            <a:lstStyle/>
            <a:p>
              <a:pPr algn="just">
                <a:lnSpc>
                  <a:spcPts val="1350"/>
                </a:lnSpc>
              </a:pPr>
              <a:r>
                <a:rPr lang="id-ID" sz="1400" dirty="0">
                  <a:solidFill>
                    <a:schemeClr val="bg1">
                      <a:lumMod val="50000"/>
                    </a:schemeClr>
                  </a:solidFill>
                </a:rPr>
                <a:t>Akan dilaksanakan TOT untuk assessor yang akan melakukan uji kompetensi terhadap pengawas (Pejabat Eselon IV) aparatur daerah</a:t>
              </a:r>
              <a:endParaRPr lang="en-US" sz="1400" dirty="0">
                <a:solidFill>
                  <a:schemeClr val="bg1">
                    <a:lumMod val="50000"/>
                  </a:schemeClr>
                </a:solidFill>
              </a:endParaRPr>
            </a:p>
          </p:txBody>
        </p:sp>
      </p:grpSp>
      <p:grpSp>
        <p:nvGrpSpPr>
          <p:cNvPr id="19" name="Group 18">
            <a:extLst>
              <a:ext uri="{FF2B5EF4-FFF2-40B4-BE49-F238E27FC236}">
                <a16:creationId xmlns:a16="http://schemas.microsoft.com/office/drawing/2014/main" id="{8F7BB422-8D2D-4FE1-AD13-2971C594AC8F}"/>
              </a:ext>
            </a:extLst>
          </p:cNvPr>
          <p:cNvGrpSpPr/>
          <p:nvPr/>
        </p:nvGrpSpPr>
        <p:grpSpPr>
          <a:xfrm>
            <a:off x="1085244" y="3249488"/>
            <a:ext cx="2209253" cy="1411219"/>
            <a:chOff x="8800815" y="2353681"/>
            <a:chExt cx="2945671" cy="1881624"/>
          </a:xfrm>
        </p:grpSpPr>
        <p:sp>
          <p:nvSpPr>
            <p:cNvPr id="20" name="Rectangle 19">
              <a:extLst>
                <a:ext uri="{FF2B5EF4-FFF2-40B4-BE49-F238E27FC236}">
                  <a16:creationId xmlns:a16="http://schemas.microsoft.com/office/drawing/2014/main" id="{39CBC324-4038-4041-A859-27451B6A1FDB}"/>
                </a:ext>
              </a:extLst>
            </p:cNvPr>
            <p:cNvSpPr/>
            <p:nvPr/>
          </p:nvSpPr>
          <p:spPr>
            <a:xfrm>
              <a:off x="8800815" y="2353681"/>
              <a:ext cx="2945671" cy="861774"/>
            </a:xfrm>
            <a:prstGeom prst="rect">
              <a:avLst/>
            </a:prstGeom>
          </p:spPr>
          <p:txBody>
            <a:bodyPr wrap="square" anchor="b">
              <a:spAutoFit/>
            </a:bodyPr>
            <a:lstStyle/>
            <a:p>
              <a:pPr algn="just"/>
              <a:r>
                <a:rPr lang="id-ID" b="1" cap="all" dirty="0">
                  <a:solidFill>
                    <a:srgbClr val="FFC000"/>
                  </a:solidFill>
                </a:rPr>
                <a:t>Penyusunan Modul</a:t>
              </a:r>
              <a:endParaRPr lang="en-US" b="1" cap="all" dirty="0">
                <a:solidFill>
                  <a:srgbClr val="FFC000"/>
                </a:solidFill>
              </a:endParaRPr>
            </a:p>
          </p:txBody>
        </p:sp>
        <p:sp>
          <p:nvSpPr>
            <p:cNvPr id="21" name="Rectangle 20">
              <a:extLst>
                <a:ext uri="{FF2B5EF4-FFF2-40B4-BE49-F238E27FC236}">
                  <a16:creationId xmlns:a16="http://schemas.microsoft.com/office/drawing/2014/main" id="{E0CB45A3-EFA1-4142-A6C4-248CC34ADF4A}"/>
                </a:ext>
              </a:extLst>
            </p:cNvPr>
            <p:cNvSpPr/>
            <p:nvPr/>
          </p:nvSpPr>
          <p:spPr>
            <a:xfrm>
              <a:off x="8821387" y="3151334"/>
              <a:ext cx="2834640" cy="1083971"/>
            </a:xfrm>
            <a:prstGeom prst="rect">
              <a:avLst/>
            </a:prstGeom>
          </p:spPr>
          <p:txBody>
            <a:bodyPr wrap="square">
              <a:spAutoFit/>
            </a:bodyPr>
            <a:lstStyle/>
            <a:p>
              <a:pPr algn="just">
                <a:lnSpc>
                  <a:spcPts val="1350"/>
                </a:lnSpc>
              </a:pPr>
              <a:r>
                <a:rPr lang="id-ID" sz="1400" dirty="0">
                  <a:solidFill>
                    <a:schemeClr val="bg1">
                      <a:lumMod val="50000"/>
                    </a:schemeClr>
                  </a:solidFill>
                </a:rPr>
                <a:t>Akan dilaksanakan penyusunan modul pelatihan  untuk 12 program kurikulum </a:t>
              </a:r>
              <a:endParaRPr lang="en-US" sz="1400" dirty="0">
                <a:solidFill>
                  <a:schemeClr val="bg1">
                    <a:lumMod val="50000"/>
                  </a:schemeClr>
                </a:solidFill>
              </a:endParaRPr>
            </a:p>
          </p:txBody>
        </p:sp>
      </p:grpSp>
      <p:grpSp>
        <p:nvGrpSpPr>
          <p:cNvPr id="22" name="Group 21">
            <a:extLst>
              <a:ext uri="{FF2B5EF4-FFF2-40B4-BE49-F238E27FC236}">
                <a16:creationId xmlns:a16="http://schemas.microsoft.com/office/drawing/2014/main" id="{E95581A4-32BE-45C1-9F2F-A4FD5BA0FE4A}"/>
              </a:ext>
            </a:extLst>
          </p:cNvPr>
          <p:cNvGrpSpPr/>
          <p:nvPr/>
        </p:nvGrpSpPr>
        <p:grpSpPr>
          <a:xfrm>
            <a:off x="5693573" y="2132856"/>
            <a:ext cx="879212" cy="3046144"/>
            <a:chOff x="7804037" y="2200808"/>
            <a:chExt cx="928914" cy="3011649"/>
          </a:xfrm>
        </p:grpSpPr>
        <p:cxnSp>
          <p:nvCxnSpPr>
            <p:cNvPr id="23" name="Straight Connector 22">
              <a:extLst>
                <a:ext uri="{FF2B5EF4-FFF2-40B4-BE49-F238E27FC236}">
                  <a16:creationId xmlns:a16="http://schemas.microsoft.com/office/drawing/2014/main" id="{6A66C1EF-2574-49DC-8333-B31201523D7E}"/>
                </a:ext>
              </a:extLst>
            </p:cNvPr>
            <p:cNvCxnSpPr/>
            <p:nvPr/>
          </p:nvCxnSpPr>
          <p:spPr>
            <a:xfrm flipH="1">
              <a:off x="7804037" y="2200808"/>
              <a:ext cx="928914" cy="0"/>
            </a:xfrm>
            <a:prstGeom prst="line">
              <a:avLst/>
            </a:prstGeom>
            <a:ln w="19050">
              <a:solidFill>
                <a:schemeClr val="tx1">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061BBF4-500A-4E3D-A6C0-EB8880488004}"/>
                </a:ext>
              </a:extLst>
            </p:cNvPr>
            <p:cNvCxnSpPr/>
            <p:nvPr/>
          </p:nvCxnSpPr>
          <p:spPr>
            <a:xfrm flipH="1">
              <a:off x="7804037" y="3706633"/>
              <a:ext cx="928914" cy="0"/>
            </a:xfrm>
            <a:prstGeom prst="line">
              <a:avLst/>
            </a:prstGeom>
            <a:ln w="19050">
              <a:solidFill>
                <a:schemeClr val="tx1">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748AF2-91BA-43C4-886E-947D3DB786AF}"/>
                </a:ext>
              </a:extLst>
            </p:cNvPr>
            <p:cNvCxnSpPr/>
            <p:nvPr/>
          </p:nvCxnSpPr>
          <p:spPr>
            <a:xfrm flipH="1">
              <a:off x="7804037" y="5212457"/>
              <a:ext cx="928914" cy="0"/>
            </a:xfrm>
            <a:prstGeom prst="line">
              <a:avLst/>
            </a:prstGeom>
            <a:ln w="19050">
              <a:solidFill>
                <a:schemeClr val="tx1">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EA32CBF4-C264-4460-B227-4401F483F05B}"/>
              </a:ext>
            </a:extLst>
          </p:cNvPr>
          <p:cNvSpPr txBox="1"/>
          <p:nvPr/>
        </p:nvSpPr>
        <p:spPr>
          <a:xfrm>
            <a:off x="4305120" y="4811593"/>
            <a:ext cx="495649" cy="461665"/>
          </a:xfrm>
          <a:prstGeom prst="rect">
            <a:avLst/>
          </a:prstGeom>
          <a:noFill/>
        </p:spPr>
        <p:txBody>
          <a:bodyPr wrap="none" rtlCol="0" anchor="ctr">
            <a:spAutoFit/>
          </a:bodyPr>
          <a:lstStyle/>
          <a:p>
            <a:pPr algn="ctr"/>
            <a:r>
              <a:rPr lang="en-US" sz="2400" b="1">
                <a:solidFill>
                  <a:schemeClr val="bg1"/>
                </a:solidFill>
                <a:effectLst>
                  <a:outerShdw blurRad="38100" dist="38100" dir="2700000" algn="tl">
                    <a:srgbClr val="000000">
                      <a:alpha val="43137"/>
                    </a:srgbClr>
                  </a:outerShdw>
                </a:effectLst>
              </a:rPr>
              <a:t>01</a:t>
            </a:r>
          </a:p>
        </p:txBody>
      </p:sp>
      <p:sp>
        <p:nvSpPr>
          <p:cNvPr id="27" name="TextBox 26">
            <a:extLst>
              <a:ext uri="{FF2B5EF4-FFF2-40B4-BE49-F238E27FC236}">
                <a16:creationId xmlns:a16="http://schemas.microsoft.com/office/drawing/2014/main" id="{F576F352-2093-45B9-8CC1-80B6A2495572}"/>
              </a:ext>
            </a:extLst>
          </p:cNvPr>
          <p:cNvSpPr txBox="1"/>
          <p:nvPr/>
        </p:nvSpPr>
        <p:spPr>
          <a:xfrm>
            <a:off x="4324176" y="3356992"/>
            <a:ext cx="495649" cy="461665"/>
          </a:xfrm>
          <a:prstGeom prst="rect">
            <a:avLst/>
          </a:prstGeom>
          <a:noFill/>
        </p:spPr>
        <p:txBody>
          <a:bodyPr wrap="none" rtlCol="0" anchor="ctr">
            <a:spAutoFit/>
          </a:bodyPr>
          <a:lstStyle/>
          <a:p>
            <a:pPr algn="ctr"/>
            <a:r>
              <a:rPr lang="en-US" sz="2400" b="1">
                <a:solidFill>
                  <a:schemeClr val="bg1"/>
                </a:solidFill>
                <a:effectLst>
                  <a:outerShdw blurRad="38100" dist="38100" dir="2700000" algn="tl">
                    <a:srgbClr val="000000">
                      <a:alpha val="43137"/>
                    </a:srgbClr>
                  </a:outerShdw>
                </a:effectLst>
              </a:rPr>
              <a:t>02</a:t>
            </a:r>
          </a:p>
        </p:txBody>
      </p:sp>
      <p:sp>
        <p:nvSpPr>
          <p:cNvPr id="28" name="TextBox 27">
            <a:extLst>
              <a:ext uri="{FF2B5EF4-FFF2-40B4-BE49-F238E27FC236}">
                <a16:creationId xmlns:a16="http://schemas.microsoft.com/office/drawing/2014/main" id="{2C73076B-A1ED-4BB2-95AA-41AEA09CFAFA}"/>
              </a:ext>
            </a:extLst>
          </p:cNvPr>
          <p:cNvSpPr txBox="1"/>
          <p:nvPr/>
        </p:nvSpPr>
        <p:spPr>
          <a:xfrm>
            <a:off x="4324176" y="1844824"/>
            <a:ext cx="495649" cy="461665"/>
          </a:xfrm>
          <a:prstGeom prst="rect">
            <a:avLst/>
          </a:prstGeom>
          <a:noFill/>
        </p:spPr>
        <p:txBody>
          <a:bodyPr wrap="none" rtlCol="0" anchor="ctr">
            <a:spAutoFit/>
          </a:bodyPr>
          <a:lstStyle/>
          <a:p>
            <a:pPr algn="ctr"/>
            <a:r>
              <a:rPr lang="en-US" sz="2400" b="1">
                <a:solidFill>
                  <a:schemeClr val="bg1"/>
                </a:solidFill>
                <a:effectLst>
                  <a:outerShdw blurRad="38100" dist="38100" dir="2700000" algn="tl">
                    <a:srgbClr val="000000">
                      <a:alpha val="43137"/>
                    </a:srgbClr>
                  </a:outerShdw>
                </a:effectLst>
              </a:rPr>
              <a:t>03</a:t>
            </a:r>
          </a:p>
        </p:txBody>
      </p:sp>
      <p:sp>
        <p:nvSpPr>
          <p:cNvPr id="29" name="TextBox 28">
            <a:extLst>
              <a:ext uri="{FF2B5EF4-FFF2-40B4-BE49-F238E27FC236}">
                <a16:creationId xmlns:a16="http://schemas.microsoft.com/office/drawing/2014/main" id="{66BD8AB5-6143-4987-9771-64F0688BCDE9}"/>
              </a:ext>
            </a:extLst>
          </p:cNvPr>
          <p:cNvSpPr txBox="1"/>
          <p:nvPr/>
        </p:nvSpPr>
        <p:spPr>
          <a:xfrm>
            <a:off x="6865077" y="4928100"/>
            <a:ext cx="1516082" cy="923330"/>
          </a:xfrm>
          <a:prstGeom prst="rect">
            <a:avLst/>
          </a:prstGeom>
          <a:noFill/>
        </p:spPr>
        <p:txBody>
          <a:bodyPr wrap="square" rtlCol="0" anchor="ctr">
            <a:spAutoFit/>
          </a:bodyPr>
          <a:lstStyle/>
          <a:p>
            <a:pPr algn="just"/>
            <a:r>
              <a:rPr lang="id-ID" b="1" dirty="0">
                <a:solidFill>
                  <a:schemeClr val="accent1"/>
                </a:solidFill>
              </a:rPr>
              <a:t>Sudah dilakukan di tahun 2018</a:t>
            </a:r>
            <a:endParaRPr lang="en-US" b="1" dirty="0">
              <a:solidFill>
                <a:schemeClr val="accent1"/>
              </a:solidFill>
            </a:endParaRPr>
          </a:p>
        </p:txBody>
      </p:sp>
      <p:sp>
        <p:nvSpPr>
          <p:cNvPr id="30" name="TextBox 29">
            <a:extLst>
              <a:ext uri="{FF2B5EF4-FFF2-40B4-BE49-F238E27FC236}">
                <a16:creationId xmlns:a16="http://schemas.microsoft.com/office/drawing/2014/main" id="{08B1A6AE-B884-442D-81D2-3ECA14238251}"/>
              </a:ext>
            </a:extLst>
          </p:cNvPr>
          <p:cNvSpPr txBox="1"/>
          <p:nvPr/>
        </p:nvSpPr>
        <p:spPr>
          <a:xfrm>
            <a:off x="6853806" y="3429000"/>
            <a:ext cx="1527353" cy="923330"/>
          </a:xfrm>
          <a:prstGeom prst="rect">
            <a:avLst/>
          </a:prstGeom>
          <a:noFill/>
        </p:spPr>
        <p:txBody>
          <a:bodyPr wrap="square" rtlCol="0" anchor="ctr">
            <a:spAutoFit/>
          </a:bodyPr>
          <a:lstStyle/>
          <a:p>
            <a:pPr algn="just"/>
            <a:r>
              <a:rPr lang="id-ID" b="1" dirty="0">
                <a:solidFill>
                  <a:srgbClr val="FFC000"/>
                </a:solidFill>
              </a:rPr>
              <a:t>Akan dilaksanakan di tahun 2019</a:t>
            </a:r>
            <a:endParaRPr lang="en-US" b="1" dirty="0">
              <a:solidFill>
                <a:srgbClr val="FFC000"/>
              </a:solidFill>
            </a:endParaRPr>
          </a:p>
        </p:txBody>
      </p:sp>
      <p:sp>
        <p:nvSpPr>
          <p:cNvPr id="31" name="TextBox 30">
            <a:extLst>
              <a:ext uri="{FF2B5EF4-FFF2-40B4-BE49-F238E27FC236}">
                <a16:creationId xmlns:a16="http://schemas.microsoft.com/office/drawing/2014/main" id="{E9A7B864-4EBB-4055-B4F5-3890FA6BEE8C}"/>
              </a:ext>
            </a:extLst>
          </p:cNvPr>
          <p:cNvSpPr txBox="1"/>
          <p:nvPr/>
        </p:nvSpPr>
        <p:spPr>
          <a:xfrm>
            <a:off x="6861071" y="2001614"/>
            <a:ext cx="1527353" cy="923330"/>
          </a:xfrm>
          <a:prstGeom prst="rect">
            <a:avLst/>
          </a:prstGeom>
          <a:noFill/>
        </p:spPr>
        <p:txBody>
          <a:bodyPr wrap="square" rtlCol="0" anchor="ctr">
            <a:spAutoFit/>
          </a:bodyPr>
          <a:lstStyle/>
          <a:p>
            <a:pPr algn="just"/>
            <a:r>
              <a:rPr lang="id-ID" b="1" dirty="0">
                <a:solidFill>
                  <a:srgbClr val="0BA183"/>
                </a:solidFill>
              </a:rPr>
              <a:t>Akan dilaksanakan di tahun 2019</a:t>
            </a:r>
            <a:endParaRPr lang="en-US" b="1" dirty="0">
              <a:solidFill>
                <a:srgbClr val="0BA183"/>
              </a:solidFill>
            </a:endParaRPr>
          </a:p>
        </p:txBody>
      </p:sp>
    </p:spTree>
    <p:extLst>
      <p:ext uri="{BB962C8B-B14F-4D97-AF65-F5344CB8AC3E}">
        <p14:creationId xmlns:p14="http://schemas.microsoft.com/office/powerpoint/2010/main" val="238467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4445734"/>
            <a:ext cx="6325844" cy="1067644"/>
          </a:xfrm>
          <a:ln>
            <a:noFill/>
          </a:ln>
        </p:spPr>
        <p:txBody>
          <a:bodyPr/>
          <a:lstStyle/>
          <a:p>
            <a:pPr algn="ctr">
              <a:lnSpc>
                <a:spcPct val="150000"/>
              </a:lnSpc>
            </a:pPr>
            <a:r>
              <a:rPr lang="id-ID" sz="2400" dirty="0">
                <a:solidFill>
                  <a:schemeClr val="tx1"/>
                </a:solidFill>
                <a:latin typeface="Arial" panose="020B0604020202020204" pitchFamily="34" charset="0"/>
                <a:cs typeface="Arial" panose="020B0604020202020204" pitchFamily="34" charset="0"/>
              </a:rPr>
              <a:t>TANTANGAN IMPLEMENTASI Permendag 85 thn 2017 tentang Stankom Teknis Daerah Bidang Perdagangan</a:t>
            </a:r>
            <a:endParaRPr lang="fi-FI" sz="2400" dirty="0">
              <a:solidFill>
                <a:schemeClr val="tx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4"/>
          </p:nvPr>
        </p:nvSpPr>
        <p:spPr/>
        <p:txBody>
          <a:bodyPr/>
          <a:lstStyle/>
          <a:p>
            <a:r>
              <a:rPr lang="en-US" dirty="0">
                <a:solidFill>
                  <a:schemeClr val="tx1"/>
                </a:solidFill>
              </a:rPr>
              <a:t>0</a:t>
            </a:r>
            <a:r>
              <a:rPr lang="id-ID" dirty="0">
                <a:solidFill>
                  <a:schemeClr val="tx1"/>
                </a:solidFill>
              </a:rPr>
              <a:t>4</a:t>
            </a:r>
            <a:endParaRPr lang="en-US" dirty="0">
              <a:solidFill>
                <a:schemeClr val="tx1"/>
              </a:solidFill>
            </a:endParaRPr>
          </a:p>
        </p:txBody>
      </p:sp>
      <p:pic>
        <p:nvPicPr>
          <p:cNvPr id="15" name="Picture Placeholder 14">
            <a:extLst>
              <a:ext uri="{FF2B5EF4-FFF2-40B4-BE49-F238E27FC236}">
                <a16:creationId xmlns:a16="http://schemas.microsoft.com/office/drawing/2014/main" id="{72E9FCC6-9AAB-4127-BD47-ABEEC3F607D9}"/>
              </a:ext>
            </a:extLst>
          </p:cNvPr>
          <p:cNvPicPr>
            <a:picLocks noGrp="1" noChangeAspect="1"/>
          </p:cNvPicPr>
          <p:nvPr>
            <p:ph type="pic" sz="quarter" idx="13"/>
          </p:nvPr>
        </p:nvPicPr>
        <p:blipFill>
          <a:blip r:embed="rId3"/>
          <a:srcRect l="11261" r="11261"/>
          <a:stretch>
            <a:fillRect/>
          </a:stretch>
        </p:blipFill>
        <p:spPr/>
      </p:pic>
    </p:spTree>
    <p:extLst>
      <p:ext uri="{BB962C8B-B14F-4D97-AF65-F5344CB8AC3E}">
        <p14:creationId xmlns:p14="http://schemas.microsoft.com/office/powerpoint/2010/main" val="409368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981D-A977-4ABD-8761-22B8852A0F8E}"/>
              </a:ext>
            </a:extLst>
          </p:cNvPr>
          <p:cNvSpPr>
            <a:spLocks noGrp="1"/>
          </p:cNvSpPr>
          <p:nvPr>
            <p:ph type="title"/>
          </p:nvPr>
        </p:nvSpPr>
        <p:spPr>
          <a:xfrm>
            <a:off x="457200" y="476672"/>
            <a:ext cx="8229600" cy="702519"/>
          </a:xfrm>
        </p:spPr>
        <p:txBody>
          <a:bodyPr/>
          <a:lstStyle/>
          <a:p>
            <a:r>
              <a:rPr lang="id-ID" sz="4000" dirty="0">
                <a:solidFill>
                  <a:schemeClr val="accent2">
                    <a:lumMod val="75000"/>
                  </a:schemeClr>
                </a:solidFill>
              </a:rPr>
              <a:t>KENDALA PELAKSANAAN</a:t>
            </a:r>
          </a:p>
        </p:txBody>
      </p:sp>
      <p:sp>
        <p:nvSpPr>
          <p:cNvPr id="4" name="Rectangle 3">
            <a:extLst>
              <a:ext uri="{FF2B5EF4-FFF2-40B4-BE49-F238E27FC236}">
                <a16:creationId xmlns:a16="http://schemas.microsoft.com/office/drawing/2014/main" id="{E0A7F1C9-A9EB-4C83-84DD-2C82DE722ACC}"/>
              </a:ext>
            </a:extLst>
          </p:cNvPr>
          <p:cNvSpPr/>
          <p:nvPr/>
        </p:nvSpPr>
        <p:spPr>
          <a:xfrm>
            <a:off x="-474517" y="5833574"/>
            <a:ext cx="3695043" cy="369332"/>
          </a:xfrm>
          <a:prstGeom prst="rect">
            <a:avLst/>
          </a:prstGeom>
        </p:spPr>
        <p:txBody>
          <a:bodyPr wrap="square">
            <a:spAutoFit/>
          </a:bodyPr>
          <a:lstStyle/>
          <a:p>
            <a:pPr algn="just"/>
            <a:r>
              <a:rPr lang="id-ID" dirty="0"/>
              <a:t>.</a:t>
            </a:r>
          </a:p>
        </p:txBody>
      </p:sp>
      <p:sp>
        <p:nvSpPr>
          <p:cNvPr id="5" name="Rectangle 4">
            <a:extLst>
              <a:ext uri="{FF2B5EF4-FFF2-40B4-BE49-F238E27FC236}">
                <a16:creationId xmlns:a16="http://schemas.microsoft.com/office/drawing/2014/main" id="{09CCC062-1AAF-4490-ABEA-E158E6D1C09A}"/>
              </a:ext>
            </a:extLst>
          </p:cNvPr>
          <p:cNvSpPr/>
          <p:nvPr/>
        </p:nvSpPr>
        <p:spPr>
          <a:xfrm>
            <a:off x="-1908720" y="1665801"/>
            <a:ext cx="184731" cy="523220"/>
          </a:xfrm>
          <a:prstGeom prst="rect">
            <a:avLst/>
          </a:prstGeom>
        </p:spPr>
        <p:txBody>
          <a:bodyPr wrap="none">
            <a:spAutoFit/>
          </a:bodyPr>
          <a:lstStyle/>
          <a:p>
            <a:endParaRPr lang="id-ID" sz="2800" b="1" dirty="0"/>
          </a:p>
        </p:txBody>
      </p:sp>
      <p:grpSp>
        <p:nvGrpSpPr>
          <p:cNvPr id="6" name="Group 5">
            <a:extLst>
              <a:ext uri="{FF2B5EF4-FFF2-40B4-BE49-F238E27FC236}">
                <a16:creationId xmlns:a16="http://schemas.microsoft.com/office/drawing/2014/main" id="{16237A12-18C5-4724-98DE-0E92D20B46F4}"/>
              </a:ext>
            </a:extLst>
          </p:cNvPr>
          <p:cNvGrpSpPr>
            <a:grpSpLocks noChangeAspect="1"/>
          </p:cNvGrpSpPr>
          <p:nvPr/>
        </p:nvGrpSpPr>
        <p:grpSpPr>
          <a:xfrm>
            <a:off x="2765096" y="1710372"/>
            <a:ext cx="3805028" cy="4331067"/>
            <a:chOff x="4727848" y="2348880"/>
            <a:chExt cx="3095078" cy="3522969"/>
          </a:xfrm>
        </p:grpSpPr>
        <p:sp>
          <p:nvSpPr>
            <p:cNvPr id="7" name="Freeform: Shape 6">
              <a:extLst>
                <a:ext uri="{FF2B5EF4-FFF2-40B4-BE49-F238E27FC236}">
                  <a16:creationId xmlns:a16="http://schemas.microsoft.com/office/drawing/2014/main" id="{EF0F03DF-AD00-46F3-A701-97E2514E46A5}"/>
                </a:ext>
              </a:extLst>
            </p:cNvPr>
            <p:cNvSpPr>
              <a:spLocks/>
            </p:cNvSpPr>
            <p:nvPr/>
          </p:nvSpPr>
          <p:spPr bwMode="auto">
            <a:xfrm>
              <a:off x="4856215" y="4161134"/>
              <a:ext cx="2945318" cy="1710715"/>
            </a:xfrm>
            <a:custGeom>
              <a:avLst/>
              <a:gdLst>
                <a:gd name="connsiteX0" fmla="*/ 2940631 w 2945318"/>
                <a:gd name="connsiteY0" fmla="*/ 0 h 1710715"/>
                <a:gd name="connsiteX1" fmla="*/ 2942396 w 2945318"/>
                <a:gd name="connsiteY1" fmla="*/ 42194 h 1710715"/>
                <a:gd name="connsiteX2" fmla="*/ 2945318 w 2945318"/>
                <a:gd name="connsiteY2" fmla="*/ 110757 h 1710715"/>
                <a:gd name="connsiteX3" fmla="*/ 2939722 w 2945318"/>
                <a:gd name="connsiteY3" fmla="*/ 195484 h 1710715"/>
                <a:gd name="connsiteX4" fmla="*/ 2930592 w 2945318"/>
                <a:gd name="connsiteY4" fmla="*/ 296065 h 1710715"/>
                <a:gd name="connsiteX5" fmla="*/ 2912625 w 2945318"/>
                <a:gd name="connsiteY5" fmla="*/ 411266 h 1710715"/>
                <a:gd name="connsiteX6" fmla="*/ 2879932 w 2945318"/>
                <a:gd name="connsiteY6" fmla="*/ 536684 h 1710715"/>
                <a:gd name="connsiteX7" fmla="*/ 2769188 w 2945318"/>
                <a:gd name="connsiteY7" fmla="*/ 810243 h 1710715"/>
                <a:gd name="connsiteX8" fmla="*/ 2587462 w 2945318"/>
                <a:gd name="connsiteY8" fmla="*/ 1090496 h 1710715"/>
                <a:gd name="connsiteX9" fmla="*/ 2528556 w 2945318"/>
                <a:gd name="connsiteY9" fmla="*/ 1157080 h 1710715"/>
                <a:gd name="connsiteX10" fmla="*/ 2467588 w 2945318"/>
                <a:gd name="connsiteY10" fmla="*/ 1223664 h 1710715"/>
                <a:gd name="connsiteX11" fmla="*/ 2328569 w 2945318"/>
                <a:gd name="connsiteY11" fmla="*/ 1345735 h 1710715"/>
                <a:gd name="connsiteX12" fmla="*/ 2002227 w 2945318"/>
                <a:gd name="connsiteY12" fmla="*/ 1546897 h 1710715"/>
                <a:gd name="connsiteX13" fmla="*/ 1914162 w 2945318"/>
                <a:gd name="connsiteY13" fmla="*/ 1587587 h 1710715"/>
                <a:gd name="connsiteX14" fmla="*/ 1821679 w 2945318"/>
                <a:gd name="connsiteY14" fmla="*/ 1619118 h 1710715"/>
                <a:gd name="connsiteX15" fmla="*/ 1625227 w 2945318"/>
                <a:gd name="connsiteY15" fmla="*/ 1672315 h 1710715"/>
                <a:gd name="connsiteX16" fmla="*/ 1574273 w 2945318"/>
                <a:gd name="connsiteY16" fmla="*/ 1683588 h 1710715"/>
                <a:gd name="connsiteX17" fmla="*/ 1531271 w 2945318"/>
                <a:gd name="connsiteY17" fmla="*/ 1689225 h 1710715"/>
                <a:gd name="connsiteX18" fmla="*/ 1447919 w 2945318"/>
                <a:gd name="connsiteY18" fmla="*/ 1701732 h 1710715"/>
                <a:gd name="connsiteX19" fmla="*/ 1426418 w 2945318"/>
                <a:gd name="connsiteY19" fmla="*/ 1705078 h 1710715"/>
                <a:gd name="connsiteX20" fmla="*/ 1421705 w 2945318"/>
                <a:gd name="connsiteY20" fmla="*/ 1705078 h 1710715"/>
                <a:gd name="connsiteX21" fmla="*/ 1419643 w 2945318"/>
                <a:gd name="connsiteY21" fmla="*/ 1706135 h 1710715"/>
                <a:gd name="connsiteX22" fmla="*/ 1417287 w 2945318"/>
                <a:gd name="connsiteY22" fmla="*/ 1706135 h 1710715"/>
                <a:gd name="connsiteX23" fmla="*/ 1404917 w 2945318"/>
                <a:gd name="connsiteY23" fmla="*/ 1706135 h 1710715"/>
                <a:gd name="connsiteX24" fmla="*/ 1393725 w 2945318"/>
                <a:gd name="connsiteY24" fmla="*/ 1706135 h 1710715"/>
                <a:gd name="connsiteX25" fmla="*/ 1345127 w 2945318"/>
                <a:gd name="connsiteY25" fmla="*/ 1708425 h 1710715"/>
                <a:gd name="connsiteX26" fmla="*/ 1250288 w 2945318"/>
                <a:gd name="connsiteY26" fmla="*/ 1710715 h 1710715"/>
                <a:gd name="connsiteX27" fmla="*/ 886541 w 2945318"/>
                <a:gd name="connsiteY27" fmla="*/ 1670025 h 1710715"/>
                <a:gd name="connsiteX28" fmla="*/ 721603 w 2945318"/>
                <a:gd name="connsiteY28" fmla="*/ 1624931 h 1710715"/>
                <a:gd name="connsiteX29" fmla="*/ 642669 w 2945318"/>
                <a:gd name="connsiteY29" fmla="*/ 1599918 h 1710715"/>
                <a:gd name="connsiteX30" fmla="*/ 569330 w 2945318"/>
                <a:gd name="connsiteY30" fmla="*/ 1568387 h 1710715"/>
                <a:gd name="connsiteX31" fmla="*/ 499232 w 2945318"/>
                <a:gd name="connsiteY31" fmla="*/ 1537913 h 1710715"/>
                <a:gd name="connsiteX32" fmla="*/ 433551 w 2945318"/>
                <a:gd name="connsiteY32" fmla="*/ 1506207 h 1710715"/>
                <a:gd name="connsiteX33" fmla="*/ 316327 w 2945318"/>
                <a:gd name="connsiteY33" fmla="*/ 1438389 h 1710715"/>
                <a:gd name="connsiteX34" fmla="*/ 262134 w 2945318"/>
                <a:gd name="connsiteY34" fmla="*/ 1402279 h 1710715"/>
                <a:gd name="connsiteX35" fmla="*/ 211180 w 2945318"/>
                <a:gd name="connsiteY35" fmla="*/ 1366168 h 1710715"/>
                <a:gd name="connsiteX36" fmla="*/ 121936 w 2945318"/>
                <a:gd name="connsiteY36" fmla="*/ 1298351 h 1710715"/>
                <a:gd name="connsiteX37" fmla="*/ 0 w 2945318"/>
                <a:gd name="connsiteY37" fmla="*/ 1194423 h 1710715"/>
                <a:gd name="connsiteX38" fmla="*/ 472697 w 2945318"/>
                <a:gd name="connsiteY38" fmla="*/ 738614 h 1710715"/>
                <a:gd name="connsiteX39" fmla="*/ 505903 w 2945318"/>
                <a:gd name="connsiteY39" fmla="*/ 783020 h 1710715"/>
                <a:gd name="connsiteX40" fmla="*/ 1568400 w 2945318"/>
                <a:gd name="connsiteY40" fmla="*/ 1284090 h 1710715"/>
                <a:gd name="connsiteX41" fmla="*/ 2938209 w 2945318"/>
                <a:gd name="connsiteY41" fmla="*/ 47954 h 171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45318" h="1710715">
                  <a:moveTo>
                    <a:pt x="2940631" y="0"/>
                  </a:moveTo>
                  <a:lnTo>
                    <a:pt x="2942396" y="42194"/>
                  </a:lnTo>
                  <a:cubicBezTo>
                    <a:pt x="2943238" y="62151"/>
                    <a:pt x="2944214" y="85083"/>
                    <a:pt x="2945318" y="110757"/>
                  </a:cubicBezTo>
                  <a:cubicBezTo>
                    <a:pt x="2944140" y="135594"/>
                    <a:pt x="2941784" y="165010"/>
                    <a:pt x="2939722" y="195484"/>
                  </a:cubicBezTo>
                  <a:cubicBezTo>
                    <a:pt x="2937366" y="227191"/>
                    <a:pt x="2938544" y="261011"/>
                    <a:pt x="2930592" y="296065"/>
                  </a:cubicBezTo>
                  <a:cubicBezTo>
                    <a:pt x="2924995" y="332176"/>
                    <a:pt x="2918221" y="370752"/>
                    <a:pt x="2912625" y="411266"/>
                  </a:cubicBezTo>
                  <a:cubicBezTo>
                    <a:pt x="2902316" y="450900"/>
                    <a:pt x="2891124" y="492647"/>
                    <a:pt x="2879932" y="536684"/>
                  </a:cubicBezTo>
                  <a:cubicBezTo>
                    <a:pt x="2852835" y="622645"/>
                    <a:pt x="2817786" y="717589"/>
                    <a:pt x="2769188" y="810243"/>
                  </a:cubicBezTo>
                  <a:cubicBezTo>
                    <a:pt x="2721768" y="905187"/>
                    <a:pt x="2659622" y="998898"/>
                    <a:pt x="2587462" y="1090496"/>
                  </a:cubicBezTo>
                  <a:cubicBezTo>
                    <a:pt x="2569201" y="1114100"/>
                    <a:pt x="2548878" y="1134533"/>
                    <a:pt x="2528556" y="1157080"/>
                  </a:cubicBezTo>
                  <a:cubicBezTo>
                    <a:pt x="2508233" y="1178570"/>
                    <a:pt x="2487910" y="1201117"/>
                    <a:pt x="2467588" y="1223664"/>
                  </a:cubicBezTo>
                  <a:cubicBezTo>
                    <a:pt x="2422524" y="1264354"/>
                    <a:pt x="2377166" y="1306278"/>
                    <a:pt x="2328569" y="1345735"/>
                  </a:cubicBezTo>
                  <a:cubicBezTo>
                    <a:pt x="2229311" y="1421479"/>
                    <a:pt x="2120924" y="1493700"/>
                    <a:pt x="2002227" y="1546897"/>
                  </a:cubicBezTo>
                  <a:lnTo>
                    <a:pt x="1914162" y="1587587"/>
                  </a:lnTo>
                  <a:lnTo>
                    <a:pt x="1821679" y="1619118"/>
                  </a:lnTo>
                  <a:cubicBezTo>
                    <a:pt x="1761889" y="1642898"/>
                    <a:pt x="1691791" y="1657694"/>
                    <a:pt x="1625227" y="1672315"/>
                  </a:cubicBezTo>
                  <a:lnTo>
                    <a:pt x="1574273" y="1683588"/>
                  </a:lnTo>
                  <a:lnTo>
                    <a:pt x="1531271" y="1689225"/>
                  </a:lnTo>
                  <a:cubicBezTo>
                    <a:pt x="1503290" y="1693805"/>
                    <a:pt x="1476194" y="1697152"/>
                    <a:pt x="1447919" y="1701732"/>
                  </a:cubicBezTo>
                  <a:cubicBezTo>
                    <a:pt x="1440850" y="1702788"/>
                    <a:pt x="1433486" y="1704022"/>
                    <a:pt x="1426418" y="1705078"/>
                  </a:cubicBezTo>
                  <a:lnTo>
                    <a:pt x="1421705" y="1705078"/>
                  </a:lnTo>
                  <a:cubicBezTo>
                    <a:pt x="1421116" y="1705431"/>
                    <a:pt x="1420233" y="1705783"/>
                    <a:pt x="1419643" y="1706135"/>
                  </a:cubicBezTo>
                  <a:lnTo>
                    <a:pt x="1417287" y="1706135"/>
                  </a:lnTo>
                  <a:lnTo>
                    <a:pt x="1404917" y="1706135"/>
                  </a:lnTo>
                  <a:lnTo>
                    <a:pt x="1393725" y="1706135"/>
                  </a:lnTo>
                  <a:lnTo>
                    <a:pt x="1345127" y="1708425"/>
                  </a:lnTo>
                  <a:cubicBezTo>
                    <a:pt x="1313317" y="1708425"/>
                    <a:pt x="1281803" y="1709658"/>
                    <a:pt x="1250288" y="1710715"/>
                  </a:cubicBezTo>
                  <a:cubicBezTo>
                    <a:pt x="1124817" y="1708425"/>
                    <a:pt x="1001703" y="1696095"/>
                    <a:pt x="886541" y="1670025"/>
                  </a:cubicBezTo>
                  <a:cubicBezTo>
                    <a:pt x="828813" y="1659808"/>
                    <a:pt x="774619" y="1641841"/>
                    <a:pt x="721603" y="1624931"/>
                  </a:cubicBezTo>
                  <a:cubicBezTo>
                    <a:pt x="694506" y="1617004"/>
                    <a:pt x="668587" y="1607844"/>
                    <a:pt x="642669" y="1599918"/>
                  </a:cubicBezTo>
                  <a:cubicBezTo>
                    <a:pt x="617633" y="1589877"/>
                    <a:pt x="594071" y="1578604"/>
                    <a:pt x="569330" y="1568387"/>
                  </a:cubicBezTo>
                  <a:cubicBezTo>
                    <a:pt x="545473" y="1558170"/>
                    <a:pt x="522794" y="1547954"/>
                    <a:pt x="499232" y="1537913"/>
                  </a:cubicBezTo>
                  <a:cubicBezTo>
                    <a:pt x="476553" y="1528754"/>
                    <a:pt x="453874" y="1517480"/>
                    <a:pt x="433551" y="1506207"/>
                  </a:cubicBezTo>
                  <a:lnTo>
                    <a:pt x="316327" y="1438389"/>
                  </a:lnTo>
                  <a:cubicBezTo>
                    <a:pt x="298066" y="1428173"/>
                    <a:pt x="278922" y="1415842"/>
                    <a:pt x="262134" y="1402279"/>
                  </a:cubicBezTo>
                  <a:cubicBezTo>
                    <a:pt x="243873" y="1389772"/>
                    <a:pt x="227084" y="1377442"/>
                    <a:pt x="211180" y="1366168"/>
                  </a:cubicBezTo>
                  <a:lnTo>
                    <a:pt x="121936" y="1298351"/>
                  </a:lnTo>
                  <a:cubicBezTo>
                    <a:pt x="45064" y="1231591"/>
                    <a:pt x="0" y="1194423"/>
                    <a:pt x="0" y="1194423"/>
                  </a:cubicBezTo>
                  <a:lnTo>
                    <a:pt x="472697" y="738614"/>
                  </a:lnTo>
                  <a:lnTo>
                    <a:pt x="505903" y="783020"/>
                  </a:lnTo>
                  <a:cubicBezTo>
                    <a:pt x="758450" y="1089036"/>
                    <a:pt x="1140647" y="1284090"/>
                    <a:pt x="1568400" y="1284090"/>
                  </a:cubicBezTo>
                  <a:cubicBezTo>
                    <a:pt x="2281323" y="1284090"/>
                    <a:pt x="2867697" y="742274"/>
                    <a:pt x="2938209" y="4795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sp>
          <p:nvSpPr>
            <p:cNvPr id="8" name="Freeform 170">
              <a:extLst>
                <a:ext uri="{FF2B5EF4-FFF2-40B4-BE49-F238E27FC236}">
                  <a16:creationId xmlns:a16="http://schemas.microsoft.com/office/drawing/2014/main" id="{34E2DC56-B838-4850-AF42-1326C54FDA90}"/>
                </a:ext>
              </a:extLst>
            </p:cNvPr>
            <p:cNvSpPr>
              <a:spLocks/>
            </p:cNvSpPr>
            <p:nvPr/>
          </p:nvSpPr>
          <p:spPr bwMode="auto">
            <a:xfrm>
              <a:off x="4727848" y="4409886"/>
              <a:ext cx="955623" cy="1091124"/>
            </a:xfrm>
            <a:custGeom>
              <a:avLst/>
              <a:gdLst>
                <a:gd name="T0" fmla="*/ 0 w 134"/>
                <a:gd name="T1" fmla="*/ 153 h 153"/>
                <a:gd name="T2" fmla="*/ 4 w 134"/>
                <a:gd name="T3" fmla="*/ 0 h 153"/>
                <a:gd name="T4" fmla="*/ 134 w 134"/>
                <a:gd name="T5" fmla="*/ 80 h 153"/>
                <a:gd name="T6" fmla="*/ 0 w 134"/>
                <a:gd name="T7" fmla="*/ 153 h 153"/>
              </a:gdLst>
              <a:ahLst/>
              <a:cxnLst>
                <a:cxn ang="0">
                  <a:pos x="T0" y="T1"/>
                </a:cxn>
                <a:cxn ang="0">
                  <a:pos x="T2" y="T3"/>
                </a:cxn>
                <a:cxn ang="0">
                  <a:pos x="T4" y="T5"/>
                </a:cxn>
                <a:cxn ang="0">
                  <a:pos x="T6" y="T7"/>
                </a:cxn>
              </a:cxnLst>
              <a:rect l="0" t="0" r="r" b="b"/>
              <a:pathLst>
                <a:path w="134" h="153">
                  <a:moveTo>
                    <a:pt x="0" y="153"/>
                  </a:moveTo>
                  <a:lnTo>
                    <a:pt x="4" y="0"/>
                  </a:lnTo>
                  <a:lnTo>
                    <a:pt x="134" y="80"/>
                  </a:lnTo>
                  <a:lnTo>
                    <a:pt x="0" y="15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 name="Freeform: Shape 8">
              <a:extLst>
                <a:ext uri="{FF2B5EF4-FFF2-40B4-BE49-F238E27FC236}">
                  <a16:creationId xmlns:a16="http://schemas.microsoft.com/office/drawing/2014/main" id="{5E024D2A-758D-4284-90D6-4F2980EEFCC1}"/>
                </a:ext>
              </a:extLst>
            </p:cNvPr>
            <p:cNvSpPr>
              <a:spLocks/>
            </p:cNvSpPr>
            <p:nvPr/>
          </p:nvSpPr>
          <p:spPr bwMode="auto">
            <a:xfrm>
              <a:off x="4749240" y="2348880"/>
              <a:ext cx="2952448" cy="1734565"/>
            </a:xfrm>
            <a:custGeom>
              <a:avLst/>
              <a:gdLst>
                <a:gd name="connsiteX0" fmla="*/ 1697148 w 2952448"/>
                <a:gd name="connsiteY0" fmla="*/ 0 h 1734565"/>
                <a:gd name="connsiteX1" fmla="*/ 2063088 w 2952448"/>
                <a:gd name="connsiteY1" fmla="*/ 40676 h 1734565"/>
                <a:gd name="connsiteX2" fmla="*/ 2229631 w 2952448"/>
                <a:gd name="connsiteY2" fmla="*/ 85871 h 1734565"/>
                <a:gd name="connsiteX3" fmla="*/ 2307804 w 2952448"/>
                <a:gd name="connsiteY3" fmla="*/ 110729 h 1734565"/>
                <a:gd name="connsiteX4" fmla="*/ 2381445 w 2952448"/>
                <a:gd name="connsiteY4" fmla="*/ 141235 h 1734565"/>
                <a:gd name="connsiteX5" fmla="*/ 2451688 w 2952448"/>
                <a:gd name="connsiteY5" fmla="*/ 171742 h 1734565"/>
                <a:gd name="connsiteX6" fmla="*/ 2517398 w 2952448"/>
                <a:gd name="connsiteY6" fmla="*/ 204509 h 1734565"/>
                <a:gd name="connsiteX7" fmla="*/ 2636357 w 2952448"/>
                <a:gd name="connsiteY7" fmla="*/ 271172 h 1734565"/>
                <a:gd name="connsiteX8" fmla="*/ 2690738 w 2952448"/>
                <a:gd name="connsiteY8" fmla="*/ 307328 h 1734565"/>
                <a:gd name="connsiteX9" fmla="*/ 2741721 w 2952448"/>
                <a:gd name="connsiteY9" fmla="*/ 343484 h 1734565"/>
                <a:gd name="connsiteX10" fmla="*/ 2831223 w 2952448"/>
                <a:gd name="connsiteY10" fmla="*/ 411277 h 1734565"/>
                <a:gd name="connsiteX11" fmla="*/ 2952448 w 2952448"/>
                <a:gd name="connsiteY11" fmla="*/ 515227 h 1734565"/>
                <a:gd name="connsiteX12" fmla="*/ 2474618 w 2952448"/>
                <a:gd name="connsiteY12" fmla="*/ 977654 h 1734565"/>
                <a:gd name="connsiteX13" fmla="*/ 2441315 w 2952448"/>
                <a:gd name="connsiteY13" fmla="*/ 933118 h 1734565"/>
                <a:gd name="connsiteX14" fmla="*/ 1378818 w 2952448"/>
                <a:gd name="connsiteY14" fmla="*/ 432048 h 1734565"/>
                <a:gd name="connsiteX15" fmla="*/ 9009 w 2952448"/>
                <a:gd name="connsiteY15" fmla="*/ 1668184 h 1734565"/>
                <a:gd name="connsiteX16" fmla="*/ 5657 w 2952448"/>
                <a:gd name="connsiteY16" fmla="*/ 1734565 h 1734565"/>
                <a:gd name="connsiteX17" fmla="*/ 0 w 2952448"/>
                <a:gd name="connsiteY17" fmla="*/ 1601044 h 1734565"/>
                <a:gd name="connsiteX18" fmla="*/ 4532 w 2952448"/>
                <a:gd name="connsiteY18" fmla="*/ 1515173 h 1734565"/>
                <a:gd name="connsiteX19" fmla="*/ 14729 w 2952448"/>
                <a:gd name="connsiteY19" fmla="*/ 1414613 h 1734565"/>
                <a:gd name="connsiteX20" fmla="*/ 32856 w 2952448"/>
                <a:gd name="connsiteY20" fmla="*/ 1300495 h 1734565"/>
                <a:gd name="connsiteX21" fmla="*/ 65711 w 2952448"/>
                <a:gd name="connsiteY21" fmla="*/ 1175078 h 1734565"/>
                <a:gd name="connsiteX22" fmla="*/ 176739 w 2952448"/>
                <a:gd name="connsiteY22" fmla="*/ 901646 h 1734565"/>
                <a:gd name="connsiteX23" fmla="*/ 359143 w 2952448"/>
                <a:gd name="connsiteY23" fmla="*/ 621436 h 1734565"/>
                <a:gd name="connsiteX24" fmla="*/ 416923 w 2952448"/>
                <a:gd name="connsiteY24" fmla="*/ 554773 h 1734565"/>
                <a:gd name="connsiteX25" fmla="*/ 479235 w 2952448"/>
                <a:gd name="connsiteY25" fmla="*/ 488109 h 1734565"/>
                <a:gd name="connsiteX26" fmla="*/ 618587 w 2952448"/>
                <a:gd name="connsiteY26" fmla="*/ 364952 h 1734565"/>
                <a:gd name="connsiteX27" fmla="*/ 944874 w 2952448"/>
                <a:gd name="connsiteY27" fmla="*/ 164963 h 1734565"/>
                <a:gd name="connsiteX28" fmla="*/ 1033244 w 2952448"/>
                <a:gd name="connsiteY28" fmla="*/ 124287 h 1734565"/>
                <a:gd name="connsiteX29" fmla="*/ 1126145 w 2952448"/>
                <a:gd name="connsiteY29" fmla="*/ 91521 h 1734565"/>
                <a:gd name="connsiteX30" fmla="*/ 1322144 w 2952448"/>
                <a:gd name="connsiteY30" fmla="*/ 38416 h 1734565"/>
                <a:gd name="connsiteX31" fmla="*/ 1373126 w 2952448"/>
                <a:gd name="connsiteY31" fmla="*/ 28247 h 1734565"/>
                <a:gd name="connsiteX32" fmla="*/ 1416178 w 2952448"/>
                <a:gd name="connsiteY32" fmla="*/ 21468 h 1734565"/>
                <a:gd name="connsiteX33" fmla="*/ 1500016 w 2952448"/>
                <a:gd name="connsiteY33" fmla="*/ 9039 h 1734565"/>
                <a:gd name="connsiteX34" fmla="*/ 1520409 w 2952448"/>
                <a:gd name="connsiteY34" fmla="*/ 6779 h 1734565"/>
                <a:gd name="connsiteX35" fmla="*/ 1531738 w 2952448"/>
                <a:gd name="connsiteY35" fmla="*/ 4520 h 1734565"/>
                <a:gd name="connsiteX36" fmla="*/ 1554397 w 2952448"/>
                <a:gd name="connsiteY36" fmla="*/ 4520 h 1734565"/>
                <a:gd name="connsiteX37" fmla="*/ 1601981 w 2952448"/>
                <a:gd name="connsiteY37" fmla="*/ 2260 h 1734565"/>
                <a:gd name="connsiteX38" fmla="*/ 1697148 w 2952448"/>
                <a:gd name="connsiteY38" fmla="*/ 0 h 17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52448" h="1734565">
                  <a:moveTo>
                    <a:pt x="1697148" y="0"/>
                  </a:moveTo>
                  <a:cubicBezTo>
                    <a:pt x="1825170" y="2260"/>
                    <a:pt x="1948661" y="14689"/>
                    <a:pt x="2063088" y="40676"/>
                  </a:cubicBezTo>
                  <a:cubicBezTo>
                    <a:pt x="2122001" y="50845"/>
                    <a:pt x="2176383" y="68923"/>
                    <a:pt x="2229631" y="85871"/>
                  </a:cubicBezTo>
                  <a:cubicBezTo>
                    <a:pt x="2255689" y="93780"/>
                    <a:pt x="2282879" y="101690"/>
                    <a:pt x="2307804" y="110729"/>
                  </a:cubicBezTo>
                  <a:cubicBezTo>
                    <a:pt x="2333862" y="119768"/>
                    <a:pt x="2357653" y="131067"/>
                    <a:pt x="2381445" y="141235"/>
                  </a:cubicBezTo>
                  <a:cubicBezTo>
                    <a:pt x="2405237" y="151404"/>
                    <a:pt x="2429029" y="161573"/>
                    <a:pt x="2451688" y="171742"/>
                  </a:cubicBezTo>
                  <a:cubicBezTo>
                    <a:pt x="2475479" y="181911"/>
                    <a:pt x="2497005" y="192080"/>
                    <a:pt x="2517398" y="204509"/>
                  </a:cubicBezTo>
                  <a:cubicBezTo>
                    <a:pt x="2559317" y="228236"/>
                    <a:pt x="2598970" y="250834"/>
                    <a:pt x="2636357" y="271172"/>
                  </a:cubicBezTo>
                  <a:cubicBezTo>
                    <a:pt x="2654484" y="281341"/>
                    <a:pt x="2672611" y="293770"/>
                    <a:pt x="2690738" y="307328"/>
                  </a:cubicBezTo>
                  <a:cubicBezTo>
                    <a:pt x="2707733" y="319757"/>
                    <a:pt x="2724727" y="332186"/>
                    <a:pt x="2741721" y="343484"/>
                  </a:cubicBezTo>
                  <a:cubicBezTo>
                    <a:pt x="2773443" y="368342"/>
                    <a:pt x="2804033" y="390940"/>
                    <a:pt x="2831223" y="411277"/>
                  </a:cubicBezTo>
                  <a:cubicBezTo>
                    <a:pt x="2908263" y="476811"/>
                    <a:pt x="2952448" y="515227"/>
                    <a:pt x="2952448" y="515227"/>
                  </a:cubicBezTo>
                  <a:lnTo>
                    <a:pt x="2474618" y="977654"/>
                  </a:lnTo>
                  <a:lnTo>
                    <a:pt x="2441315" y="933118"/>
                  </a:lnTo>
                  <a:cubicBezTo>
                    <a:pt x="2188768" y="627102"/>
                    <a:pt x="1806572" y="432048"/>
                    <a:pt x="1378818" y="432048"/>
                  </a:cubicBezTo>
                  <a:cubicBezTo>
                    <a:pt x="665895" y="432048"/>
                    <a:pt x="79521" y="973865"/>
                    <a:pt x="9009" y="1668184"/>
                  </a:cubicBezTo>
                  <a:lnTo>
                    <a:pt x="5657" y="1734565"/>
                  </a:lnTo>
                  <a:lnTo>
                    <a:pt x="0" y="1601044"/>
                  </a:lnTo>
                  <a:cubicBezTo>
                    <a:pt x="1133" y="1575057"/>
                    <a:pt x="3399" y="1546809"/>
                    <a:pt x="4532" y="1515173"/>
                  </a:cubicBezTo>
                  <a:cubicBezTo>
                    <a:pt x="7931" y="1484666"/>
                    <a:pt x="6798" y="1449640"/>
                    <a:pt x="14729" y="1414613"/>
                  </a:cubicBezTo>
                  <a:cubicBezTo>
                    <a:pt x="20393" y="1378457"/>
                    <a:pt x="26058" y="1340041"/>
                    <a:pt x="32856" y="1300495"/>
                  </a:cubicBezTo>
                  <a:cubicBezTo>
                    <a:pt x="41919" y="1259819"/>
                    <a:pt x="54381" y="1219144"/>
                    <a:pt x="65711" y="1175078"/>
                  </a:cubicBezTo>
                  <a:cubicBezTo>
                    <a:pt x="92902" y="1088077"/>
                    <a:pt x="126890" y="995427"/>
                    <a:pt x="176739" y="901646"/>
                  </a:cubicBezTo>
                  <a:cubicBezTo>
                    <a:pt x="224323" y="807866"/>
                    <a:pt x="285502" y="714086"/>
                    <a:pt x="359143" y="621436"/>
                  </a:cubicBezTo>
                  <a:cubicBezTo>
                    <a:pt x="376137" y="597708"/>
                    <a:pt x="397663" y="576240"/>
                    <a:pt x="416923" y="554773"/>
                  </a:cubicBezTo>
                  <a:cubicBezTo>
                    <a:pt x="437316" y="532175"/>
                    <a:pt x="458842" y="510707"/>
                    <a:pt x="479235" y="488109"/>
                  </a:cubicBezTo>
                  <a:cubicBezTo>
                    <a:pt x="523420" y="447434"/>
                    <a:pt x="569870" y="404498"/>
                    <a:pt x="618587" y="364952"/>
                  </a:cubicBezTo>
                  <a:cubicBezTo>
                    <a:pt x="718286" y="290380"/>
                    <a:pt x="825915" y="218067"/>
                    <a:pt x="944874" y="164963"/>
                  </a:cubicBezTo>
                  <a:lnTo>
                    <a:pt x="1033244" y="124287"/>
                  </a:lnTo>
                  <a:lnTo>
                    <a:pt x="1126145" y="91521"/>
                  </a:lnTo>
                  <a:cubicBezTo>
                    <a:pt x="1186191" y="68923"/>
                    <a:pt x="1254167" y="54234"/>
                    <a:pt x="1322144" y="38416"/>
                  </a:cubicBezTo>
                  <a:lnTo>
                    <a:pt x="1373126" y="28247"/>
                  </a:lnTo>
                  <a:lnTo>
                    <a:pt x="1416178" y="21468"/>
                  </a:lnTo>
                  <a:cubicBezTo>
                    <a:pt x="1444502" y="16948"/>
                    <a:pt x="1471692" y="13559"/>
                    <a:pt x="1500016" y="9039"/>
                  </a:cubicBezTo>
                  <a:lnTo>
                    <a:pt x="1520409" y="6779"/>
                  </a:lnTo>
                  <a:lnTo>
                    <a:pt x="1531738" y="4520"/>
                  </a:lnTo>
                  <a:lnTo>
                    <a:pt x="1554397" y="4520"/>
                  </a:lnTo>
                  <a:lnTo>
                    <a:pt x="1601981" y="2260"/>
                  </a:lnTo>
                  <a:cubicBezTo>
                    <a:pt x="1634836" y="2260"/>
                    <a:pt x="1666559" y="1130"/>
                    <a:pt x="169714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sp>
          <p:nvSpPr>
            <p:cNvPr id="10" name="Freeform 172">
              <a:extLst>
                <a:ext uri="{FF2B5EF4-FFF2-40B4-BE49-F238E27FC236}">
                  <a16:creationId xmlns:a16="http://schemas.microsoft.com/office/drawing/2014/main" id="{214F1915-C459-428F-AC1F-2F6A67DCCDA8}"/>
                </a:ext>
              </a:extLst>
            </p:cNvPr>
            <p:cNvSpPr>
              <a:spLocks/>
            </p:cNvSpPr>
            <p:nvPr/>
          </p:nvSpPr>
          <p:spPr bwMode="auto">
            <a:xfrm>
              <a:off x="6867303" y="2719719"/>
              <a:ext cx="955623" cy="1083990"/>
            </a:xfrm>
            <a:custGeom>
              <a:avLst/>
              <a:gdLst>
                <a:gd name="T0" fmla="*/ 134 w 134"/>
                <a:gd name="T1" fmla="*/ 0 h 152"/>
                <a:gd name="T2" fmla="*/ 130 w 134"/>
                <a:gd name="T3" fmla="*/ 152 h 152"/>
                <a:gd name="T4" fmla="*/ 0 w 134"/>
                <a:gd name="T5" fmla="*/ 73 h 152"/>
                <a:gd name="T6" fmla="*/ 134 w 134"/>
                <a:gd name="T7" fmla="*/ 0 h 152"/>
              </a:gdLst>
              <a:ahLst/>
              <a:cxnLst>
                <a:cxn ang="0">
                  <a:pos x="T0" y="T1"/>
                </a:cxn>
                <a:cxn ang="0">
                  <a:pos x="T2" y="T3"/>
                </a:cxn>
                <a:cxn ang="0">
                  <a:pos x="T4" y="T5"/>
                </a:cxn>
                <a:cxn ang="0">
                  <a:pos x="T6" y="T7"/>
                </a:cxn>
              </a:cxnLst>
              <a:rect l="0" t="0" r="r" b="b"/>
              <a:pathLst>
                <a:path w="134" h="152">
                  <a:moveTo>
                    <a:pt x="134" y="0"/>
                  </a:moveTo>
                  <a:lnTo>
                    <a:pt x="130" y="152"/>
                  </a:lnTo>
                  <a:lnTo>
                    <a:pt x="0" y="73"/>
                  </a:lnTo>
                  <a:lnTo>
                    <a:pt x="13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 name="Group 10">
            <a:extLst>
              <a:ext uri="{FF2B5EF4-FFF2-40B4-BE49-F238E27FC236}">
                <a16:creationId xmlns:a16="http://schemas.microsoft.com/office/drawing/2014/main" id="{CC10333D-084C-4283-A51C-FEA58AB63450}"/>
              </a:ext>
            </a:extLst>
          </p:cNvPr>
          <p:cNvGrpSpPr/>
          <p:nvPr/>
        </p:nvGrpSpPr>
        <p:grpSpPr>
          <a:xfrm>
            <a:off x="178412" y="2902708"/>
            <a:ext cx="2288994" cy="3639795"/>
            <a:chOff x="324088" y="1752497"/>
            <a:chExt cx="2879314" cy="4853061"/>
          </a:xfrm>
        </p:grpSpPr>
        <p:sp>
          <p:nvSpPr>
            <p:cNvPr id="12" name="Rectangle 11">
              <a:extLst>
                <a:ext uri="{FF2B5EF4-FFF2-40B4-BE49-F238E27FC236}">
                  <a16:creationId xmlns:a16="http://schemas.microsoft.com/office/drawing/2014/main" id="{819B79EE-98A9-481C-9A53-FD3F74006B51}"/>
                </a:ext>
              </a:extLst>
            </p:cNvPr>
            <p:cNvSpPr/>
            <p:nvPr/>
          </p:nvSpPr>
          <p:spPr>
            <a:xfrm>
              <a:off x="324088" y="1752497"/>
              <a:ext cx="2879314" cy="533480"/>
            </a:xfrm>
            <a:prstGeom prst="rect">
              <a:avLst/>
            </a:prstGeom>
          </p:spPr>
          <p:txBody>
            <a:bodyPr wrap="square" anchor="b">
              <a:spAutoFit/>
            </a:bodyPr>
            <a:lstStyle/>
            <a:p>
              <a:r>
                <a:rPr lang="id-ID" sz="2000" b="1" dirty="0">
                  <a:solidFill>
                    <a:schemeClr val="accent4"/>
                  </a:solidFill>
                  <a:latin typeface="arial" panose="020B0604020202020204" pitchFamily="34" charset="0"/>
                </a:rPr>
                <a:t>RMCS</a:t>
              </a:r>
              <a:endParaRPr lang="en-US" sz="2000" b="1" dirty="0">
                <a:solidFill>
                  <a:schemeClr val="accent4"/>
                </a:solidFill>
              </a:endParaRPr>
            </a:p>
          </p:txBody>
        </p:sp>
        <p:sp>
          <p:nvSpPr>
            <p:cNvPr id="13" name="Rectangle 12">
              <a:extLst>
                <a:ext uri="{FF2B5EF4-FFF2-40B4-BE49-F238E27FC236}">
                  <a16:creationId xmlns:a16="http://schemas.microsoft.com/office/drawing/2014/main" id="{E9FA16C1-0C3F-4B40-AFBE-56224555E554}"/>
                </a:ext>
              </a:extLst>
            </p:cNvPr>
            <p:cNvSpPr/>
            <p:nvPr/>
          </p:nvSpPr>
          <p:spPr>
            <a:xfrm>
              <a:off x="324088" y="2173575"/>
              <a:ext cx="2879314" cy="4431983"/>
            </a:xfrm>
            <a:prstGeom prst="rect">
              <a:avLst/>
            </a:prstGeom>
          </p:spPr>
          <p:txBody>
            <a:bodyPr wrap="square">
              <a:spAutoFit/>
            </a:bodyPr>
            <a:lstStyle/>
            <a:p>
              <a:pPr algn="just"/>
              <a:r>
                <a:rPr lang="id-ID" sz="1400" dirty="0"/>
                <a:t>Penulisan unit kompetensi, menggunakan </a:t>
              </a:r>
              <a:r>
                <a:rPr lang="en-US" sz="1400" i="1" dirty="0"/>
                <a:t>Regional Model Competency Standards </a:t>
              </a:r>
              <a:r>
                <a:rPr lang="en-US" sz="1400" dirty="0"/>
                <a:t>(</a:t>
              </a:r>
              <a:r>
                <a:rPr lang="id-ID" sz="1400" dirty="0"/>
                <a:t>RMCS</a:t>
              </a:r>
              <a:r>
                <a:rPr lang="en-US" sz="1400" dirty="0"/>
                <a:t>)</a:t>
              </a:r>
              <a:r>
                <a:rPr lang="id-ID" sz="1400" dirty="0"/>
                <a:t> yang direkomendasikan oleh International Labour Organization </a:t>
              </a:r>
              <a:r>
                <a:rPr lang="en-US" sz="1400" dirty="0"/>
                <a:t>(</a:t>
              </a:r>
              <a:r>
                <a:rPr lang="id-ID" sz="1400" dirty="0"/>
                <a:t>ILO</a:t>
              </a:r>
              <a:r>
                <a:rPr lang="en-US" sz="1400" dirty="0"/>
                <a:t>)</a:t>
              </a:r>
              <a:r>
                <a:rPr lang="id-ID" sz="1400" dirty="0"/>
                <a:t> yang telah ditetapkan dalam PERMEN NAKERTRANS No. 8 tahun 2012 tentang Tata Cara Penetapan Standar Kompetensi Kerja Nasional Indonesia</a:t>
              </a:r>
              <a:endParaRPr lang="en-US" sz="1400" dirty="0"/>
            </a:p>
          </p:txBody>
        </p:sp>
      </p:grpSp>
      <p:grpSp>
        <p:nvGrpSpPr>
          <p:cNvPr id="14" name="Group 13">
            <a:extLst>
              <a:ext uri="{FF2B5EF4-FFF2-40B4-BE49-F238E27FC236}">
                <a16:creationId xmlns:a16="http://schemas.microsoft.com/office/drawing/2014/main" id="{F97D4E29-D998-4AA6-BE1F-E18E439D702B}"/>
              </a:ext>
            </a:extLst>
          </p:cNvPr>
          <p:cNvGrpSpPr/>
          <p:nvPr/>
        </p:nvGrpSpPr>
        <p:grpSpPr>
          <a:xfrm>
            <a:off x="6771884" y="2212387"/>
            <a:ext cx="1998221" cy="2725000"/>
            <a:chOff x="407369" y="1718261"/>
            <a:chExt cx="2879314" cy="3633334"/>
          </a:xfrm>
        </p:grpSpPr>
        <p:sp>
          <p:nvSpPr>
            <p:cNvPr id="15" name="Rectangle 14">
              <a:extLst>
                <a:ext uri="{FF2B5EF4-FFF2-40B4-BE49-F238E27FC236}">
                  <a16:creationId xmlns:a16="http://schemas.microsoft.com/office/drawing/2014/main" id="{6DAE7CE2-BE1C-4651-9E9E-06B263DB6ACB}"/>
                </a:ext>
              </a:extLst>
            </p:cNvPr>
            <p:cNvSpPr/>
            <p:nvPr/>
          </p:nvSpPr>
          <p:spPr>
            <a:xfrm>
              <a:off x="407369" y="1718261"/>
              <a:ext cx="1692849" cy="492443"/>
            </a:xfrm>
            <a:prstGeom prst="rect">
              <a:avLst/>
            </a:prstGeom>
          </p:spPr>
          <p:txBody>
            <a:bodyPr wrap="square" anchor="b">
              <a:spAutoFit/>
            </a:bodyPr>
            <a:lstStyle/>
            <a:p>
              <a:pPr algn="r"/>
              <a:r>
                <a:rPr lang="id-ID" b="1" dirty="0">
                  <a:solidFill>
                    <a:schemeClr val="accent2"/>
                  </a:solidFill>
                  <a:latin typeface="arial" panose="020B0604020202020204" pitchFamily="34" charset="0"/>
                </a:rPr>
                <a:t>RCL</a:t>
              </a:r>
              <a:endParaRPr lang="en-US" b="1" dirty="0">
                <a:solidFill>
                  <a:schemeClr val="accent2"/>
                </a:solidFill>
              </a:endParaRPr>
            </a:p>
          </p:txBody>
        </p:sp>
        <p:sp>
          <p:nvSpPr>
            <p:cNvPr id="16" name="Rectangle 15">
              <a:extLst>
                <a:ext uri="{FF2B5EF4-FFF2-40B4-BE49-F238E27FC236}">
                  <a16:creationId xmlns:a16="http://schemas.microsoft.com/office/drawing/2014/main" id="{9E307C86-A437-4E22-BF1A-C5D05554D533}"/>
                </a:ext>
              </a:extLst>
            </p:cNvPr>
            <p:cNvSpPr/>
            <p:nvPr/>
          </p:nvSpPr>
          <p:spPr>
            <a:xfrm>
              <a:off x="407369" y="2273829"/>
              <a:ext cx="2879314" cy="3077766"/>
            </a:xfrm>
            <a:prstGeom prst="rect">
              <a:avLst/>
            </a:prstGeom>
          </p:spPr>
          <p:txBody>
            <a:bodyPr wrap="square">
              <a:spAutoFit/>
            </a:bodyPr>
            <a:lstStyle/>
            <a:p>
              <a:pPr lvl="0"/>
              <a:r>
                <a:rPr lang="id-ID" sz="1600" dirty="0"/>
                <a:t>Standar kompetensi teknis harus menggunakan metode </a:t>
              </a:r>
              <a:r>
                <a:rPr lang="id-ID" sz="1600" i="1" dirty="0"/>
                <a:t>Required Competency Level </a:t>
              </a:r>
              <a:r>
                <a:rPr lang="id-ID" sz="1600" dirty="0"/>
                <a:t>yang dibagi ke dalam 5 level (</a:t>
              </a:r>
              <a:r>
                <a:rPr lang="id-ID" sz="1600" i="1" dirty="0"/>
                <a:t>understand, apply, analyze, evaluate, create</a:t>
              </a:r>
              <a:r>
                <a:rPr lang="id-ID" sz="1600" dirty="0"/>
                <a:t>)</a:t>
              </a:r>
              <a:endParaRPr lang="en-ID" sz="1600" dirty="0"/>
            </a:p>
          </p:txBody>
        </p:sp>
      </p:grpSp>
      <p:pic>
        <p:nvPicPr>
          <p:cNvPr id="17" name="Graphic 16" descr="Fire">
            <a:extLst>
              <a:ext uri="{FF2B5EF4-FFF2-40B4-BE49-F238E27FC236}">
                <a16:creationId xmlns:a16="http://schemas.microsoft.com/office/drawing/2014/main" id="{5DE58C28-65DF-4109-ACEB-9E3C2BC447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48630" y="4617345"/>
            <a:ext cx="594978" cy="594978"/>
          </a:xfrm>
          <a:prstGeom prst="rect">
            <a:avLst/>
          </a:prstGeom>
        </p:spPr>
      </p:pic>
      <p:pic>
        <p:nvPicPr>
          <p:cNvPr id="18" name="Graphic 17" descr="Rocket">
            <a:extLst>
              <a:ext uri="{FF2B5EF4-FFF2-40B4-BE49-F238E27FC236}">
                <a16:creationId xmlns:a16="http://schemas.microsoft.com/office/drawing/2014/main" id="{035270BA-0DAC-413B-BEED-E35C30FB3F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798980" y="2479102"/>
            <a:ext cx="594978" cy="594978"/>
          </a:xfrm>
          <a:prstGeom prst="rect">
            <a:avLst/>
          </a:prstGeom>
        </p:spPr>
      </p:pic>
      <p:pic>
        <p:nvPicPr>
          <p:cNvPr id="19" name="Graphic 18" descr="Fire">
            <a:extLst>
              <a:ext uri="{FF2B5EF4-FFF2-40B4-BE49-F238E27FC236}">
                <a16:creationId xmlns:a16="http://schemas.microsoft.com/office/drawing/2014/main" id="{6C3AA5C3-F3E7-429B-8EB6-1A4E27D044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80374" y="2851379"/>
            <a:ext cx="385260" cy="385260"/>
          </a:xfrm>
          <a:prstGeom prst="rect">
            <a:avLst/>
          </a:prstGeom>
        </p:spPr>
      </p:pic>
      <p:pic>
        <p:nvPicPr>
          <p:cNvPr id="20" name="Graphic 19" descr="Rocket">
            <a:extLst>
              <a:ext uri="{FF2B5EF4-FFF2-40B4-BE49-F238E27FC236}">
                <a16:creationId xmlns:a16="http://schemas.microsoft.com/office/drawing/2014/main" id="{9CEF83BC-61BC-4B65-AFB5-13D299EDE4A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864577" y="2203092"/>
            <a:ext cx="385260" cy="385260"/>
          </a:xfrm>
          <a:prstGeom prst="rect">
            <a:avLst/>
          </a:prstGeom>
        </p:spPr>
      </p:pic>
      <p:sp>
        <p:nvSpPr>
          <p:cNvPr id="21" name="Oval 20">
            <a:extLst>
              <a:ext uri="{FF2B5EF4-FFF2-40B4-BE49-F238E27FC236}">
                <a16:creationId xmlns:a16="http://schemas.microsoft.com/office/drawing/2014/main" id="{09F39869-9648-42B2-8557-0F8A8B208FE8}"/>
              </a:ext>
            </a:extLst>
          </p:cNvPr>
          <p:cNvSpPr/>
          <p:nvPr/>
        </p:nvSpPr>
        <p:spPr>
          <a:xfrm>
            <a:off x="3349785" y="2555084"/>
            <a:ext cx="2520280" cy="2499272"/>
          </a:xfrm>
          <a:prstGeom prst="ellipse">
            <a:avLst/>
          </a:prstGeom>
          <a:solidFill>
            <a:schemeClr val="tx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d-ID" sz="4000" b="1" dirty="0">
                <a:solidFill>
                  <a:schemeClr val="tx1"/>
                </a:solidFill>
              </a:rPr>
              <a:t>SKTDP</a:t>
            </a:r>
            <a:endParaRPr lang="en-US" sz="4000" b="1" dirty="0">
              <a:solidFill>
                <a:schemeClr val="tx1"/>
              </a:solidFill>
            </a:endParaRPr>
          </a:p>
        </p:txBody>
      </p:sp>
      <p:sp>
        <p:nvSpPr>
          <p:cNvPr id="22" name="Rectangle 21">
            <a:extLst>
              <a:ext uri="{FF2B5EF4-FFF2-40B4-BE49-F238E27FC236}">
                <a16:creationId xmlns:a16="http://schemas.microsoft.com/office/drawing/2014/main" id="{C51D144F-07EC-4936-9898-AC5D10A9ADB4}"/>
              </a:ext>
            </a:extLst>
          </p:cNvPr>
          <p:cNvSpPr/>
          <p:nvPr/>
        </p:nvSpPr>
        <p:spPr>
          <a:xfrm>
            <a:off x="262656" y="1719367"/>
            <a:ext cx="2123046" cy="1015663"/>
          </a:xfrm>
          <a:prstGeom prst="rect">
            <a:avLst/>
          </a:prstGeom>
          <a:solidFill>
            <a:schemeClr val="bg2"/>
          </a:solidFill>
        </p:spPr>
        <p:txBody>
          <a:bodyPr wrap="square">
            <a:spAutoFit/>
          </a:bodyPr>
          <a:lstStyle/>
          <a:p>
            <a:r>
              <a:rPr lang="id-ID" sz="2000" b="1" dirty="0">
                <a:solidFill>
                  <a:schemeClr val="accent2">
                    <a:lumMod val="75000"/>
                  </a:schemeClr>
                </a:solidFill>
                <a:latin typeface="Arial" panose="020B0604020202020204" pitchFamily="34" charset="0"/>
                <a:cs typeface="Arial" panose="020B0604020202020204" pitchFamily="34" charset="0"/>
              </a:rPr>
              <a:t>Permendag Nomor 85 Tahun 2017 </a:t>
            </a:r>
          </a:p>
        </p:txBody>
      </p:sp>
      <p:sp>
        <p:nvSpPr>
          <p:cNvPr id="23" name="Rectangle 22">
            <a:extLst>
              <a:ext uri="{FF2B5EF4-FFF2-40B4-BE49-F238E27FC236}">
                <a16:creationId xmlns:a16="http://schemas.microsoft.com/office/drawing/2014/main" id="{94F99F68-E70B-4720-825D-3A44F901ACED}"/>
              </a:ext>
            </a:extLst>
          </p:cNvPr>
          <p:cNvSpPr/>
          <p:nvPr/>
        </p:nvSpPr>
        <p:spPr>
          <a:xfrm>
            <a:off x="6862795" y="5082005"/>
            <a:ext cx="1998221" cy="1015663"/>
          </a:xfrm>
          <a:prstGeom prst="rect">
            <a:avLst/>
          </a:prstGeom>
          <a:solidFill>
            <a:schemeClr val="bg2"/>
          </a:solidFill>
        </p:spPr>
        <p:txBody>
          <a:bodyPr wrap="square">
            <a:spAutoFit/>
          </a:bodyPr>
          <a:lstStyle/>
          <a:p>
            <a:r>
              <a:rPr lang="id-ID" sz="2000" b="1" cap="all" dirty="0">
                <a:solidFill>
                  <a:schemeClr val="accent2">
                    <a:lumMod val="75000"/>
                  </a:schemeClr>
                </a:solidFill>
                <a:latin typeface="arial" panose="020B0604020202020204" pitchFamily="34" charset="0"/>
              </a:rPr>
              <a:t>Arahan Permenpan 38/2018</a:t>
            </a:r>
            <a:endParaRPr lang="en-US" sz="2000" b="1" cap="all" dirty="0">
              <a:solidFill>
                <a:schemeClr val="accent2">
                  <a:lumMod val="75000"/>
                </a:schemeClr>
              </a:solidFill>
            </a:endParaRPr>
          </a:p>
        </p:txBody>
      </p:sp>
    </p:spTree>
    <p:extLst>
      <p:ext uri="{BB962C8B-B14F-4D97-AF65-F5344CB8AC3E}">
        <p14:creationId xmlns:p14="http://schemas.microsoft.com/office/powerpoint/2010/main" val="2865014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9D12-0459-41C0-892B-D831AFDAAB4B}"/>
              </a:ext>
            </a:extLst>
          </p:cNvPr>
          <p:cNvSpPr>
            <a:spLocks noGrp="1"/>
          </p:cNvSpPr>
          <p:nvPr>
            <p:ph type="title"/>
          </p:nvPr>
        </p:nvSpPr>
        <p:spPr>
          <a:xfrm>
            <a:off x="457200" y="332656"/>
            <a:ext cx="8229600" cy="1143000"/>
          </a:xfrm>
        </p:spPr>
        <p:txBody>
          <a:bodyPr/>
          <a:lstStyle/>
          <a:p>
            <a:r>
              <a:rPr lang="id-ID" dirty="0"/>
              <a:t>TINDAK LANJUT</a:t>
            </a:r>
          </a:p>
        </p:txBody>
      </p:sp>
      <p:sp>
        <p:nvSpPr>
          <p:cNvPr id="4" name="TextBox 3">
            <a:extLst>
              <a:ext uri="{FF2B5EF4-FFF2-40B4-BE49-F238E27FC236}">
                <a16:creationId xmlns:a16="http://schemas.microsoft.com/office/drawing/2014/main" id="{1C577D00-8BA9-4736-BCDB-647FB950D6A7}"/>
              </a:ext>
            </a:extLst>
          </p:cNvPr>
          <p:cNvSpPr txBox="1"/>
          <p:nvPr/>
        </p:nvSpPr>
        <p:spPr>
          <a:xfrm>
            <a:off x="1261772" y="1491680"/>
            <a:ext cx="6912768" cy="1569660"/>
          </a:xfrm>
          <a:prstGeom prst="rect">
            <a:avLst/>
          </a:prstGeom>
          <a:noFill/>
        </p:spPr>
        <p:txBody>
          <a:bodyPr wrap="square" rtlCol="0">
            <a:spAutoFit/>
          </a:bodyPr>
          <a:lstStyle/>
          <a:p>
            <a:r>
              <a:rPr lang="id-ID" sz="3200" dirty="0"/>
              <a:t>Perlu dilakukan penyesuaian terhadap SKTDP yang ada saat ini sesuai dengan arahan PermenPAN dan RB </a:t>
            </a:r>
          </a:p>
        </p:txBody>
      </p:sp>
      <p:pic>
        <p:nvPicPr>
          <p:cNvPr id="103" name="Picture 102">
            <a:extLst>
              <a:ext uri="{FF2B5EF4-FFF2-40B4-BE49-F238E27FC236}">
                <a16:creationId xmlns:a16="http://schemas.microsoft.com/office/drawing/2014/main" id="{7FDC712D-3DA8-46CB-9982-99466D928D3A}"/>
              </a:ext>
            </a:extLst>
          </p:cNvPr>
          <p:cNvPicPr>
            <a:picLocks noChangeAspect="1"/>
          </p:cNvPicPr>
          <p:nvPr/>
        </p:nvPicPr>
        <p:blipFill>
          <a:blip r:embed="rId2"/>
          <a:stretch>
            <a:fillRect/>
          </a:stretch>
        </p:blipFill>
        <p:spPr>
          <a:xfrm>
            <a:off x="982066" y="2852936"/>
            <a:ext cx="7179867" cy="4168252"/>
          </a:xfrm>
          <a:prstGeom prst="rect">
            <a:avLst/>
          </a:prstGeom>
        </p:spPr>
      </p:pic>
      <p:cxnSp>
        <p:nvCxnSpPr>
          <p:cNvPr id="105" name="Straight Connector 104">
            <a:extLst>
              <a:ext uri="{FF2B5EF4-FFF2-40B4-BE49-F238E27FC236}">
                <a16:creationId xmlns:a16="http://schemas.microsoft.com/office/drawing/2014/main" id="{1E1A5C72-97EC-4FDF-96B6-856A24E33913}"/>
              </a:ext>
            </a:extLst>
          </p:cNvPr>
          <p:cNvCxnSpPr/>
          <p:nvPr/>
        </p:nvCxnSpPr>
        <p:spPr>
          <a:xfrm>
            <a:off x="982066" y="1340768"/>
            <a:ext cx="0" cy="12241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44E59C6-BBFC-4403-B0E5-0F44DD2C7073}"/>
              </a:ext>
            </a:extLst>
          </p:cNvPr>
          <p:cNvCxnSpPr/>
          <p:nvPr/>
        </p:nvCxnSpPr>
        <p:spPr>
          <a:xfrm>
            <a:off x="1115616" y="1052374"/>
            <a:ext cx="0" cy="122413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0F46492-2235-41F0-A031-8A56E6204DED}"/>
              </a:ext>
            </a:extLst>
          </p:cNvPr>
          <p:cNvCxnSpPr/>
          <p:nvPr/>
        </p:nvCxnSpPr>
        <p:spPr>
          <a:xfrm>
            <a:off x="8028383" y="1629162"/>
            <a:ext cx="0" cy="12241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F7BDFE4-1A9F-4EF4-BFF4-22374434D918}"/>
              </a:ext>
            </a:extLst>
          </p:cNvPr>
          <p:cNvCxnSpPr/>
          <p:nvPr/>
        </p:nvCxnSpPr>
        <p:spPr>
          <a:xfrm>
            <a:off x="7884368" y="1173859"/>
            <a:ext cx="0" cy="122413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328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B1CDAF71-87DD-4B5D-8549-73A9D75C25C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7" r="557"/>
          <a:stretch>
            <a:fillRect/>
          </a:stretch>
        </p:blipFill>
        <p:spPr/>
      </p:pic>
      <p:sp>
        <p:nvSpPr>
          <p:cNvPr id="11" name="Title 1">
            <a:extLst>
              <a:ext uri="{FF2B5EF4-FFF2-40B4-BE49-F238E27FC236}">
                <a16:creationId xmlns:a16="http://schemas.microsoft.com/office/drawing/2014/main" id="{C3BFC9A0-2F18-49B3-9CB1-2D7A7207393A}"/>
              </a:ext>
            </a:extLst>
          </p:cNvPr>
          <p:cNvSpPr>
            <a:spLocks noGrp="1"/>
          </p:cNvSpPr>
          <p:nvPr>
            <p:ph type="ctrTitle"/>
          </p:nvPr>
        </p:nvSpPr>
        <p:spPr>
          <a:xfrm>
            <a:off x="3140075" y="4525963"/>
            <a:ext cx="6326188" cy="1066800"/>
          </a:xfrm>
        </p:spPr>
        <p:txBody>
          <a:bodyPr rtlCol="0"/>
          <a:lstStyle/>
          <a:p>
            <a:pPr eaLnBrk="1" fontAlgn="auto" hangingPunct="1">
              <a:spcAft>
                <a:spcPts val="0"/>
              </a:spcAft>
              <a:defRPr/>
            </a:pPr>
            <a:r>
              <a:rPr lang="id-ID" sz="4800" dirty="0"/>
              <a:t>Terima kasih</a:t>
            </a:r>
            <a:endParaRPr lang="en-US" sz="4800" dirty="0"/>
          </a:p>
        </p:txBody>
      </p:sp>
      <p:sp>
        <p:nvSpPr>
          <p:cNvPr id="13" name="Text Placeholder 3">
            <a:extLst>
              <a:ext uri="{FF2B5EF4-FFF2-40B4-BE49-F238E27FC236}">
                <a16:creationId xmlns:a16="http://schemas.microsoft.com/office/drawing/2014/main" id="{8941A70A-EC43-451D-9D6C-C27354DB6499}"/>
              </a:ext>
            </a:extLst>
          </p:cNvPr>
          <p:cNvSpPr>
            <a:spLocks noGrp="1"/>
          </p:cNvSpPr>
          <p:nvPr>
            <p:ph type="subTitle" idx="1"/>
          </p:nvPr>
        </p:nvSpPr>
        <p:spPr>
          <a:xfrm>
            <a:off x="3211513" y="5494338"/>
            <a:ext cx="5608637" cy="384175"/>
          </a:xfrm>
        </p:spPr>
        <p:txBody>
          <a:bodyPr rtlCol="0"/>
          <a:lstStyle/>
          <a:p>
            <a:pPr eaLnBrk="1" fontAlgn="auto" hangingPunct="1">
              <a:spcAft>
                <a:spcPts val="0"/>
              </a:spcAft>
              <a:defRPr/>
            </a:pPr>
            <a:r>
              <a:rPr lang="id-ID" dirty="0"/>
              <a:t>Organisasi.kemendag@gmail.com</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6144865-F3B1-432C-8554-EEE67CD298FB}"/>
              </a:ext>
            </a:extLst>
          </p:cNvPr>
          <p:cNvSpPr/>
          <p:nvPr/>
        </p:nvSpPr>
        <p:spPr>
          <a:xfrm>
            <a:off x="7366000" y="1767141"/>
            <a:ext cx="1674813" cy="1647825"/>
          </a:xfrm>
          <a:prstGeom prst="ellipse">
            <a:avLst/>
          </a:prstGeom>
          <a:solidFill>
            <a:srgbClr val="A8F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b="1" dirty="0">
                <a:solidFill>
                  <a:schemeClr val="tx1"/>
                </a:solidFill>
              </a:rPr>
              <a:t>MOSAIC</a:t>
            </a:r>
            <a:endParaRPr lang="id-ID" b="1" dirty="0">
              <a:solidFill>
                <a:schemeClr val="tx1"/>
              </a:solidFill>
            </a:endParaRPr>
          </a:p>
        </p:txBody>
      </p:sp>
      <p:sp>
        <p:nvSpPr>
          <p:cNvPr id="2" name="Oval 1">
            <a:extLst>
              <a:ext uri="{FF2B5EF4-FFF2-40B4-BE49-F238E27FC236}">
                <a16:creationId xmlns:a16="http://schemas.microsoft.com/office/drawing/2014/main" id="{E1DFF5F7-CF41-47BD-A409-B48060F607E6}"/>
              </a:ext>
            </a:extLst>
          </p:cNvPr>
          <p:cNvSpPr/>
          <p:nvPr/>
        </p:nvSpPr>
        <p:spPr>
          <a:xfrm>
            <a:off x="107950" y="1334007"/>
            <a:ext cx="1674813" cy="16478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400" dirty="0">
                <a:solidFill>
                  <a:schemeClr val="tx1"/>
                </a:solidFill>
              </a:rPr>
              <a:t>RMCS</a:t>
            </a:r>
            <a:endParaRPr lang="id-ID" sz="2400" dirty="0">
              <a:solidFill>
                <a:schemeClr val="tx1"/>
              </a:solidFill>
            </a:endParaRPr>
          </a:p>
        </p:txBody>
      </p:sp>
      <p:sp>
        <p:nvSpPr>
          <p:cNvPr id="21508" name="Shape 111">
            <a:extLst>
              <a:ext uri="{FF2B5EF4-FFF2-40B4-BE49-F238E27FC236}">
                <a16:creationId xmlns:a16="http://schemas.microsoft.com/office/drawing/2014/main" id="{A3220131-64C3-4ABD-9F20-3036A23D014B}"/>
              </a:ext>
            </a:extLst>
          </p:cNvPr>
          <p:cNvSpPr>
            <a:spLocks noGrp="1" noChangeArrowheads="1"/>
          </p:cNvSpPr>
          <p:nvPr>
            <p:ph type="title"/>
          </p:nvPr>
        </p:nvSpPr>
        <p:spPr>
          <a:xfrm>
            <a:off x="107950" y="115888"/>
            <a:ext cx="8597900" cy="1143000"/>
          </a:xfrm>
        </p:spPr>
        <p:txBody>
          <a:bodyPr/>
          <a:lstStyle/>
          <a:p>
            <a:pPr>
              <a:spcBef>
                <a:spcPct val="0"/>
              </a:spcBef>
            </a:pPr>
            <a:r>
              <a:rPr lang="id-ID" altLang="id-ID" sz="3200" b="1" dirty="0">
                <a:solidFill>
                  <a:schemeClr val="tx2"/>
                </a:solidFill>
                <a:latin typeface="Tw Cen MT" panose="020B0602020104020603" pitchFamily="34" charset="0"/>
              </a:rPr>
              <a:t>Dasar Hukum Penyusunan Standar Kompetensi Teknis</a:t>
            </a:r>
          </a:p>
        </p:txBody>
      </p:sp>
      <p:graphicFrame>
        <p:nvGraphicFramePr>
          <p:cNvPr id="7" name="Diagram 6">
            <a:extLst>
              <a:ext uri="{FF2B5EF4-FFF2-40B4-BE49-F238E27FC236}">
                <a16:creationId xmlns:a16="http://schemas.microsoft.com/office/drawing/2014/main" id="{C3DA8957-6F83-4DA4-B072-8D1F2D6671BD}"/>
              </a:ext>
            </a:extLst>
          </p:cNvPr>
          <p:cNvGraphicFramePr/>
          <p:nvPr>
            <p:extLst>
              <p:ext uri="{D42A27DB-BD31-4B8C-83A1-F6EECF244321}">
                <p14:modId xmlns:p14="http://schemas.microsoft.com/office/powerpoint/2010/main" val="401740010"/>
              </p:ext>
            </p:extLst>
          </p:nvPr>
        </p:nvGraphicFramePr>
        <p:xfrm>
          <a:off x="1442295" y="-689548"/>
          <a:ext cx="6259409" cy="6223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10" name="Rectangle 2">
            <a:extLst>
              <a:ext uri="{FF2B5EF4-FFF2-40B4-BE49-F238E27FC236}">
                <a16:creationId xmlns:a16="http://schemas.microsoft.com/office/drawing/2014/main" id="{BEB3DF70-72B7-4783-9A60-F417475FBE8A}"/>
              </a:ext>
            </a:extLst>
          </p:cNvPr>
          <p:cNvSpPr>
            <a:spLocks noChangeArrowheads="1"/>
          </p:cNvSpPr>
          <p:nvPr/>
        </p:nvSpPr>
        <p:spPr bwMode="auto">
          <a:xfrm>
            <a:off x="107950" y="4044950"/>
            <a:ext cx="4000231" cy="2462213"/>
          </a:xfrm>
          <a:prstGeom prst="rect">
            <a:avLst/>
          </a:prstGeom>
          <a:solidFill>
            <a:srgbClr val="FFC000"/>
          </a:solidFill>
          <a:ln>
            <a:noFill/>
          </a:ln>
          <a:extLst/>
        </p:spPr>
        <p:txBody>
          <a:bodyPr wrap="square">
            <a:spAutoFit/>
          </a:bodyPr>
          <a:lstStyle>
            <a:lvl1pPr marL="342900" indent="-342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buFontTx/>
              <a:buAutoNum type="arabicPeriod"/>
            </a:pPr>
            <a:r>
              <a:rPr lang="id-ID" altLang="id-ID" sz="2200" dirty="0"/>
              <a:t>Penguasaan kompetensi ditetapkan menggunakan pendekatan proses kerja.</a:t>
            </a:r>
          </a:p>
          <a:p>
            <a:pPr>
              <a:buFontTx/>
              <a:buAutoNum type="arabicPeriod"/>
            </a:pPr>
            <a:r>
              <a:rPr lang="id-ID" altLang="id-ID" sz="2200" dirty="0"/>
              <a:t>Pegawai dikatakan kompeten jika bisa memenuhi seluruh kriteria unjuk kerja sesuai urutan kegiatan.</a:t>
            </a:r>
          </a:p>
        </p:txBody>
      </p:sp>
      <p:sp>
        <p:nvSpPr>
          <p:cNvPr id="21511" name="Rectangle 3">
            <a:extLst>
              <a:ext uri="{FF2B5EF4-FFF2-40B4-BE49-F238E27FC236}">
                <a16:creationId xmlns:a16="http://schemas.microsoft.com/office/drawing/2014/main" id="{0B684F36-C8C2-48ED-9BBD-16356E9DE6F2}"/>
              </a:ext>
            </a:extLst>
          </p:cNvPr>
          <p:cNvSpPr>
            <a:spLocks noChangeArrowheads="1"/>
          </p:cNvSpPr>
          <p:nvPr/>
        </p:nvSpPr>
        <p:spPr bwMode="auto">
          <a:xfrm>
            <a:off x="5112327" y="4044950"/>
            <a:ext cx="3923723" cy="2462213"/>
          </a:xfrm>
          <a:prstGeom prst="rect">
            <a:avLst/>
          </a:prstGeom>
          <a:solidFill>
            <a:srgbClr val="A8F2E2"/>
          </a:solidFill>
          <a:ln>
            <a:noFill/>
          </a:ln>
          <a:extLst/>
        </p:spPr>
        <p:txBody>
          <a:bodyPr wrap="square">
            <a:spAutoFit/>
          </a:bodyPr>
          <a:lstStyle>
            <a:lvl1pPr marL="342900" indent="-342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buFontTx/>
              <a:buAutoNum type="arabicPeriod"/>
            </a:pPr>
            <a:r>
              <a:rPr lang="id-ID" altLang="id-ID" sz="2200" dirty="0"/>
              <a:t>Penguasaan kompetensi ditetapkan dalam 5 tingkatan. </a:t>
            </a:r>
          </a:p>
          <a:p>
            <a:pPr>
              <a:buFontTx/>
              <a:buAutoNum type="arabicPeriod"/>
            </a:pPr>
            <a:r>
              <a:rPr lang="id-ID" altLang="id-ID" sz="2200" dirty="0"/>
              <a:t>Pegawai dikatakan memenuhi kompetensi tertentu jika memenuhi indikator perilaku yang ada di setiap level.</a:t>
            </a:r>
            <a:endParaRPr lang="en-US" altLang="id-ID" sz="2200" dirty="0"/>
          </a:p>
        </p:txBody>
      </p:sp>
      <p:sp>
        <p:nvSpPr>
          <p:cNvPr id="3" name="TextBox 2">
            <a:extLst>
              <a:ext uri="{FF2B5EF4-FFF2-40B4-BE49-F238E27FC236}">
                <a16:creationId xmlns:a16="http://schemas.microsoft.com/office/drawing/2014/main" id="{6A818620-2BAB-471F-81A9-37C97B436B5A}"/>
              </a:ext>
            </a:extLst>
          </p:cNvPr>
          <p:cNvSpPr txBox="1"/>
          <p:nvPr/>
        </p:nvSpPr>
        <p:spPr>
          <a:xfrm>
            <a:off x="90539" y="2436751"/>
            <a:ext cx="2017526" cy="1200329"/>
          </a:xfrm>
          <a:prstGeom prst="rect">
            <a:avLst/>
          </a:prstGeom>
          <a:noFill/>
        </p:spPr>
        <p:txBody>
          <a:bodyPr wrap="square" rtlCol="0">
            <a:spAutoFit/>
          </a:bodyPr>
          <a:lstStyle/>
          <a:p>
            <a:r>
              <a:rPr lang="en-ID" dirty="0"/>
              <a:t>Regional Model Competency Standard (introduced by ILO)</a:t>
            </a:r>
          </a:p>
        </p:txBody>
      </p:sp>
      <p:sp>
        <p:nvSpPr>
          <p:cNvPr id="10" name="TextBox 9">
            <a:extLst>
              <a:ext uri="{FF2B5EF4-FFF2-40B4-BE49-F238E27FC236}">
                <a16:creationId xmlns:a16="http://schemas.microsoft.com/office/drawing/2014/main" id="{2576B064-2322-4BF9-B84A-B92E640AE4C6}"/>
              </a:ext>
            </a:extLst>
          </p:cNvPr>
          <p:cNvSpPr txBox="1"/>
          <p:nvPr/>
        </p:nvSpPr>
        <p:spPr>
          <a:xfrm>
            <a:off x="6732240" y="2813050"/>
            <a:ext cx="2281186" cy="1323439"/>
          </a:xfrm>
          <a:prstGeom prst="rect">
            <a:avLst/>
          </a:prstGeom>
          <a:noFill/>
        </p:spPr>
        <p:txBody>
          <a:bodyPr wrap="square" rtlCol="0">
            <a:spAutoFit/>
          </a:bodyPr>
          <a:lstStyle/>
          <a:p>
            <a:pPr algn="r"/>
            <a:r>
              <a:rPr lang="en-ID" sz="1600" dirty="0"/>
              <a:t> Multipurpose Occupational Systems Analysis Inventory - Close-Ended/Levelling (OPM)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D0847D-EBF3-4B11-B2E0-A8C765483EF9}"/>
              </a:ext>
            </a:extLst>
          </p:cNvPr>
          <p:cNvGrpSpPr/>
          <p:nvPr/>
        </p:nvGrpSpPr>
        <p:grpSpPr>
          <a:xfrm>
            <a:off x="323528" y="1106342"/>
            <a:ext cx="5774334" cy="5398176"/>
            <a:chOff x="1894010" y="994841"/>
            <a:chExt cx="5774334" cy="5398176"/>
          </a:xfrm>
        </p:grpSpPr>
        <p:sp>
          <p:nvSpPr>
            <p:cNvPr id="8197" name="Text Box 2"/>
            <p:cNvSpPr txBox="1"/>
            <p:nvPr/>
          </p:nvSpPr>
          <p:spPr>
            <a:xfrm>
              <a:off x="2024337" y="2482235"/>
              <a:ext cx="2080896" cy="307777"/>
            </a:xfrm>
            <a:prstGeom prst="rect">
              <a:avLst/>
            </a:prstGeom>
            <a:solidFill>
              <a:srgbClr val="CCFF99"/>
            </a:solidFill>
            <a:ln w="9525">
              <a:noFill/>
            </a:ln>
          </p:spPr>
          <p:txBody>
            <a:bodyPr wrap="square" anchor="t">
              <a:spAutoFit/>
            </a:bodyPr>
            <a:lstStyle/>
            <a:p>
              <a:pPr lvl="0" indent="0" algn="ctr"/>
              <a:r>
                <a:rPr lang="id-ID" altLang="en-US" sz="1400" b="1">
                  <a:latin typeface="Calibri" panose="020F0502020204030204" pitchFamily="34" charset="0"/>
                  <a:ea typeface="MS PGothic" panose="020B0600070205080204" pitchFamily="34" charset="-128"/>
                </a:rPr>
                <a:t>Level 2</a:t>
              </a:r>
            </a:p>
          </p:txBody>
        </p:sp>
        <p:sp>
          <p:nvSpPr>
            <p:cNvPr id="2" name="Text Box 2"/>
            <p:cNvSpPr txBox="1"/>
            <p:nvPr/>
          </p:nvSpPr>
          <p:spPr>
            <a:xfrm>
              <a:off x="2024338" y="1988840"/>
              <a:ext cx="2064384" cy="307777"/>
            </a:xfrm>
            <a:prstGeom prst="rect">
              <a:avLst/>
            </a:prstGeom>
            <a:solidFill>
              <a:srgbClr val="CCFF99"/>
            </a:solidFill>
            <a:ln w="9525">
              <a:noFill/>
            </a:ln>
          </p:spPr>
          <p:txBody>
            <a:bodyPr wrap="square" anchor="t">
              <a:spAutoFit/>
            </a:bodyPr>
            <a:lstStyle/>
            <a:p>
              <a:pPr lvl="0" indent="0" algn="ctr"/>
              <a:r>
                <a:rPr lang="id-ID" altLang="en-US" sz="1400" b="1">
                  <a:latin typeface="Calibri" panose="020F0502020204030204" pitchFamily="34" charset="0"/>
                  <a:ea typeface="MS PGothic" panose="020B0600070205080204" pitchFamily="34" charset="-128"/>
                </a:rPr>
                <a:t>Level 1</a:t>
              </a:r>
            </a:p>
          </p:txBody>
        </p:sp>
        <p:sp>
          <p:nvSpPr>
            <p:cNvPr id="3" name="Text Box 2"/>
            <p:cNvSpPr txBox="1"/>
            <p:nvPr/>
          </p:nvSpPr>
          <p:spPr>
            <a:xfrm>
              <a:off x="2024337" y="2980304"/>
              <a:ext cx="2080896" cy="306704"/>
            </a:xfrm>
            <a:prstGeom prst="rect">
              <a:avLst/>
            </a:prstGeom>
            <a:solidFill>
              <a:srgbClr val="CCFF99"/>
            </a:solidFill>
            <a:ln w="9525">
              <a:noFill/>
            </a:ln>
          </p:spPr>
          <p:txBody>
            <a:bodyPr wrap="square" anchor="t">
              <a:spAutoFit/>
            </a:bodyPr>
            <a:lstStyle/>
            <a:p>
              <a:pPr lvl="0" indent="0" algn="ctr"/>
              <a:r>
                <a:rPr lang="id-ID" altLang="en-US" sz="1400" b="1">
                  <a:latin typeface="Calibri" panose="020F0502020204030204" pitchFamily="34" charset="0"/>
                  <a:ea typeface="MS PGothic" panose="020B0600070205080204" pitchFamily="34" charset="-128"/>
                </a:rPr>
                <a:t>Level 3</a:t>
              </a:r>
            </a:p>
          </p:txBody>
        </p:sp>
        <p:sp>
          <p:nvSpPr>
            <p:cNvPr id="4" name="Text Box 2"/>
            <p:cNvSpPr txBox="1"/>
            <p:nvPr/>
          </p:nvSpPr>
          <p:spPr>
            <a:xfrm>
              <a:off x="2007826" y="3495952"/>
              <a:ext cx="2080896" cy="317758"/>
            </a:xfrm>
            <a:prstGeom prst="rect">
              <a:avLst/>
            </a:prstGeom>
            <a:solidFill>
              <a:srgbClr val="CCFF99"/>
            </a:solidFill>
            <a:ln w="9525">
              <a:noFill/>
            </a:ln>
          </p:spPr>
          <p:txBody>
            <a:bodyPr wrap="square" anchor="t">
              <a:spAutoFit/>
            </a:bodyPr>
            <a:lstStyle/>
            <a:p>
              <a:pPr lvl="0" indent="0" algn="ctr"/>
              <a:r>
                <a:rPr lang="id-ID" altLang="en-US" sz="1400" b="1">
                  <a:latin typeface="Calibri" panose="020F0502020204030204" pitchFamily="34" charset="0"/>
                  <a:ea typeface="MS PGothic" panose="020B0600070205080204" pitchFamily="34" charset="-128"/>
                </a:rPr>
                <a:t>Level 4</a:t>
              </a:r>
            </a:p>
          </p:txBody>
        </p:sp>
        <p:sp>
          <p:nvSpPr>
            <p:cNvPr id="5" name="Text Box 2"/>
            <p:cNvSpPr txBox="1"/>
            <p:nvPr/>
          </p:nvSpPr>
          <p:spPr>
            <a:xfrm>
              <a:off x="2024336" y="4016473"/>
              <a:ext cx="2080896" cy="307778"/>
            </a:xfrm>
            <a:prstGeom prst="rect">
              <a:avLst/>
            </a:prstGeom>
            <a:solidFill>
              <a:srgbClr val="CCFF99"/>
            </a:solidFill>
            <a:ln w="9525">
              <a:noFill/>
            </a:ln>
          </p:spPr>
          <p:txBody>
            <a:bodyPr wrap="square" anchor="t">
              <a:spAutoFit/>
            </a:bodyPr>
            <a:lstStyle/>
            <a:p>
              <a:pPr lvl="0" indent="0" algn="ctr"/>
              <a:r>
                <a:rPr lang="id-ID" altLang="en-US" sz="1400" b="1">
                  <a:latin typeface="Calibri" panose="020F0502020204030204" pitchFamily="34" charset="0"/>
                  <a:ea typeface="MS PGothic" panose="020B0600070205080204" pitchFamily="34" charset="-128"/>
                </a:rPr>
                <a:t>Level 5</a:t>
              </a:r>
            </a:p>
          </p:txBody>
        </p:sp>
        <p:sp>
          <p:nvSpPr>
            <p:cNvPr id="6" name="Text Box 2"/>
            <p:cNvSpPr txBox="1"/>
            <p:nvPr/>
          </p:nvSpPr>
          <p:spPr>
            <a:xfrm>
              <a:off x="2007826" y="4552576"/>
              <a:ext cx="2080896" cy="307777"/>
            </a:xfrm>
            <a:prstGeom prst="rect">
              <a:avLst/>
            </a:prstGeom>
            <a:solidFill>
              <a:srgbClr val="CCFF99"/>
            </a:solidFill>
            <a:ln w="9525">
              <a:noFill/>
            </a:ln>
          </p:spPr>
          <p:txBody>
            <a:bodyPr wrap="square" anchor="t">
              <a:spAutoFit/>
            </a:bodyPr>
            <a:lstStyle/>
            <a:p>
              <a:pPr lvl="0" indent="0" algn="ctr"/>
              <a:r>
                <a:rPr lang="id-ID" altLang="en-US" sz="1400" b="1">
                  <a:latin typeface="Calibri" panose="020F0502020204030204" pitchFamily="34" charset="0"/>
                  <a:ea typeface="MS PGothic" panose="020B0600070205080204" pitchFamily="34" charset="-128"/>
                </a:rPr>
                <a:t>Level 6</a:t>
              </a:r>
            </a:p>
          </p:txBody>
        </p:sp>
        <p:sp>
          <p:nvSpPr>
            <p:cNvPr id="7" name="Text Box 2"/>
            <p:cNvSpPr txBox="1"/>
            <p:nvPr/>
          </p:nvSpPr>
          <p:spPr>
            <a:xfrm>
              <a:off x="2007826" y="5046485"/>
              <a:ext cx="2080896" cy="307777"/>
            </a:xfrm>
            <a:prstGeom prst="rect">
              <a:avLst/>
            </a:prstGeom>
            <a:solidFill>
              <a:srgbClr val="CCFF99"/>
            </a:solidFill>
            <a:ln w="9525">
              <a:noFill/>
            </a:ln>
          </p:spPr>
          <p:txBody>
            <a:bodyPr wrap="square" anchor="t">
              <a:spAutoFit/>
            </a:bodyPr>
            <a:lstStyle/>
            <a:p>
              <a:pPr lvl="0" indent="0" algn="ctr"/>
              <a:r>
                <a:rPr lang="id-ID" altLang="en-US" sz="1400" b="1">
                  <a:latin typeface="Calibri" panose="020F0502020204030204" pitchFamily="34" charset="0"/>
                  <a:ea typeface="MS PGothic" panose="020B0600070205080204" pitchFamily="34" charset="-128"/>
                </a:rPr>
                <a:t>Level 7</a:t>
              </a:r>
            </a:p>
          </p:txBody>
        </p:sp>
        <p:sp>
          <p:nvSpPr>
            <p:cNvPr id="8" name="Text Box 2"/>
            <p:cNvSpPr txBox="1"/>
            <p:nvPr/>
          </p:nvSpPr>
          <p:spPr>
            <a:xfrm>
              <a:off x="2024335" y="5585186"/>
              <a:ext cx="2064387" cy="307777"/>
            </a:xfrm>
            <a:prstGeom prst="rect">
              <a:avLst/>
            </a:prstGeom>
            <a:solidFill>
              <a:srgbClr val="CCFF99"/>
            </a:solidFill>
            <a:ln w="9525">
              <a:noFill/>
            </a:ln>
          </p:spPr>
          <p:txBody>
            <a:bodyPr wrap="square" anchor="t">
              <a:spAutoFit/>
            </a:bodyPr>
            <a:lstStyle/>
            <a:p>
              <a:pPr lvl="0" indent="0" algn="ctr"/>
              <a:r>
                <a:rPr lang="id-ID" altLang="en-US" sz="1400" b="1">
                  <a:latin typeface="Calibri" panose="020F0502020204030204" pitchFamily="34" charset="0"/>
                  <a:ea typeface="MS PGothic" panose="020B0600070205080204" pitchFamily="34" charset="-128"/>
                </a:rPr>
                <a:t>Level 8</a:t>
              </a:r>
            </a:p>
          </p:txBody>
        </p:sp>
        <p:sp>
          <p:nvSpPr>
            <p:cNvPr id="9" name="Text Box 2"/>
            <p:cNvSpPr txBox="1"/>
            <p:nvPr/>
          </p:nvSpPr>
          <p:spPr>
            <a:xfrm>
              <a:off x="2024335" y="6086312"/>
              <a:ext cx="2064388" cy="306705"/>
            </a:xfrm>
            <a:prstGeom prst="rect">
              <a:avLst/>
            </a:prstGeom>
            <a:solidFill>
              <a:srgbClr val="CCFF99"/>
            </a:solidFill>
            <a:ln w="9525">
              <a:noFill/>
            </a:ln>
          </p:spPr>
          <p:txBody>
            <a:bodyPr wrap="square" anchor="t">
              <a:spAutoFit/>
            </a:bodyPr>
            <a:lstStyle/>
            <a:p>
              <a:pPr lvl="0" indent="0" algn="ctr"/>
              <a:r>
                <a:rPr lang="id-ID" altLang="en-US" sz="1400" b="1">
                  <a:latin typeface="Calibri" panose="020F0502020204030204" pitchFamily="34" charset="0"/>
                  <a:ea typeface="MS PGothic" panose="020B0600070205080204" pitchFamily="34" charset="-128"/>
                </a:rPr>
                <a:t>Level 9</a:t>
              </a:r>
            </a:p>
          </p:txBody>
        </p:sp>
        <p:sp>
          <p:nvSpPr>
            <p:cNvPr id="10" name="Text Box 9"/>
            <p:cNvSpPr txBox="1"/>
            <p:nvPr/>
          </p:nvSpPr>
          <p:spPr>
            <a:xfrm>
              <a:off x="1894010" y="1125658"/>
              <a:ext cx="2325035" cy="646331"/>
            </a:xfrm>
            <a:prstGeom prst="rect">
              <a:avLst/>
            </a:prstGeom>
            <a:solidFill>
              <a:srgbClr val="9CC544"/>
            </a:solidFill>
          </p:spPr>
          <p:txBody>
            <a:bodyPr wrap="square" rtlCol="0">
              <a:spAutoFit/>
            </a:bodyPr>
            <a:lstStyle/>
            <a:p>
              <a:pPr algn="ctr"/>
              <a:r>
                <a:rPr lang="id-ID" altLang="en-US" b="1" dirty="0"/>
                <a:t>KKNI</a:t>
              </a:r>
            </a:p>
            <a:p>
              <a:pPr algn="ctr"/>
              <a:r>
                <a:rPr lang="id-ID" altLang="en-US" sz="1800" b="1" dirty="0"/>
                <a:t>Perpres 8 tahun 2012</a:t>
              </a:r>
            </a:p>
          </p:txBody>
        </p:sp>
        <p:sp>
          <p:nvSpPr>
            <p:cNvPr id="5126" name="Text Box 14"/>
            <p:cNvSpPr txBox="1"/>
            <p:nvPr/>
          </p:nvSpPr>
          <p:spPr>
            <a:xfrm>
              <a:off x="5115641" y="2125364"/>
              <a:ext cx="2552700" cy="581660"/>
            </a:xfrm>
            <a:prstGeom prst="rect">
              <a:avLst/>
            </a:prstGeom>
            <a:solidFill>
              <a:srgbClr val="C8E8F9"/>
            </a:solidFill>
            <a:ln w="9525">
              <a:noFill/>
            </a:ln>
          </p:spPr>
          <p:txBody>
            <a:bodyPr wrap="square" anchor="t">
              <a:spAutoFit/>
            </a:bodyPr>
            <a:lstStyle/>
            <a:p>
              <a:pPr lvl="0" indent="0" algn="ctr"/>
              <a:r>
                <a:rPr lang="id-ID" altLang="en-US" sz="1800" b="1" dirty="0">
                  <a:solidFill>
                    <a:srgbClr val="0099FF"/>
                  </a:solidFill>
                  <a:latin typeface="Calibri" panose="020F0502020204030204" pitchFamily="34" charset="0"/>
                  <a:ea typeface="MS PGothic" panose="020B0600070205080204" pitchFamily="34" charset="-128"/>
                </a:rPr>
                <a:t>Level 1</a:t>
              </a:r>
            </a:p>
            <a:p>
              <a:pPr lvl="0" indent="0" algn="ctr"/>
              <a:r>
                <a:rPr lang="id-ID" altLang="en-US" sz="1400" b="1" dirty="0">
                  <a:solidFill>
                    <a:srgbClr val="0099FF"/>
                  </a:solidFill>
                  <a:latin typeface="Calibri" panose="020F0502020204030204" pitchFamily="34" charset="0"/>
                  <a:ea typeface="MS PGothic" panose="020B0600070205080204" pitchFamily="34" charset="-128"/>
                </a:rPr>
                <a:t>Awareness /being development</a:t>
              </a:r>
              <a:endParaRPr lang="en-US" altLang="en-US" sz="1400" dirty="0">
                <a:solidFill>
                  <a:srgbClr val="0099FF"/>
                </a:solidFill>
                <a:latin typeface="Calibri" panose="020F0502020204030204" pitchFamily="34" charset="0"/>
                <a:ea typeface="MS PGothic" panose="020B0600070205080204" pitchFamily="34" charset="-128"/>
              </a:endParaRPr>
            </a:p>
          </p:txBody>
        </p:sp>
        <p:sp>
          <p:nvSpPr>
            <p:cNvPr id="12" name="Text Box 11"/>
            <p:cNvSpPr txBox="1"/>
            <p:nvPr/>
          </p:nvSpPr>
          <p:spPr>
            <a:xfrm>
              <a:off x="5115642" y="994841"/>
              <a:ext cx="2552699" cy="923330"/>
            </a:xfrm>
            <a:prstGeom prst="rect">
              <a:avLst/>
            </a:prstGeom>
            <a:solidFill>
              <a:srgbClr val="00B0F0"/>
            </a:solidFill>
          </p:spPr>
          <p:txBody>
            <a:bodyPr wrap="square" rtlCol="0">
              <a:spAutoFit/>
            </a:bodyPr>
            <a:lstStyle/>
            <a:p>
              <a:pPr algn="ctr"/>
              <a:r>
                <a:rPr lang="id-ID" altLang="en-US" b="1" dirty="0"/>
                <a:t>R C L</a:t>
              </a:r>
            </a:p>
            <a:p>
              <a:pPr algn="ctr"/>
              <a:r>
                <a:rPr lang="id-ID" altLang="en-US" sz="1800" b="1" dirty="0"/>
                <a:t>Permen Pan-RB No 38 tahun 2018</a:t>
              </a:r>
            </a:p>
          </p:txBody>
        </p:sp>
        <p:sp>
          <p:nvSpPr>
            <p:cNvPr id="14" name="Text Box 14"/>
            <p:cNvSpPr txBox="1"/>
            <p:nvPr/>
          </p:nvSpPr>
          <p:spPr>
            <a:xfrm>
              <a:off x="5115644" y="3104127"/>
              <a:ext cx="2552700" cy="612140"/>
            </a:xfrm>
            <a:prstGeom prst="rect">
              <a:avLst/>
            </a:prstGeom>
            <a:solidFill>
              <a:srgbClr val="C8E8F9"/>
            </a:solidFill>
            <a:ln w="9525">
              <a:noFill/>
            </a:ln>
          </p:spPr>
          <p:txBody>
            <a:bodyPr wrap="square" anchor="t">
              <a:spAutoFit/>
            </a:bodyPr>
            <a:lstStyle/>
            <a:p>
              <a:pPr lvl="0" indent="0" algn="ctr"/>
              <a:r>
                <a:rPr lang="id-ID" altLang="en-US" sz="2000" b="1">
                  <a:solidFill>
                    <a:srgbClr val="0099FF"/>
                  </a:solidFill>
                  <a:latin typeface="Calibri" panose="020F0502020204030204" pitchFamily="34" charset="0"/>
                  <a:ea typeface="MS PGothic" panose="020B0600070205080204" pitchFamily="34" charset="-128"/>
                </a:rPr>
                <a:t>Level 2 </a:t>
              </a:r>
            </a:p>
            <a:p>
              <a:pPr lvl="0" indent="0" algn="ctr"/>
              <a:r>
                <a:rPr lang="id-ID" altLang="en-US" sz="1400" b="1">
                  <a:solidFill>
                    <a:srgbClr val="0099FF"/>
                  </a:solidFill>
                  <a:latin typeface="Calibri" panose="020F0502020204030204" pitchFamily="34" charset="0"/>
                  <a:ea typeface="MS PGothic" panose="020B0600070205080204" pitchFamily="34" charset="-128"/>
                </a:rPr>
                <a:t>Basic - Dasar</a:t>
              </a:r>
              <a:endParaRPr lang="en-US" altLang="en-US" sz="1400">
                <a:solidFill>
                  <a:srgbClr val="0099FF"/>
                </a:solidFill>
                <a:latin typeface="Calibri" panose="020F0502020204030204" pitchFamily="34" charset="0"/>
                <a:ea typeface="MS PGothic" panose="020B0600070205080204" pitchFamily="34" charset="-128"/>
              </a:endParaRPr>
            </a:p>
          </p:txBody>
        </p:sp>
        <p:sp>
          <p:nvSpPr>
            <p:cNvPr id="15" name="Text Box 14"/>
            <p:cNvSpPr txBox="1"/>
            <p:nvPr/>
          </p:nvSpPr>
          <p:spPr>
            <a:xfrm>
              <a:off x="5115643" y="3896979"/>
              <a:ext cx="2552700" cy="612140"/>
            </a:xfrm>
            <a:prstGeom prst="rect">
              <a:avLst/>
            </a:prstGeom>
            <a:solidFill>
              <a:srgbClr val="C8E8F9"/>
            </a:solidFill>
            <a:ln w="9525">
              <a:noFill/>
            </a:ln>
          </p:spPr>
          <p:txBody>
            <a:bodyPr wrap="square" anchor="t">
              <a:spAutoFit/>
            </a:bodyPr>
            <a:lstStyle/>
            <a:p>
              <a:pPr lvl="0" indent="0" algn="ctr"/>
              <a:r>
                <a:rPr lang="id-ID" altLang="en-US" sz="2000" b="1">
                  <a:solidFill>
                    <a:srgbClr val="0099FF"/>
                  </a:solidFill>
                  <a:latin typeface="Calibri" panose="020F0502020204030204" pitchFamily="34" charset="0"/>
                  <a:ea typeface="MS PGothic" panose="020B0600070205080204" pitchFamily="34" charset="-128"/>
                </a:rPr>
                <a:t>Level 3</a:t>
              </a:r>
            </a:p>
            <a:p>
              <a:pPr lvl="0" indent="0" algn="ctr"/>
              <a:r>
                <a:rPr lang="id-ID" altLang="en-US" sz="1400">
                  <a:solidFill>
                    <a:srgbClr val="0099FF"/>
                  </a:solidFill>
                  <a:latin typeface="Calibri" panose="020F0502020204030204" pitchFamily="34" charset="0"/>
                  <a:ea typeface="MS PGothic" panose="020B0600070205080204" pitchFamily="34" charset="-128"/>
                </a:rPr>
                <a:t>Intermediate - Menengah</a:t>
              </a:r>
            </a:p>
          </p:txBody>
        </p:sp>
        <p:sp>
          <p:nvSpPr>
            <p:cNvPr id="16" name="Text Box 14"/>
            <p:cNvSpPr txBox="1"/>
            <p:nvPr/>
          </p:nvSpPr>
          <p:spPr>
            <a:xfrm>
              <a:off x="5115642" y="4669253"/>
              <a:ext cx="2552700" cy="612140"/>
            </a:xfrm>
            <a:prstGeom prst="rect">
              <a:avLst/>
            </a:prstGeom>
            <a:solidFill>
              <a:srgbClr val="C8E8F9"/>
            </a:solidFill>
            <a:ln w="9525">
              <a:noFill/>
            </a:ln>
          </p:spPr>
          <p:txBody>
            <a:bodyPr wrap="square" anchor="t">
              <a:spAutoFit/>
            </a:bodyPr>
            <a:lstStyle/>
            <a:p>
              <a:pPr lvl="0" indent="0" algn="ctr"/>
              <a:r>
                <a:rPr lang="id-ID" altLang="en-US" sz="2000" b="1">
                  <a:solidFill>
                    <a:srgbClr val="0099FF"/>
                  </a:solidFill>
                  <a:latin typeface="Calibri" panose="020F0502020204030204" pitchFamily="34" charset="0"/>
                  <a:ea typeface="MS PGothic" panose="020B0600070205080204" pitchFamily="34" charset="-128"/>
                </a:rPr>
                <a:t>Level 4</a:t>
              </a:r>
            </a:p>
            <a:p>
              <a:pPr lvl="0" indent="0" algn="ctr"/>
              <a:r>
                <a:rPr lang="id-ID" altLang="en-US" sz="1400">
                  <a:solidFill>
                    <a:srgbClr val="0099FF"/>
                  </a:solidFill>
                  <a:latin typeface="Calibri" panose="020F0502020204030204" pitchFamily="34" charset="0"/>
                  <a:ea typeface="MS PGothic" panose="020B0600070205080204" pitchFamily="34" charset="-128"/>
                </a:rPr>
                <a:t>Advance -Mumpuni</a:t>
              </a:r>
            </a:p>
          </p:txBody>
        </p:sp>
        <p:sp>
          <p:nvSpPr>
            <p:cNvPr id="17" name="Text Box 14"/>
            <p:cNvSpPr txBox="1"/>
            <p:nvPr/>
          </p:nvSpPr>
          <p:spPr>
            <a:xfrm>
              <a:off x="5115641" y="5695780"/>
              <a:ext cx="2552700" cy="612140"/>
            </a:xfrm>
            <a:prstGeom prst="rect">
              <a:avLst/>
            </a:prstGeom>
            <a:solidFill>
              <a:srgbClr val="C8E8F9"/>
            </a:solidFill>
            <a:ln w="9525">
              <a:noFill/>
            </a:ln>
          </p:spPr>
          <p:txBody>
            <a:bodyPr wrap="square" anchor="t">
              <a:spAutoFit/>
            </a:bodyPr>
            <a:lstStyle/>
            <a:p>
              <a:pPr lvl="0" indent="0" algn="ctr"/>
              <a:r>
                <a:rPr lang="id-ID" altLang="en-US" sz="2000" b="1">
                  <a:solidFill>
                    <a:srgbClr val="0099FF"/>
                  </a:solidFill>
                  <a:latin typeface="Calibri" panose="020F0502020204030204" pitchFamily="34" charset="0"/>
                  <a:ea typeface="MS PGothic" panose="020B0600070205080204" pitchFamily="34" charset="-128"/>
                </a:rPr>
                <a:t>Level 5</a:t>
              </a:r>
            </a:p>
            <a:p>
              <a:pPr lvl="0" indent="0" algn="ctr"/>
              <a:r>
                <a:rPr lang="id-ID" altLang="en-US" sz="1400" b="1">
                  <a:solidFill>
                    <a:srgbClr val="0099FF"/>
                  </a:solidFill>
                  <a:latin typeface="Calibri" panose="020F0502020204030204" pitchFamily="34" charset="0"/>
                  <a:ea typeface="MS PGothic" panose="020B0600070205080204" pitchFamily="34" charset="-128"/>
                </a:rPr>
                <a:t>Expert -Ahli -Pakar</a:t>
              </a:r>
              <a:endParaRPr lang="en-US" altLang="en-US" sz="1400">
                <a:solidFill>
                  <a:srgbClr val="0099FF"/>
                </a:solidFill>
                <a:latin typeface="Calibri" panose="020F0502020204030204" pitchFamily="34" charset="0"/>
                <a:ea typeface="MS PGothic" panose="020B0600070205080204" pitchFamily="34" charset="-128"/>
              </a:endParaRPr>
            </a:p>
          </p:txBody>
        </p:sp>
        <p:sp>
          <p:nvSpPr>
            <p:cNvPr id="30" name="Notched Right Arrow 29"/>
            <p:cNvSpPr/>
            <p:nvPr/>
          </p:nvSpPr>
          <p:spPr>
            <a:xfrm>
              <a:off x="4403809" y="4032869"/>
              <a:ext cx="360045" cy="287655"/>
            </a:xfrm>
            <a:prstGeom prst="notchedRightArrow">
              <a:avLst/>
            </a:prstGeom>
            <a:solidFill>
              <a:srgbClr val="FC9E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Brace 33"/>
            <p:cNvSpPr/>
            <p:nvPr/>
          </p:nvSpPr>
          <p:spPr>
            <a:xfrm>
              <a:off x="4259664" y="2106949"/>
              <a:ext cx="720090" cy="575945"/>
            </a:xfrm>
            <a:prstGeom prst="rightBrac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a:off x="4256578" y="3122224"/>
              <a:ext cx="720090" cy="575945"/>
            </a:xfrm>
            <a:prstGeom prst="rightBrac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a:off x="4256578" y="4668667"/>
              <a:ext cx="720090" cy="575945"/>
            </a:xfrm>
            <a:prstGeom prst="rightBrac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e 36"/>
            <p:cNvSpPr/>
            <p:nvPr/>
          </p:nvSpPr>
          <p:spPr>
            <a:xfrm>
              <a:off x="4256578" y="5731975"/>
              <a:ext cx="720090" cy="575945"/>
            </a:xfrm>
            <a:prstGeom prst="rightBrac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TextBox 41">
            <a:extLst>
              <a:ext uri="{FF2B5EF4-FFF2-40B4-BE49-F238E27FC236}">
                <a16:creationId xmlns:a16="http://schemas.microsoft.com/office/drawing/2014/main" id="{05A368C6-3AD7-418F-93A2-AF789CF7E5B9}"/>
              </a:ext>
            </a:extLst>
          </p:cNvPr>
          <p:cNvSpPr txBox="1"/>
          <p:nvPr/>
        </p:nvSpPr>
        <p:spPr>
          <a:xfrm>
            <a:off x="0" y="353482"/>
            <a:ext cx="9144000" cy="523220"/>
          </a:xfrm>
          <a:prstGeom prst="rect">
            <a:avLst/>
          </a:prstGeom>
          <a:noFill/>
        </p:spPr>
        <p:txBody>
          <a:bodyPr wrap="square" rtlCol="0">
            <a:spAutoFit/>
          </a:bodyPr>
          <a:lstStyle/>
          <a:p>
            <a:pPr algn="ctr"/>
            <a:r>
              <a:rPr lang="id-ID" altLang="en-US" sz="2800" b="1" dirty="0">
                <a:solidFill>
                  <a:schemeClr val="accent2">
                    <a:lumMod val="75000"/>
                  </a:schemeClr>
                </a:solidFill>
                <a:latin typeface="+mj-lt"/>
              </a:rPr>
              <a:t>PERBANDINGAN KKNI DENGAN RCL</a:t>
            </a:r>
          </a:p>
        </p:txBody>
      </p:sp>
      <p:sp>
        <p:nvSpPr>
          <p:cNvPr id="13" name="Arrow: Right 12">
            <a:extLst>
              <a:ext uri="{FF2B5EF4-FFF2-40B4-BE49-F238E27FC236}">
                <a16:creationId xmlns:a16="http://schemas.microsoft.com/office/drawing/2014/main" id="{340EBCB1-AAEA-455C-B4DE-8A5A35C33552}"/>
              </a:ext>
            </a:extLst>
          </p:cNvPr>
          <p:cNvSpPr/>
          <p:nvPr/>
        </p:nvSpPr>
        <p:spPr>
          <a:xfrm>
            <a:off x="6293731" y="2407797"/>
            <a:ext cx="664062" cy="3288890"/>
          </a:xfrm>
          <a:prstGeom prst="rightArrow">
            <a:avLst/>
          </a:prstGeom>
          <a:solidFill>
            <a:srgbClr val="FC9E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a:extLst>
              <a:ext uri="{FF2B5EF4-FFF2-40B4-BE49-F238E27FC236}">
                <a16:creationId xmlns:a16="http://schemas.microsoft.com/office/drawing/2014/main" id="{95D7A3E4-F42F-4AC2-8482-B5730271A45C}"/>
              </a:ext>
            </a:extLst>
          </p:cNvPr>
          <p:cNvSpPr txBox="1"/>
          <p:nvPr/>
        </p:nvSpPr>
        <p:spPr>
          <a:xfrm>
            <a:off x="7121258" y="3617636"/>
            <a:ext cx="1789098" cy="1200329"/>
          </a:xfrm>
          <a:prstGeom prst="rect">
            <a:avLst/>
          </a:prstGeom>
          <a:noFill/>
        </p:spPr>
        <p:txBody>
          <a:bodyPr wrap="square" rtlCol="0">
            <a:spAutoFit/>
          </a:bodyPr>
          <a:lstStyle/>
          <a:p>
            <a:r>
              <a:rPr lang="id-ID" sz="2400" dirty="0">
                <a:cs typeface="Calibri" panose="020F0502020204030204" pitchFamily="34" charset="0"/>
              </a:rPr>
              <a:t>Perlu dilakukan penyesuaian</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4445734"/>
            <a:ext cx="6325844" cy="1067644"/>
          </a:xfrm>
          <a:ln>
            <a:noFill/>
          </a:ln>
        </p:spPr>
        <p:txBody>
          <a:bodyPr/>
          <a:lstStyle/>
          <a:p>
            <a:pPr algn="ctr">
              <a:lnSpc>
                <a:spcPct val="150000"/>
              </a:lnSpc>
            </a:pPr>
            <a:r>
              <a:rPr lang="id-ID" sz="2400" dirty="0">
                <a:solidFill>
                  <a:schemeClr val="tx1"/>
                </a:solidFill>
                <a:latin typeface="Arial" panose="020B0604020202020204" pitchFamily="34" charset="0"/>
                <a:cs typeface="Arial" panose="020B0604020202020204" pitchFamily="34" charset="0"/>
              </a:rPr>
              <a:t>latar belakang Penyusunan </a:t>
            </a:r>
            <a:r>
              <a:rPr lang="id-ID" sz="2400" dirty="0">
                <a:solidFill>
                  <a:schemeClr val="tx1">
                    <a:lumMod val="95000"/>
                    <a:lumOff val="5000"/>
                  </a:schemeClr>
                </a:solidFill>
                <a:latin typeface="Arial" panose="020B0604020202020204" pitchFamily="34" charset="0"/>
                <a:cs typeface="Arial" panose="020B0604020202020204" pitchFamily="34" charset="0"/>
              </a:rPr>
              <a:t>STANDAR KOMPETENSI KERJA KHUSUS APARATUR DAERAH BIDANG PERDAGANGAN (SKTDP)</a:t>
            </a:r>
            <a:r>
              <a:rPr lang="id-ID" sz="2400" dirty="0">
                <a:solidFill>
                  <a:schemeClr val="tx1"/>
                </a:solidFill>
                <a:latin typeface="Arial" panose="020B0604020202020204" pitchFamily="34" charset="0"/>
                <a:cs typeface="Arial" panose="020B0604020202020204" pitchFamily="34" charset="0"/>
              </a:rPr>
              <a:t> </a:t>
            </a:r>
            <a:endParaRPr lang="fi-FI" sz="2400" dirty="0">
              <a:solidFill>
                <a:schemeClr val="tx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4"/>
          </p:nvPr>
        </p:nvSpPr>
        <p:spPr/>
        <p:txBody>
          <a:bodyPr/>
          <a:lstStyle/>
          <a:p>
            <a:r>
              <a:rPr lang="en-US" dirty="0">
                <a:solidFill>
                  <a:schemeClr val="tx1"/>
                </a:solidFill>
              </a:rPr>
              <a:t>01</a:t>
            </a:r>
          </a:p>
        </p:txBody>
      </p:sp>
      <p:pic>
        <p:nvPicPr>
          <p:cNvPr id="15" name="Picture Placeholder 14">
            <a:extLst>
              <a:ext uri="{FF2B5EF4-FFF2-40B4-BE49-F238E27FC236}">
                <a16:creationId xmlns:a16="http://schemas.microsoft.com/office/drawing/2014/main" id="{72E9FCC6-9AAB-4127-BD47-ABEEC3F607D9}"/>
              </a:ext>
            </a:extLst>
          </p:cNvPr>
          <p:cNvPicPr>
            <a:picLocks noGrp="1" noChangeAspect="1"/>
          </p:cNvPicPr>
          <p:nvPr>
            <p:ph type="pic" sz="quarter" idx="13"/>
          </p:nvPr>
        </p:nvPicPr>
        <p:blipFill>
          <a:blip r:embed="rId3"/>
          <a:srcRect l="11261" r="11261"/>
          <a:stretch>
            <a:fillRect/>
          </a:stretch>
        </p:blipFill>
        <p:spPr/>
      </p:pic>
    </p:spTree>
    <p:extLst>
      <p:ext uri="{BB962C8B-B14F-4D97-AF65-F5344CB8AC3E}">
        <p14:creationId xmlns:p14="http://schemas.microsoft.com/office/powerpoint/2010/main" val="257637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D8BE45-5E9B-46AA-938B-6D8DC306981E}"/>
              </a:ext>
            </a:extLst>
          </p:cNvPr>
          <p:cNvGrpSpPr/>
          <p:nvPr/>
        </p:nvGrpSpPr>
        <p:grpSpPr>
          <a:xfrm>
            <a:off x="0" y="1071546"/>
            <a:ext cx="6251692" cy="5429288"/>
            <a:chOff x="0" y="1071546"/>
            <a:chExt cx="6251692" cy="5429288"/>
          </a:xfrm>
        </p:grpSpPr>
        <p:sp>
          <p:nvSpPr>
            <p:cNvPr id="6" name="Rectangle 5">
              <a:extLst>
                <a:ext uri="{FF2B5EF4-FFF2-40B4-BE49-F238E27FC236}">
                  <a16:creationId xmlns:a16="http://schemas.microsoft.com/office/drawing/2014/main" id="{7B5AC07C-E586-4930-B8F7-47D4E6482A3A}"/>
                </a:ext>
              </a:extLst>
            </p:cNvPr>
            <p:cNvSpPr/>
            <p:nvPr/>
          </p:nvSpPr>
          <p:spPr>
            <a:xfrm>
              <a:off x="0" y="1071546"/>
              <a:ext cx="1835696" cy="542928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28CA47-1B18-4967-8504-A281557753C7}"/>
                </a:ext>
              </a:extLst>
            </p:cNvPr>
            <p:cNvSpPr/>
            <p:nvPr/>
          </p:nvSpPr>
          <p:spPr>
            <a:xfrm>
              <a:off x="35496" y="2834640"/>
              <a:ext cx="1603673" cy="192024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4C18390-6F3C-4BE8-9661-107DF8E98453}"/>
                </a:ext>
              </a:extLst>
            </p:cNvPr>
            <p:cNvPicPr>
              <a:picLocks noChangeAspect="1"/>
            </p:cNvPicPr>
            <p:nvPr/>
          </p:nvPicPr>
          <p:blipFill rotWithShape="1">
            <a:blip r:embed="rId2"/>
            <a:srcRect l="9158" t="8946" r="72327" b="9422"/>
            <a:stretch/>
          </p:blipFill>
          <p:spPr>
            <a:xfrm>
              <a:off x="17046" y="2708920"/>
              <a:ext cx="2178689" cy="2160240"/>
            </a:xfrm>
            <a:prstGeom prst="rect">
              <a:avLst/>
            </a:prstGeom>
            <a:noFill/>
          </p:spPr>
        </p:pic>
        <p:grpSp>
          <p:nvGrpSpPr>
            <p:cNvPr id="3" name="Group 13"/>
            <p:cNvGrpSpPr/>
            <p:nvPr/>
          </p:nvGrpSpPr>
          <p:grpSpPr>
            <a:xfrm>
              <a:off x="1835696" y="1071546"/>
              <a:ext cx="4415996" cy="5429288"/>
              <a:chOff x="2195736" y="620688"/>
              <a:chExt cx="5832648" cy="5939925"/>
            </a:xfrm>
          </p:grpSpPr>
          <p:pic>
            <p:nvPicPr>
              <p:cNvPr id="4" name="Picture 3"/>
              <p:cNvPicPr>
                <a:picLocks noChangeAspect="1"/>
              </p:cNvPicPr>
              <p:nvPr/>
            </p:nvPicPr>
            <p:blipFill rotWithShape="1">
              <a:blip r:embed="rId2"/>
              <a:srcRect l="9158" t="8946" r="10684" b="9422"/>
              <a:stretch/>
            </p:blipFill>
            <p:spPr>
              <a:xfrm>
                <a:off x="2195736" y="620688"/>
                <a:ext cx="5832648" cy="5939925"/>
              </a:xfrm>
              <a:prstGeom prst="rect">
                <a:avLst/>
              </a:prstGeom>
            </p:spPr>
          </p:pic>
          <p:sp>
            <p:nvSpPr>
              <p:cNvPr id="8" name="Rectangle 7"/>
              <p:cNvSpPr/>
              <p:nvPr/>
            </p:nvSpPr>
            <p:spPr>
              <a:xfrm>
                <a:off x="4355976" y="994011"/>
                <a:ext cx="2584528" cy="648072"/>
              </a:xfrm>
              <a:prstGeom prst="rect">
                <a:avLst/>
              </a:prstGeom>
              <a:solidFill>
                <a:srgbClr val="FE53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fi-FI" sz="1400" b="1" dirty="0" err="1">
                    <a:solidFill>
                      <a:schemeClr val="tx1"/>
                    </a:solidFill>
                    <a:latin typeface="Gill Sans"/>
                    <a:cs typeface="Gill Sans"/>
                  </a:rPr>
                  <a:t>Perizinan</a:t>
                </a:r>
                <a:r>
                  <a:rPr lang="fi-FI" sz="1400" b="1" dirty="0">
                    <a:solidFill>
                      <a:schemeClr val="tx1"/>
                    </a:solidFill>
                    <a:latin typeface="Gill Sans"/>
                    <a:cs typeface="Gill Sans"/>
                  </a:rPr>
                  <a:t> </a:t>
                </a:r>
                <a:r>
                  <a:rPr lang="fi-FI" sz="1400" b="1" dirty="0" err="1">
                    <a:solidFill>
                      <a:schemeClr val="tx1"/>
                    </a:solidFill>
                    <a:latin typeface="Gill Sans"/>
                    <a:cs typeface="Gill Sans"/>
                  </a:rPr>
                  <a:t>dan</a:t>
                </a:r>
                <a:r>
                  <a:rPr lang="fi-FI" sz="1400" b="1" dirty="0">
                    <a:solidFill>
                      <a:schemeClr val="tx1"/>
                    </a:solidFill>
                    <a:latin typeface="Gill Sans"/>
                    <a:cs typeface="Gill Sans"/>
                  </a:rPr>
                  <a:t> </a:t>
                </a:r>
                <a:r>
                  <a:rPr lang="fi-FI" sz="1400" b="1" dirty="0" err="1">
                    <a:solidFill>
                      <a:schemeClr val="tx1"/>
                    </a:solidFill>
                    <a:latin typeface="Gill Sans"/>
                    <a:cs typeface="Gill Sans"/>
                  </a:rPr>
                  <a:t>pendaftaran</a:t>
                </a:r>
                <a:r>
                  <a:rPr lang="fi-FI" sz="1400" b="1" dirty="0">
                    <a:solidFill>
                      <a:schemeClr val="tx1"/>
                    </a:solidFill>
                    <a:latin typeface="Gill Sans"/>
                    <a:cs typeface="Gill Sans"/>
                  </a:rPr>
                  <a:t> </a:t>
                </a:r>
                <a:r>
                  <a:rPr lang="fi-FI" sz="1400" b="1" dirty="0" err="1">
                    <a:solidFill>
                      <a:schemeClr val="tx1"/>
                    </a:solidFill>
                    <a:latin typeface="Gill Sans"/>
                    <a:cs typeface="Gill Sans"/>
                  </a:rPr>
                  <a:t>perusahaan</a:t>
                </a:r>
                <a:endParaRPr lang="tr-TR" sz="1400" b="1" dirty="0">
                  <a:solidFill>
                    <a:schemeClr val="tx1"/>
                  </a:solidFill>
                  <a:latin typeface="Gill Sans"/>
                  <a:cs typeface="Gill Sans"/>
                </a:endParaRPr>
              </a:p>
            </p:txBody>
          </p:sp>
          <p:sp>
            <p:nvSpPr>
              <p:cNvPr id="10" name="Rectangle 9"/>
              <p:cNvSpPr/>
              <p:nvPr/>
            </p:nvSpPr>
            <p:spPr>
              <a:xfrm>
                <a:off x="4355976" y="2157892"/>
                <a:ext cx="2592288" cy="648072"/>
              </a:xfrm>
              <a:prstGeom prst="rect">
                <a:avLst/>
              </a:prstGeom>
              <a:solidFill>
                <a:srgbClr val="FFB9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hr-HR" sz="1400" b="1" dirty="0">
                    <a:solidFill>
                      <a:schemeClr val="tx1"/>
                    </a:solidFill>
                    <a:latin typeface="Gill Sans"/>
                    <a:cs typeface="Gill Sans"/>
                  </a:rPr>
                  <a:t>Sarana Distribusi Perdagangan</a:t>
                </a:r>
              </a:p>
            </p:txBody>
          </p:sp>
          <p:sp>
            <p:nvSpPr>
              <p:cNvPr id="11" name="Rectangle 10"/>
              <p:cNvSpPr/>
              <p:nvPr/>
            </p:nvSpPr>
            <p:spPr>
              <a:xfrm>
                <a:off x="4427984" y="3284984"/>
                <a:ext cx="2592288" cy="648072"/>
              </a:xfrm>
              <a:prstGeom prst="rect">
                <a:avLst/>
              </a:prstGeom>
              <a:solidFill>
                <a:srgbClr val="EB1A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ro-RO" sz="1200" b="1" dirty="0">
                    <a:solidFill>
                      <a:schemeClr val="tx1"/>
                    </a:solidFill>
                    <a:latin typeface="Gill Sans"/>
                    <a:cs typeface="Gill Sans"/>
                  </a:rPr>
                  <a:t>Stabilisasi harga barang kebutuhan pokok dan barang penting</a:t>
                </a:r>
              </a:p>
            </p:txBody>
          </p:sp>
          <p:sp>
            <p:nvSpPr>
              <p:cNvPr id="12" name="Rectangle 11"/>
              <p:cNvSpPr/>
              <p:nvPr/>
            </p:nvSpPr>
            <p:spPr>
              <a:xfrm>
                <a:off x="4427985" y="4442527"/>
                <a:ext cx="2592288" cy="648072"/>
              </a:xfrm>
              <a:prstGeom prst="rect">
                <a:avLst/>
              </a:prstGeom>
              <a:solidFill>
                <a:srgbClr val="128B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s-ES_tradnl" sz="1600" b="1" dirty="0" err="1">
                    <a:solidFill>
                      <a:schemeClr val="tx1"/>
                    </a:solidFill>
                    <a:latin typeface="Gill Sans"/>
                    <a:cs typeface="Gill Sans"/>
                  </a:rPr>
                  <a:t>Pengembangan</a:t>
                </a:r>
                <a:r>
                  <a:rPr lang="es-ES_tradnl" sz="1600" b="1" dirty="0">
                    <a:solidFill>
                      <a:schemeClr val="tx1"/>
                    </a:solidFill>
                    <a:latin typeface="Gill Sans"/>
                    <a:cs typeface="Gill Sans"/>
                  </a:rPr>
                  <a:t> </a:t>
                </a:r>
                <a:r>
                  <a:rPr lang="es-ES_tradnl" sz="1600" b="1" dirty="0" err="1">
                    <a:solidFill>
                      <a:schemeClr val="tx1"/>
                    </a:solidFill>
                    <a:latin typeface="Gill Sans"/>
                    <a:cs typeface="Gill Sans"/>
                  </a:rPr>
                  <a:t>Ekspor</a:t>
                </a:r>
                <a:endParaRPr lang="es-ES_tradnl" sz="1600" b="1" dirty="0">
                  <a:solidFill>
                    <a:schemeClr val="tx1"/>
                  </a:solidFill>
                  <a:latin typeface="Gill Sans"/>
                  <a:cs typeface="Gill Sans"/>
                </a:endParaRPr>
              </a:p>
            </p:txBody>
          </p:sp>
          <p:sp>
            <p:nvSpPr>
              <p:cNvPr id="13" name="Rectangle 12"/>
              <p:cNvSpPr/>
              <p:nvPr/>
            </p:nvSpPr>
            <p:spPr>
              <a:xfrm>
                <a:off x="4427984" y="5517232"/>
                <a:ext cx="2592288" cy="648072"/>
              </a:xfrm>
              <a:prstGeom prst="rect">
                <a:avLst/>
              </a:prstGeom>
              <a:solidFill>
                <a:srgbClr val="68A6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de-DE" sz="1400" b="1" dirty="0" err="1">
                    <a:solidFill>
                      <a:schemeClr val="tx1"/>
                    </a:solidFill>
                    <a:latin typeface="Gill Sans"/>
                    <a:cs typeface="Gill Sans"/>
                  </a:rPr>
                  <a:t>Standardisasi</a:t>
                </a:r>
                <a:r>
                  <a:rPr lang="de-DE" sz="1400" b="1" dirty="0">
                    <a:solidFill>
                      <a:schemeClr val="tx1"/>
                    </a:solidFill>
                    <a:latin typeface="Gill Sans"/>
                    <a:cs typeface="Gill Sans"/>
                  </a:rPr>
                  <a:t> </a:t>
                </a:r>
                <a:r>
                  <a:rPr lang="de-DE" sz="1400" b="1" dirty="0" err="1">
                    <a:solidFill>
                      <a:schemeClr val="tx1"/>
                    </a:solidFill>
                    <a:latin typeface="Gill Sans"/>
                    <a:cs typeface="Gill Sans"/>
                  </a:rPr>
                  <a:t>dan</a:t>
                </a:r>
                <a:r>
                  <a:rPr lang="de-DE" sz="1400" b="1" dirty="0">
                    <a:solidFill>
                      <a:schemeClr val="tx1"/>
                    </a:solidFill>
                    <a:latin typeface="Gill Sans"/>
                    <a:cs typeface="Gill Sans"/>
                  </a:rPr>
                  <a:t> </a:t>
                </a:r>
                <a:r>
                  <a:rPr lang="de-DE" sz="1400" b="1" dirty="0" err="1">
                    <a:solidFill>
                      <a:schemeClr val="tx1"/>
                    </a:solidFill>
                    <a:latin typeface="Gill Sans"/>
                    <a:cs typeface="Gill Sans"/>
                  </a:rPr>
                  <a:t>Perlindungan</a:t>
                </a:r>
                <a:r>
                  <a:rPr lang="de-DE" sz="1400" b="1" dirty="0">
                    <a:solidFill>
                      <a:schemeClr val="tx1"/>
                    </a:solidFill>
                    <a:latin typeface="Gill Sans"/>
                    <a:cs typeface="Gill Sans"/>
                  </a:rPr>
                  <a:t> </a:t>
                </a:r>
                <a:r>
                  <a:rPr lang="de-DE" sz="1400" b="1" dirty="0" err="1">
                    <a:solidFill>
                      <a:schemeClr val="tx1"/>
                    </a:solidFill>
                    <a:latin typeface="Gill Sans"/>
                    <a:cs typeface="Gill Sans"/>
                  </a:rPr>
                  <a:t>Konsumen</a:t>
                </a:r>
                <a:endParaRPr lang="de-DE" sz="1400" b="1" dirty="0">
                  <a:solidFill>
                    <a:schemeClr val="tx1"/>
                  </a:solidFill>
                  <a:latin typeface="Gill Sans"/>
                  <a:cs typeface="Gill Sans"/>
                </a:endParaRPr>
              </a:p>
            </p:txBody>
          </p:sp>
        </p:grpSp>
        <p:sp>
          <p:nvSpPr>
            <p:cNvPr id="25" name="TextBox 24">
              <a:extLst>
                <a:ext uri="{FF2B5EF4-FFF2-40B4-BE49-F238E27FC236}">
                  <a16:creationId xmlns:a16="http://schemas.microsoft.com/office/drawing/2014/main" id="{DF796553-A195-45CD-9616-7384587C3941}"/>
                </a:ext>
              </a:extLst>
            </p:cNvPr>
            <p:cNvSpPr txBox="1"/>
            <p:nvPr/>
          </p:nvSpPr>
          <p:spPr>
            <a:xfrm rot="561475">
              <a:off x="134916" y="3935523"/>
              <a:ext cx="1829444" cy="338554"/>
            </a:xfrm>
            <a:prstGeom prst="rect">
              <a:avLst/>
            </a:prstGeom>
            <a:noFill/>
          </p:spPr>
          <p:txBody>
            <a:bodyPr wrap="square" rtlCol="0">
              <a:spAutoFit/>
            </a:bodyPr>
            <a:lstStyle/>
            <a:p>
              <a:pPr algn="ctr"/>
              <a:r>
                <a:rPr lang="fi-FI" sz="1600" b="1" dirty="0">
                  <a:solidFill>
                    <a:schemeClr val="bg1"/>
                  </a:solidFill>
                </a:rPr>
                <a:t>Pemerintah Daerah</a:t>
              </a:r>
            </a:p>
          </p:txBody>
        </p:sp>
        <p:sp>
          <p:nvSpPr>
            <p:cNvPr id="7" name="TextBox 6"/>
            <p:cNvSpPr txBox="1"/>
            <p:nvPr/>
          </p:nvSpPr>
          <p:spPr>
            <a:xfrm rot="21242458">
              <a:off x="29988" y="3345640"/>
              <a:ext cx="2010333" cy="353943"/>
            </a:xfrm>
            <a:prstGeom prst="rect">
              <a:avLst/>
            </a:prstGeom>
            <a:noFill/>
          </p:spPr>
          <p:txBody>
            <a:bodyPr wrap="square" rtlCol="0">
              <a:spAutoFit/>
            </a:bodyPr>
            <a:lstStyle/>
            <a:p>
              <a:pPr algn="ctr"/>
              <a:r>
                <a:rPr lang="id-ID" sz="1700" b="1" dirty="0">
                  <a:solidFill>
                    <a:schemeClr val="bg1"/>
                  </a:solidFill>
                </a:rPr>
                <a:t>UU</a:t>
              </a:r>
              <a:r>
                <a:rPr lang="fi-FI" sz="1700" b="1" dirty="0">
                  <a:solidFill>
                    <a:schemeClr val="bg1"/>
                  </a:solidFill>
                </a:rPr>
                <a:t> No. 23/2014</a:t>
              </a:r>
            </a:p>
          </p:txBody>
        </p:sp>
        <p:sp>
          <p:nvSpPr>
            <p:cNvPr id="26" name="TextBox 25">
              <a:extLst>
                <a:ext uri="{FF2B5EF4-FFF2-40B4-BE49-F238E27FC236}">
                  <a16:creationId xmlns:a16="http://schemas.microsoft.com/office/drawing/2014/main" id="{3539084E-A536-4B38-AEEF-F7BFACAD38D6}"/>
                </a:ext>
              </a:extLst>
            </p:cNvPr>
            <p:cNvSpPr txBox="1"/>
            <p:nvPr/>
          </p:nvSpPr>
          <p:spPr>
            <a:xfrm>
              <a:off x="150793" y="3616913"/>
              <a:ext cx="1586640" cy="338554"/>
            </a:xfrm>
            <a:prstGeom prst="rect">
              <a:avLst/>
            </a:prstGeom>
            <a:noFill/>
          </p:spPr>
          <p:txBody>
            <a:bodyPr wrap="square" rtlCol="0">
              <a:spAutoFit/>
            </a:bodyPr>
            <a:lstStyle/>
            <a:p>
              <a:pPr algn="ctr"/>
              <a:r>
                <a:rPr lang="fi-FI" sz="1600" b="1" dirty="0">
                  <a:solidFill>
                    <a:schemeClr val="bg1"/>
                  </a:solidFill>
                </a:rPr>
                <a:t>tentang</a:t>
              </a:r>
            </a:p>
          </p:txBody>
        </p:sp>
      </p:grpSp>
      <p:sp>
        <p:nvSpPr>
          <p:cNvPr id="14" name="Title 1"/>
          <p:cNvSpPr txBox="1">
            <a:spLocks/>
          </p:cNvSpPr>
          <p:nvPr/>
        </p:nvSpPr>
        <p:spPr>
          <a:xfrm>
            <a:off x="457200" y="116632"/>
            <a:ext cx="8229600" cy="763470"/>
          </a:xfrm>
          <a:prstGeom prst="rect">
            <a:avLst/>
          </a:prstGeom>
        </p:spPr>
        <p:txBody>
          <a:bodyPr/>
          <a:lstStyle/>
          <a:p>
            <a:pPr lvl="0" algn="ctr" eaLnBrk="0" hangingPunct="0">
              <a:defRPr/>
            </a:pPr>
            <a:r>
              <a:rPr lang="id-ID" sz="4400" dirty="0">
                <a:ln>
                  <a:solidFill>
                    <a:schemeClr val="accent5"/>
                  </a:solidFill>
                </a:ln>
                <a:solidFill>
                  <a:schemeClr val="accent2">
                    <a:lumMod val="75000"/>
                  </a:schemeClr>
                </a:solidFill>
                <a:latin typeface="+mj-lt"/>
                <a:cs typeface="ＭＳ Ｐゴシック" charset="0"/>
              </a:rPr>
              <a:t>Latar Belakang</a:t>
            </a:r>
            <a:endParaRPr kumimoji="0" lang="en-US" sz="4400" b="0" i="0" u="none" strike="noStrike" kern="1200" cap="none" spc="0" normalizeH="0" baseline="0" noProof="0" dirty="0">
              <a:ln>
                <a:solidFill>
                  <a:schemeClr val="accent5"/>
                </a:solidFill>
              </a:ln>
              <a:solidFill>
                <a:schemeClr val="accent2">
                  <a:lumMod val="75000"/>
                </a:schemeClr>
              </a:solidFill>
              <a:effectLst/>
              <a:uLnTx/>
              <a:uFillTx/>
              <a:latin typeface="+mj-lt"/>
              <a:cs typeface="ＭＳ Ｐゴシック" charset="0"/>
            </a:endParaRPr>
          </a:p>
        </p:txBody>
      </p:sp>
      <p:sp>
        <p:nvSpPr>
          <p:cNvPr id="15" name="Off-page Connector 5"/>
          <p:cNvSpPr/>
          <p:nvPr/>
        </p:nvSpPr>
        <p:spPr>
          <a:xfrm>
            <a:off x="6012160" y="2071678"/>
            <a:ext cx="2926108" cy="2357454"/>
          </a:xfrm>
          <a:prstGeom prst="flowChartOffpageConnector">
            <a:avLst/>
          </a:prstGeom>
          <a:solidFill>
            <a:schemeClr val="accent1">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lvl="0" fontAlgn="auto">
              <a:spcBef>
                <a:spcPts val="0"/>
              </a:spcBef>
              <a:spcAft>
                <a:spcPts val="0"/>
              </a:spcAft>
              <a:defRPr/>
            </a:pPr>
            <a:r>
              <a:rPr lang="it-IT" sz="1500" dirty="0">
                <a:solidFill>
                  <a:srgbClr val="000000"/>
                </a:solidFill>
              </a:rPr>
              <a:t>(</a:t>
            </a:r>
            <a:r>
              <a:rPr lang="id-ID" sz="1500" dirty="0">
                <a:solidFill>
                  <a:srgbClr val="000000"/>
                </a:solidFill>
              </a:rPr>
              <a:t>2</a:t>
            </a:r>
            <a:r>
              <a:rPr lang="it-IT" sz="1500" dirty="0">
                <a:solidFill>
                  <a:srgbClr val="000000"/>
                </a:solidFill>
              </a:rPr>
              <a:t>)</a:t>
            </a:r>
            <a:r>
              <a:rPr lang="id-ID" sz="1500" dirty="0"/>
              <a:t> </a:t>
            </a:r>
            <a:r>
              <a:rPr lang="id-ID" sz="1500" dirty="0">
                <a:solidFill>
                  <a:schemeClr val="tx1"/>
                </a:solidFill>
              </a:rPr>
              <a:t>Pegawai ASN yang menduduki jabatan pimpinan tinggi, jabatan administrator, dan jabatan pengawas pada Perangkat Daerah wajib memenuhi persyaratan kompetensi</a:t>
            </a:r>
          </a:p>
        </p:txBody>
      </p:sp>
      <p:sp>
        <p:nvSpPr>
          <p:cNvPr id="16" name="Off-page Connector 6"/>
          <p:cNvSpPr/>
          <p:nvPr/>
        </p:nvSpPr>
        <p:spPr>
          <a:xfrm>
            <a:off x="5879154" y="4500570"/>
            <a:ext cx="3059113" cy="2160240"/>
          </a:xfrm>
          <a:prstGeom prst="flowChartOffpageConnector">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fontAlgn="auto">
              <a:spcBef>
                <a:spcPts val="0"/>
              </a:spcBef>
              <a:spcAft>
                <a:spcPts val="0"/>
              </a:spcAft>
              <a:defRPr/>
            </a:pPr>
            <a:r>
              <a:rPr lang="id-ID" sz="1500" dirty="0">
                <a:solidFill>
                  <a:srgbClr val="000000"/>
                </a:solidFill>
              </a:rPr>
              <a:t>(7)</a:t>
            </a:r>
            <a:r>
              <a:rPr lang="id-ID" sz="1500" dirty="0"/>
              <a:t> </a:t>
            </a:r>
            <a:r>
              <a:rPr lang="id-ID" sz="1500" dirty="0">
                <a:solidFill>
                  <a:schemeClr val="tx1"/>
                </a:solidFill>
              </a:rPr>
              <a:t>Kompetensi teknis ditetapkan oleh menteri/kepala lembaga pemerintah nonkementerian setelah dikoordinasikan dengan Menteri Dalam Negeri</a:t>
            </a:r>
          </a:p>
        </p:txBody>
      </p:sp>
      <p:sp>
        <p:nvSpPr>
          <p:cNvPr id="19" name="Up Ribbon 18"/>
          <p:cNvSpPr/>
          <p:nvPr/>
        </p:nvSpPr>
        <p:spPr>
          <a:xfrm>
            <a:off x="5881282" y="1214422"/>
            <a:ext cx="3087766" cy="714380"/>
          </a:xfrm>
          <a:prstGeom prst="ribbon2">
            <a:avLst>
              <a:gd name="adj1" fmla="val 23925"/>
              <a:gd name="adj2" fmla="val 75000"/>
            </a:avLst>
          </a:prstGeom>
          <a:solidFill>
            <a:srgbClr val="338DC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500" b="1" dirty="0">
                <a:solidFill>
                  <a:schemeClr val="tx1"/>
                </a:solidFill>
              </a:rPr>
              <a:t>PP Nomor 18 Tahun 2016 Pasal 98</a:t>
            </a:r>
            <a:endParaRPr lang="en-US" sz="1500" b="1" dirty="0">
              <a:solidFill>
                <a:schemeClr val="tx1"/>
              </a:solidFill>
            </a:endParaRPr>
          </a:p>
        </p:txBody>
      </p:sp>
    </p:spTree>
    <p:extLst>
      <p:ext uri="{BB962C8B-B14F-4D97-AF65-F5344CB8AC3E}">
        <p14:creationId xmlns:p14="http://schemas.microsoft.com/office/powerpoint/2010/main" val="123212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4445734"/>
            <a:ext cx="6325844" cy="1067644"/>
          </a:xfrm>
          <a:ln>
            <a:noFill/>
          </a:ln>
        </p:spPr>
        <p:txBody>
          <a:bodyPr/>
          <a:lstStyle/>
          <a:p>
            <a:pPr algn="ctr">
              <a:lnSpc>
                <a:spcPct val="150000"/>
              </a:lnSpc>
            </a:pPr>
            <a:r>
              <a:rPr lang="id-ID" sz="2400" dirty="0">
                <a:solidFill>
                  <a:schemeClr val="tx1"/>
                </a:solidFill>
                <a:latin typeface="Arial" panose="020B0604020202020204" pitchFamily="34" charset="0"/>
                <a:cs typeface="Arial" panose="020B0604020202020204" pitchFamily="34" charset="0"/>
              </a:rPr>
              <a:t>Penyusunan </a:t>
            </a:r>
            <a:r>
              <a:rPr lang="id-ID" sz="2400" dirty="0">
                <a:solidFill>
                  <a:schemeClr val="tx1">
                    <a:lumMod val="95000"/>
                    <a:lumOff val="5000"/>
                  </a:schemeClr>
                </a:solidFill>
                <a:latin typeface="Arial" panose="020B0604020202020204" pitchFamily="34" charset="0"/>
                <a:cs typeface="Arial" panose="020B0604020202020204" pitchFamily="34" charset="0"/>
              </a:rPr>
              <a:t>STANDAR KOMPETENSI KERJA KHUSUS APARATUR DAERAH BIDANG PERDAGANGAN (SKTDP)</a:t>
            </a:r>
            <a:r>
              <a:rPr lang="id-ID" sz="2400" dirty="0">
                <a:solidFill>
                  <a:schemeClr val="tx1"/>
                </a:solidFill>
                <a:latin typeface="Arial" panose="020B0604020202020204" pitchFamily="34" charset="0"/>
                <a:cs typeface="Arial" panose="020B0604020202020204" pitchFamily="34" charset="0"/>
              </a:rPr>
              <a:t> </a:t>
            </a:r>
            <a:endParaRPr lang="fi-FI" sz="2400" dirty="0">
              <a:solidFill>
                <a:schemeClr val="tx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4"/>
          </p:nvPr>
        </p:nvSpPr>
        <p:spPr/>
        <p:txBody>
          <a:bodyPr/>
          <a:lstStyle/>
          <a:p>
            <a:r>
              <a:rPr lang="en-US" dirty="0">
                <a:solidFill>
                  <a:schemeClr val="tx1"/>
                </a:solidFill>
              </a:rPr>
              <a:t>0</a:t>
            </a:r>
            <a:r>
              <a:rPr lang="id-ID" dirty="0">
                <a:solidFill>
                  <a:schemeClr val="tx1"/>
                </a:solidFill>
              </a:rPr>
              <a:t>2</a:t>
            </a:r>
            <a:endParaRPr lang="en-US" dirty="0">
              <a:solidFill>
                <a:schemeClr val="tx1"/>
              </a:solidFill>
            </a:endParaRPr>
          </a:p>
        </p:txBody>
      </p:sp>
      <p:pic>
        <p:nvPicPr>
          <p:cNvPr id="15" name="Picture Placeholder 14">
            <a:extLst>
              <a:ext uri="{FF2B5EF4-FFF2-40B4-BE49-F238E27FC236}">
                <a16:creationId xmlns:a16="http://schemas.microsoft.com/office/drawing/2014/main" id="{72E9FCC6-9AAB-4127-BD47-ABEEC3F607D9}"/>
              </a:ext>
            </a:extLst>
          </p:cNvPr>
          <p:cNvPicPr>
            <a:picLocks noGrp="1" noChangeAspect="1"/>
          </p:cNvPicPr>
          <p:nvPr>
            <p:ph type="pic" sz="quarter" idx="13"/>
          </p:nvPr>
        </p:nvPicPr>
        <p:blipFill>
          <a:blip r:embed="rId3"/>
          <a:srcRect l="11261" r="11261"/>
          <a:stretch>
            <a:fillRect/>
          </a:stretch>
        </p:blipFill>
        <p:spPr/>
      </p:pic>
    </p:spTree>
    <p:extLst>
      <p:ext uri="{BB962C8B-B14F-4D97-AF65-F5344CB8AC3E}">
        <p14:creationId xmlns:p14="http://schemas.microsoft.com/office/powerpoint/2010/main" val="275435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3926-60D5-434D-A728-58BDD5B2F9FB}"/>
              </a:ext>
            </a:extLst>
          </p:cNvPr>
          <p:cNvSpPr>
            <a:spLocks noGrp="1"/>
          </p:cNvSpPr>
          <p:nvPr>
            <p:ph type="title"/>
          </p:nvPr>
        </p:nvSpPr>
        <p:spPr>
          <a:xfrm>
            <a:off x="0" y="0"/>
            <a:ext cx="9143999" cy="908720"/>
          </a:xfrm>
        </p:spPr>
        <p:txBody>
          <a:bodyPr/>
          <a:lstStyle/>
          <a:p>
            <a:r>
              <a:rPr lang="id-ID" sz="2400" dirty="0">
                <a:solidFill>
                  <a:schemeClr val="accent2">
                    <a:lumMod val="75000"/>
                  </a:schemeClr>
                </a:solidFill>
              </a:rPr>
              <a:t>Dasar Hukum </a:t>
            </a:r>
            <a:r>
              <a:rPr lang="en-ID" sz="2400" dirty="0" err="1">
                <a:solidFill>
                  <a:schemeClr val="accent2">
                    <a:lumMod val="75000"/>
                  </a:schemeClr>
                </a:solidFill>
              </a:rPr>
              <a:t>Penyusunan</a:t>
            </a:r>
            <a:r>
              <a:rPr lang="en-ID" sz="2400" dirty="0">
                <a:solidFill>
                  <a:schemeClr val="accent2">
                    <a:lumMod val="75000"/>
                  </a:schemeClr>
                </a:solidFill>
              </a:rPr>
              <a:t> </a:t>
            </a:r>
            <a:r>
              <a:rPr lang="en-ID" sz="2400" dirty="0" err="1">
                <a:solidFill>
                  <a:schemeClr val="accent2">
                    <a:lumMod val="75000"/>
                  </a:schemeClr>
                </a:solidFill>
              </a:rPr>
              <a:t>Permendag</a:t>
            </a:r>
            <a:r>
              <a:rPr lang="en-ID" sz="2400" dirty="0">
                <a:solidFill>
                  <a:schemeClr val="accent2">
                    <a:lumMod val="75000"/>
                  </a:schemeClr>
                </a:solidFill>
              </a:rPr>
              <a:t> 85 </a:t>
            </a:r>
            <a:r>
              <a:rPr lang="en-ID" sz="2400" dirty="0" err="1">
                <a:solidFill>
                  <a:schemeClr val="accent2">
                    <a:lumMod val="75000"/>
                  </a:schemeClr>
                </a:solidFill>
              </a:rPr>
              <a:t>thn</a:t>
            </a:r>
            <a:r>
              <a:rPr lang="en-ID" sz="2400" dirty="0">
                <a:solidFill>
                  <a:schemeClr val="accent2">
                    <a:lumMod val="75000"/>
                  </a:schemeClr>
                </a:solidFill>
              </a:rPr>
              <a:t> 2017 </a:t>
            </a:r>
            <a:r>
              <a:rPr lang="id-ID" sz="2400" dirty="0">
                <a:solidFill>
                  <a:schemeClr val="accent2">
                    <a:lumMod val="75000"/>
                  </a:schemeClr>
                </a:solidFill>
              </a:rPr>
              <a:t>tentang</a:t>
            </a:r>
            <a:r>
              <a:rPr lang="en-ID" sz="2400" dirty="0">
                <a:solidFill>
                  <a:schemeClr val="accent2">
                    <a:lumMod val="75000"/>
                  </a:schemeClr>
                </a:solidFill>
              </a:rPr>
              <a:t> </a:t>
            </a:r>
            <a:r>
              <a:rPr lang="en-ID" sz="2400" dirty="0" err="1">
                <a:solidFill>
                  <a:schemeClr val="accent2">
                    <a:lumMod val="75000"/>
                  </a:schemeClr>
                </a:solidFill>
              </a:rPr>
              <a:t>Stankom</a:t>
            </a:r>
            <a:r>
              <a:rPr lang="en-ID" sz="2400" dirty="0">
                <a:solidFill>
                  <a:schemeClr val="accent2">
                    <a:lumMod val="75000"/>
                  </a:schemeClr>
                </a:solidFill>
              </a:rPr>
              <a:t> </a:t>
            </a:r>
            <a:r>
              <a:rPr lang="en-ID" sz="2400" dirty="0" err="1">
                <a:solidFill>
                  <a:schemeClr val="accent2">
                    <a:lumMod val="75000"/>
                  </a:schemeClr>
                </a:solidFill>
              </a:rPr>
              <a:t>Teknis</a:t>
            </a:r>
            <a:r>
              <a:rPr lang="en-ID" sz="2400" dirty="0">
                <a:solidFill>
                  <a:schemeClr val="accent2">
                    <a:lumMod val="75000"/>
                  </a:schemeClr>
                </a:solidFill>
              </a:rPr>
              <a:t> Daerah Bid</a:t>
            </a:r>
            <a:r>
              <a:rPr lang="id-ID" sz="2400" dirty="0">
                <a:solidFill>
                  <a:schemeClr val="accent2">
                    <a:lumMod val="75000"/>
                  </a:schemeClr>
                </a:solidFill>
              </a:rPr>
              <a:t>ang</a:t>
            </a:r>
            <a:r>
              <a:rPr lang="en-ID" sz="2400" dirty="0">
                <a:solidFill>
                  <a:schemeClr val="accent2">
                    <a:lumMod val="75000"/>
                  </a:schemeClr>
                </a:solidFill>
              </a:rPr>
              <a:t> </a:t>
            </a:r>
            <a:r>
              <a:rPr lang="en-ID" sz="2400" dirty="0" err="1">
                <a:solidFill>
                  <a:schemeClr val="accent2">
                    <a:lumMod val="75000"/>
                  </a:schemeClr>
                </a:solidFill>
              </a:rPr>
              <a:t>Perdagangan</a:t>
            </a:r>
            <a:endParaRPr lang="id-ID" sz="2400" dirty="0">
              <a:solidFill>
                <a:schemeClr val="accent2">
                  <a:lumMod val="75000"/>
                </a:schemeClr>
              </a:solidFill>
            </a:endParaRPr>
          </a:p>
        </p:txBody>
      </p:sp>
      <p:graphicFrame>
        <p:nvGraphicFramePr>
          <p:cNvPr id="4" name="Content Placeholder 3">
            <a:extLst>
              <a:ext uri="{FF2B5EF4-FFF2-40B4-BE49-F238E27FC236}">
                <a16:creationId xmlns:a16="http://schemas.microsoft.com/office/drawing/2014/main" id="{2BA9550B-CF8F-4A4C-8AF7-C2ABA104BA41}"/>
              </a:ext>
            </a:extLst>
          </p:cNvPr>
          <p:cNvGraphicFramePr>
            <a:graphicFrameLocks noGrp="1"/>
          </p:cNvGraphicFramePr>
          <p:nvPr>
            <p:ph idx="1"/>
            <p:extLst>
              <p:ext uri="{D42A27DB-BD31-4B8C-83A1-F6EECF244321}">
                <p14:modId xmlns:p14="http://schemas.microsoft.com/office/powerpoint/2010/main" val="4169911073"/>
              </p:ext>
            </p:extLst>
          </p:nvPr>
        </p:nvGraphicFramePr>
        <p:xfrm>
          <a:off x="354359" y="908720"/>
          <a:ext cx="8435279"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19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4E4888-5ACD-48B8-B63D-3DF9162EB376}"/>
              </a:ext>
            </a:extLst>
          </p:cNvPr>
          <p:cNvSpPr/>
          <p:nvPr/>
        </p:nvSpPr>
        <p:spPr>
          <a:xfrm>
            <a:off x="5364088" y="6085406"/>
            <a:ext cx="565234" cy="439938"/>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8596" y="142852"/>
            <a:ext cx="8175852" cy="1143000"/>
          </a:xfrm>
        </p:spPr>
        <p:txBody>
          <a:bodyPr/>
          <a:lstStyle/>
          <a:p>
            <a:r>
              <a:rPr lang="id-ID" sz="3600" dirty="0">
                <a:solidFill>
                  <a:schemeClr val="accent2">
                    <a:lumMod val="75000"/>
                  </a:schemeClr>
                </a:solidFill>
              </a:rPr>
              <a:t>Proses Penyusunan (2016-2017)</a:t>
            </a:r>
            <a:endParaRPr lang="en-US" sz="3600" dirty="0">
              <a:solidFill>
                <a:schemeClr val="accent2">
                  <a:lumMod val="75000"/>
                </a:schemeClr>
              </a:solidFill>
            </a:endParaRPr>
          </a:p>
        </p:txBody>
      </p:sp>
      <p:grpSp>
        <p:nvGrpSpPr>
          <p:cNvPr id="4" name="Group 6"/>
          <p:cNvGrpSpPr/>
          <p:nvPr/>
        </p:nvGrpSpPr>
        <p:grpSpPr>
          <a:xfrm>
            <a:off x="0" y="3501008"/>
            <a:ext cx="5633932" cy="3356992"/>
            <a:chOff x="18188" y="3068960"/>
            <a:chExt cx="5633932" cy="3356992"/>
          </a:xfrm>
        </p:grpSpPr>
        <p:pic>
          <p:nvPicPr>
            <p:cNvPr id="3" name="Picture 2"/>
            <p:cNvPicPr>
              <a:picLocks noChangeAspect="1"/>
            </p:cNvPicPr>
            <p:nvPr/>
          </p:nvPicPr>
          <p:blipFill rotWithShape="1">
            <a:blip r:embed="rId3"/>
            <a:srcRect t="35353" b="10603"/>
            <a:stretch/>
          </p:blipFill>
          <p:spPr>
            <a:xfrm>
              <a:off x="18188" y="3213792"/>
              <a:ext cx="5633932" cy="3212160"/>
            </a:xfrm>
            <a:prstGeom prst="rect">
              <a:avLst/>
            </a:prstGeom>
            <a:ln>
              <a:noFill/>
            </a:ln>
          </p:spPr>
        </p:pic>
        <p:sp>
          <p:nvSpPr>
            <p:cNvPr id="5" name="Rectangle 4"/>
            <p:cNvSpPr/>
            <p:nvPr/>
          </p:nvSpPr>
          <p:spPr>
            <a:xfrm>
              <a:off x="1619672" y="3068960"/>
              <a:ext cx="13681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5936" y="3068960"/>
              <a:ext cx="13681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grpSp>
      <p:grpSp>
        <p:nvGrpSpPr>
          <p:cNvPr id="7" name="Group 7"/>
          <p:cNvGrpSpPr/>
          <p:nvPr/>
        </p:nvGrpSpPr>
        <p:grpSpPr>
          <a:xfrm flipH="1">
            <a:off x="5641848" y="3483864"/>
            <a:ext cx="3494475" cy="3374136"/>
            <a:chOff x="2728318" y="3068960"/>
            <a:chExt cx="2923802" cy="3356992"/>
          </a:xfrm>
        </p:grpSpPr>
        <p:pic>
          <p:nvPicPr>
            <p:cNvPr id="9" name="Picture 8"/>
            <p:cNvPicPr>
              <a:picLocks noChangeAspect="1"/>
            </p:cNvPicPr>
            <p:nvPr/>
          </p:nvPicPr>
          <p:blipFill rotWithShape="1">
            <a:blip r:embed="rId3"/>
            <a:srcRect l="48104" t="35353" b="10603"/>
            <a:stretch/>
          </p:blipFill>
          <p:spPr>
            <a:xfrm>
              <a:off x="2728318" y="3213792"/>
              <a:ext cx="2923802" cy="3212160"/>
            </a:xfrm>
            <a:prstGeom prst="rect">
              <a:avLst/>
            </a:prstGeom>
            <a:ln>
              <a:noFill/>
            </a:ln>
          </p:spPr>
        </p:pic>
        <p:sp>
          <p:nvSpPr>
            <p:cNvPr id="11" name="Rectangle 10"/>
            <p:cNvSpPr/>
            <p:nvPr/>
          </p:nvSpPr>
          <p:spPr>
            <a:xfrm>
              <a:off x="3995936" y="3068960"/>
              <a:ext cx="13681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p:cNvSpPr/>
          <p:nvPr/>
        </p:nvSpPr>
        <p:spPr>
          <a:xfrm>
            <a:off x="35496" y="1890697"/>
            <a:ext cx="1440160" cy="2031325"/>
          </a:xfrm>
          <a:prstGeom prst="rect">
            <a:avLst/>
          </a:prstGeom>
          <a:ln>
            <a:noFill/>
          </a:ln>
        </p:spPr>
        <p:txBody>
          <a:bodyPr wrap="square">
            <a:spAutoFit/>
          </a:bodyPr>
          <a:lstStyle/>
          <a:p>
            <a:pPr lvl="0"/>
            <a:r>
              <a:rPr lang="id-ID" dirty="0"/>
              <a:t>FGD Penyusunan rancangan standar kompetensi Teknis </a:t>
            </a:r>
            <a:endParaRPr lang="en-US" dirty="0"/>
          </a:p>
          <a:p>
            <a:pPr lvl="0"/>
            <a:r>
              <a:rPr lang="en-US" sz="1600" dirty="0"/>
              <a:t>#</a:t>
            </a:r>
            <a:r>
              <a:rPr lang="id-ID" sz="1600" dirty="0"/>
              <a:t>Bogor</a:t>
            </a:r>
          </a:p>
        </p:txBody>
      </p:sp>
      <p:sp>
        <p:nvSpPr>
          <p:cNvPr id="14" name="Rectangle 13"/>
          <p:cNvSpPr/>
          <p:nvPr/>
        </p:nvSpPr>
        <p:spPr>
          <a:xfrm>
            <a:off x="1547664" y="2643182"/>
            <a:ext cx="1493912" cy="2031325"/>
          </a:xfrm>
          <a:prstGeom prst="rect">
            <a:avLst/>
          </a:prstGeom>
          <a:ln>
            <a:noFill/>
          </a:ln>
        </p:spPr>
        <p:txBody>
          <a:bodyPr wrap="square">
            <a:spAutoFit/>
          </a:bodyPr>
          <a:lstStyle/>
          <a:p>
            <a:pPr lvl="0"/>
            <a:r>
              <a:rPr lang="id-ID" dirty="0"/>
              <a:t>FGD  Verifikasi rancangan standar kompetensi Teknis</a:t>
            </a:r>
          </a:p>
          <a:p>
            <a:pPr lvl="0"/>
            <a:r>
              <a:rPr lang="en-US" sz="1600" dirty="0"/>
              <a:t>#</a:t>
            </a:r>
            <a:r>
              <a:rPr lang="id-ID" sz="1600" dirty="0"/>
              <a:t>Semarang</a:t>
            </a:r>
          </a:p>
        </p:txBody>
      </p:sp>
      <p:sp>
        <p:nvSpPr>
          <p:cNvPr id="15" name="Rectangle 14"/>
          <p:cNvSpPr/>
          <p:nvPr/>
        </p:nvSpPr>
        <p:spPr>
          <a:xfrm>
            <a:off x="2915816" y="1844824"/>
            <a:ext cx="1800200" cy="2308324"/>
          </a:xfrm>
          <a:prstGeom prst="rect">
            <a:avLst/>
          </a:prstGeom>
          <a:ln>
            <a:solidFill>
              <a:schemeClr val="bg1"/>
            </a:solidFill>
          </a:ln>
        </p:spPr>
        <p:txBody>
          <a:bodyPr wrap="square">
            <a:spAutoFit/>
          </a:bodyPr>
          <a:lstStyle/>
          <a:p>
            <a:pPr lvl="0"/>
            <a:r>
              <a:rPr lang="id-ID" dirty="0"/>
              <a:t>FGD Verifikasi  rancangan standar kompetensi Teknis dan Identifikasi tugas UPTD </a:t>
            </a:r>
          </a:p>
          <a:p>
            <a:pPr lvl="0"/>
            <a:r>
              <a:rPr lang="en-US" sz="1600" dirty="0"/>
              <a:t>#</a:t>
            </a:r>
            <a:r>
              <a:rPr lang="id-ID" sz="1600" dirty="0"/>
              <a:t>Manado</a:t>
            </a:r>
          </a:p>
        </p:txBody>
      </p:sp>
      <p:sp>
        <p:nvSpPr>
          <p:cNvPr id="16" name="Rectangle 15"/>
          <p:cNvSpPr/>
          <p:nvPr/>
        </p:nvSpPr>
        <p:spPr>
          <a:xfrm>
            <a:off x="4644008" y="2852936"/>
            <a:ext cx="1637928" cy="1723549"/>
          </a:xfrm>
          <a:prstGeom prst="rect">
            <a:avLst/>
          </a:prstGeom>
          <a:ln>
            <a:solidFill>
              <a:schemeClr val="bg1"/>
            </a:solidFill>
          </a:ln>
        </p:spPr>
        <p:txBody>
          <a:bodyPr wrap="square">
            <a:spAutoFit/>
          </a:bodyPr>
          <a:lstStyle/>
          <a:p>
            <a:pPr lvl="0"/>
            <a:r>
              <a:rPr lang="id-ID" dirty="0"/>
              <a:t>Pra Konvensi standar kompetensi Teknis dan Teknis UPTD </a:t>
            </a:r>
          </a:p>
          <a:p>
            <a:pPr lvl="0"/>
            <a:r>
              <a:rPr lang="en-US" sz="1600" dirty="0"/>
              <a:t>#</a:t>
            </a:r>
            <a:r>
              <a:rPr lang="id-ID" sz="1600" dirty="0"/>
              <a:t>Medan dan Bali</a:t>
            </a:r>
          </a:p>
        </p:txBody>
      </p:sp>
      <p:sp>
        <p:nvSpPr>
          <p:cNvPr id="18" name="Rectangle 17"/>
          <p:cNvSpPr/>
          <p:nvPr/>
        </p:nvSpPr>
        <p:spPr>
          <a:xfrm>
            <a:off x="6289852" y="2909275"/>
            <a:ext cx="1714480" cy="1631216"/>
          </a:xfrm>
          <a:prstGeom prst="rect">
            <a:avLst/>
          </a:prstGeom>
          <a:ln>
            <a:noFill/>
          </a:ln>
        </p:spPr>
        <p:txBody>
          <a:bodyPr wrap="square">
            <a:spAutoFit/>
          </a:bodyPr>
          <a:lstStyle/>
          <a:p>
            <a:pPr lvl="0"/>
            <a:r>
              <a:rPr lang="id-ID" sz="2000" dirty="0"/>
              <a:t>Konvensi Standar Kompetensi Teknis</a:t>
            </a:r>
          </a:p>
          <a:p>
            <a:pPr lvl="0"/>
            <a:r>
              <a:rPr lang="en-US" dirty="0"/>
              <a:t>#</a:t>
            </a:r>
            <a:r>
              <a:rPr lang="id-ID" dirty="0"/>
              <a:t>Jakarta</a:t>
            </a:r>
          </a:p>
        </p:txBody>
      </p:sp>
      <p:sp>
        <p:nvSpPr>
          <p:cNvPr id="19" name="Oval 18"/>
          <p:cNvSpPr/>
          <p:nvPr/>
        </p:nvSpPr>
        <p:spPr>
          <a:xfrm>
            <a:off x="6516216" y="4656232"/>
            <a:ext cx="432048" cy="432048"/>
          </a:xfrm>
          <a:prstGeom prst="ellipse">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60066"/>
                </a:solidFill>
              </a:rPr>
              <a:t>5</a:t>
            </a:r>
          </a:p>
        </p:txBody>
      </p:sp>
      <p:sp>
        <p:nvSpPr>
          <p:cNvPr id="20" name="Oval 19"/>
          <p:cNvSpPr/>
          <p:nvPr/>
        </p:nvSpPr>
        <p:spPr>
          <a:xfrm>
            <a:off x="7858955" y="4224184"/>
            <a:ext cx="432048" cy="432048"/>
          </a:xfrm>
          <a:prstGeom prst="ellipse">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DEB43C"/>
                </a:solidFill>
              </a:rPr>
              <a:t>6</a:t>
            </a:r>
          </a:p>
        </p:txBody>
      </p:sp>
      <p:cxnSp>
        <p:nvCxnSpPr>
          <p:cNvPr id="23" name="Straight Connector 22"/>
          <p:cNvCxnSpPr/>
          <p:nvPr/>
        </p:nvCxnSpPr>
        <p:spPr>
          <a:xfrm>
            <a:off x="144016" y="1844824"/>
            <a:ext cx="1187624" cy="0"/>
          </a:xfrm>
          <a:prstGeom prst="line">
            <a:avLst/>
          </a:prstGeom>
          <a:ln w="50800">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6512" y="1475492"/>
            <a:ext cx="1512168" cy="369332"/>
          </a:xfrm>
          <a:prstGeom prst="rect">
            <a:avLst/>
          </a:prstGeom>
          <a:noFill/>
          <a:ln>
            <a:solidFill>
              <a:schemeClr val="bg1"/>
            </a:solidFill>
          </a:ln>
        </p:spPr>
        <p:txBody>
          <a:bodyPr wrap="square" rtlCol="0">
            <a:spAutoFit/>
          </a:bodyPr>
          <a:lstStyle/>
          <a:p>
            <a:pPr algn="ctr"/>
            <a:r>
              <a:rPr lang="en-US" b="1" dirty="0"/>
              <a:t>April</a:t>
            </a:r>
            <a:r>
              <a:rPr lang="id-ID" b="1" dirty="0"/>
              <a:t> 2016</a:t>
            </a:r>
            <a:endParaRPr lang="en-US" b="1" dirty="0"/>
          </a:p>
        </p:txBody>
      </p:sp>
      <p:cxnSp>
        <p:nvCxnSpPr>
          <p:cNvPr id="25" name="Straight Connector 24"/>
          <p:cNvCxnSpPr/>
          <p:nvPr/>
        </p:nvCxnSpPr>
        <p:spPr>
          <a:xfrm>
            <a:off x="1547664" y="2643182"/>
            <a:ext cx="1008112" cy="0"/>
          </a:xfrm>
          <a:prstGeom prst="line">
            <a:avLst/>
          </a:prstGeom>
          <a:ln w="50800">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187624" y="2267580"/>
            <a:ext cx="1674440" cy="369332"/>
          </a:xfrm>
          <a:prstGeom prst="rect">
            <a:avLst/>
          </a:prstGeom>
          <a:noFill/>
          <a:ln>
            <a:solidFill>
              <a:schemeClr val="bg1"/>
            </a:solidFill>
          </a:ln>
        </p:spPr>
        <p:txBody>
          <a:bodyPr wrap="square" rtlCol="0">
            <a:spAutoFit/>
          </a:bodyPr>
          <a:lstStyle/>
          <a:p>
            <a:pPr algn="ctr"/>
            <a:r>
              <a:rPr lang="en-US" b="1" dirty="0"/>
              <a:t>Mei</a:t>
            </a:r>
            <a:r>
              <a:rPr lang="id-ID" b="1" dirty="0"/>
              <a:t> 2016</a:t>
            </a:r>
            <a:endParaRPr lang="en-US" b="1" dirty="0"/>
          </a:p>
        </p:txBody>
      </p:sp>
      <p:cxnSp>
        <p:nvCxnSpPr>
          <p:cNvPr id="27" name="Straight Connector 26"/>
          <p:cNvCxnSpPr/>
          <p:nvPr/>
        </p:nvCxnSpPr>
        <p:spPr>
          <a:xfrm>
            <a:off x="2952328" y="1844824"/>
            <a:ext cx="1187624" cy="0"/>
          </a:xfrm>
          <a:prstGeom prst="line">
            <a:avLst/>
          </a:prstGeom>
          <a:ln w="50800">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627784" y="1403484"/>
            <a:ext cx="1764704" cy="369332"/>
          </a:xfrm>
          <a:prstGeom prst="rect">
            <a:avLst/>
          </a:prstGeom>
          <a:noFill/>
          <a:ln>
            <a:solidFill>
              <a:schemeClr val="bg1"/>
            </a:solidFill>
          </a:ln>
        </p:spPr>
        <p:txBody>
          <a:bodyPr wrap="square" rtlCol="0">
            <a:spAutoFit/>
          </a:bodyPr>
          <a:lstStyle/>
          <a:p>
            <a:pPr algn="ctr"/>
            <a:r>
              <a:rPr lang="en-US" b="1" dirty="0" err="1"/>
              <a:t>Juni</a:t>
            </a:r>
            <a:r>
              <a:rPr lang="id-ID" b="1" dirty="0"/>
              <a:t> 2016</a:t>
            </a:r>
            <a:endParaRPr lang="en-US" b="1" dirty="0"/>
          </a:p>
        </p:txBody>
      </p:sp>
      <p:cxnSp>
        <p:nvCxnSpPr>
          <p:cNvPr id="29" name="Straight Connector 28"/>
          <p:cNvCxnSpPr/>
          <p:nvPr/>
        </p:nvCxnSpPr>
        <p:spPr>
          <a:xfrm>
            <a:off x="4680520" y="2852936"/>
            <a:ext cx="1248802" cy="4560"/>
          </a:xfrm>
          <a:prstGeom prst="line">
            <a:avLst/>
          </a:prstGeom>
          <a:ln w="50800">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81804" y="2411596"/>
            <a:ext cx="1530356" cy="369332"/>
          </a:xfrm>
          <a:prstGeom prst="rect">
            <a:avLst/>
          </a:prstGeom>
          <a:noFill/>
          <a:ln>
            <a:solidFill>
              <a:schemeClr val="bg1"/>
            </a:solidFill>
          </a:ln>
        </p:spPr>
        <p:txBody>
          <a:bodyPr wrap="square" rtlCol="0">
            <a:spAutoFit/>
          </a:bodyPr>
          <a:lstStyle/>
          <a:p>
            <a:pPr algn="ctr"/>
            <a:r>
              <a:rPr lang="en-US" b="1" dirty="0"/>
              <a:t>Sept</a:t>
            </a:r>
            <a:r>
              <a:rPr lang="id-ID" b="1" dirty="0"/>
              <a:t> 2016</a:t>
            </a:r>
            <a:endParaRPr lang="en-US" b="1" dirty="0"/>
          </a:p>
        </p:txBody>
      </p:sp>
      <p:cxnSp>
        <p:nvCxnSpPr>
          <p:cNvPr id="33" name="Straight Connector 32"/>
          <p:cNvCxnSpPr>
            <a:cxnSpLocks/>
          </p:cNvCxnSpPr>
          <p:nvPr/>
        </p:nvCxnSpPr>
        <p:spPr>
          <a:xfrm>
            <a:off x="6361757" y="2900427"/>
            <a:ext cx="1027328" cy="0"/>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156176" y="2483604"/>
            <a:ext cx="1428176" cy="369332"/>
          </a:xfrm>
          <a:prstGeom prst="rect">
            <a:avLst/>
          </a:prstGeom>
          <a:noFill/>
          <a:ln>
            <a:noFill/>
          </a:ln>
        </p:spPr>
        <p:txBody>
          <a:bodyPr wrap="square" rtlCol="0">
            <a:spAutoFit/>
          </a:bodyPr>
          <a:lstStyle/>
          <a:p>
            <a:pPr algn="ctr"/>
            <a:r>
              <a:rPr lang="en-US" b="1" dirty="0"/>
              <a:t>Nov</a:t>
            </a:r>
            <a:r>
              <a:rPr lang="id-ID" b="1" dirty="0"/>
              <a:t> 2016</a:t>
            </a:r>
            <a:endParaRPr lang="en-US" b="1" dirty="0"/>
          </a:p>
        </p:txBody>
      </p:sp>
      <p:sp>
        <p:nvSpPr>
          <p:cNvPr id="32" name="Rectangle 31">
            <a:extLst>
              <a:ext uri="{FF2B5EF4-FFF2-40B4-BE49-F238E27FC236}">
                <a16:creationId xmlns:a16="http://schemas.microsoft.com/office/drawing/2014/main" id="{45586A0A-91B0-467F-820C-40E73C0E6AA1}"/>
              </a:ext>
            </a:extLst>
          </p:cNvPr>
          <p:cNvSpPr/>
          <p:nvPr/>
        </p:nvSpPr>
        <p:spPr>
          <a:xfrm>
            <a:off x="7686092" y="2419146"/>
            <a:ext cx="1512168" cy="1754326"/>
          </a:xfrm>
          <a:prstGeom prst="rect">
            <a:avLst/>
          </a:prstGeom>
          <a:ln>
            <a:solidFill>
              <a:schemeClr val="bg1"/>
            </a:solidFill>
          </a:ln>
        </p:spPr>
        <p:txBody>
          <a:bodyPr wrap="square">
            <a:spAutoFit/>
          </a:bodyPr>
          <a:lstStyle/>
          <a:p>
            <a:pPr lvl="0"/>
            <a:r>
              <a:rPr lang="id-ID" dirty="0"/>
              <a:t>Penyusunan dan Penetapan Permendag Nomor 85 Tahun 2017</a:t>
            </a:r>
          </a:p>
        </p:txBody>
      </p:sp>
      <p:cxnSp>
        <p:nvCxnSpPr>
          <p:cNvPr id="35" name="Straight Connector 34">
            <a:extLst>
              <a:ext uri="{FF2B5EF4-FFF2-40B4-BE49-F238E27FC236}">
                <a16:creationId xmlns:a16="http://schemas.microsoft.com/office/drawing/2014/main" id="{87AC1690-D76B-419C-923D-48318D1F353B}"/>
              </a:ext>
            </a:extLst>
          </p:cNvPr>
          <p:cNvCxnSpPr/>
          <p:nvPr/>
        </p:nvCxnSpPr>
        <p:spPr>
          <a:xfrm>
            <a:off x="7794612" y="2347138"/>
            <a:ext cx="1043608" cy="0"/>
          </a:xfrm>
          <a:prstGeom prst="line">
            <a:avLst/>
          </a:prstGeom>
          <a:ln w="50800">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EB048EB-8D85-4195-BA8C-7F94144B6B19}"/>
              </a:ext>
            </a:extLst>
          </p:cNvPr>
          <p:cNvSpPr txBox="1"/>
          <p:nvPr/>
        </p:nvSpPr>
        <p:spPr>
          <a:xfrm>
            <a:off x="7524328" y="1628800"/>
            <a:ext cx="1584176" cy="646331"/>
          </a:xfrm>
          <a:prstGeom prst="rect">
            <a:avLst/>
          </a:prstGeom>
          <a:noFill/>
          <a:ln>
            <a:noFill/>
          </a:ln>
        </p:spPr>
        <p:txBody>
          <a:bodyPr wrap="square" rtlCol="0">
            <a:spAutoFit/>
          </a:bodyPr>
          <a:lstStyle/>
          <a:p>
            <a:pPr algn="ctr"/>
            <a:r>
              <a:rPr lang="id-ID" b="1" dirty="0"/>
              <a:t>Jan - </a:t>
            </a:r>
            <a:r>
              <a:rPr lang="en-US" b="1" dirty="0"/>
              <a:t>Sept</a:t>
            </a:r>
            <a:r>
              <a:rPr lang="id-ID" b="1" dirty="0"/>
              <a:t> (2017)</a:t>
            </a:r>
            <a:endParaRPr lang="en-US" b="1" dirty="0"/>
          </a:p>
        </p:txBody>
      </p:sp>
    </p:spTree>
    <p:extLst>
      <p:ext uri="{BB962C8B-B14F-4D97-AF65-F5344CB8AC3E}">
        <p14:creationId xmlns:p14="http://schemas.microsoft.com/office/powerpoint/2010/main" val="23932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811468"/>
          </a:xfrm>
        </p:spPr>
        <p:txBody>
          <a:bodyPr/>
          <a:lstStyle/>
          <a:p>
            <a:r>
              <a:rPr lang="id-ID" dirty="0">
                <a:solidFill>
                  <a:schemeClr val="accent2">
                    <a:lumMod val="75000"/>
                  </a:schemeClr>
                </a:solidFill>
              </a:rPr>
              <a:t>Peserta Konvensi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2303412"/>
              </p:ext>
            </p:extLst>
          </p:nvPr>
        </p:nvGraphicFramePr>
        <p:xfrm>
          <a:off x="928662" y="1071547"/>
          <a:ext cx="8115360"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714744" y="1470525"/>
            <a:ext cx="281192" cy="369332"/>
          </a:xfrm>
          <a:prstGeom prst="rect">
            <a:avLst/>
          </a:prstGeom>
          <a:noFill/>
        </p:spPr>
        <p:txBody>
          <a:bodyPr wrap="square" rtlCol="0">
            <a:spAutoFit/>
          </a:bodyPr>
          <a:lstStyle/>
          <a:p>
            <a:r>
              <a:rPr lang="id-ID" b="1" dirty="0"/>
              <a:t>5 </a:t>
            </a:r>
          </a:p>
        </p:txBody>
      </p:sp>
      <p:sp>
        <p:nvSpPr>
          <p:cNvPr id="6" name="TextBox 5"/>
          <p:cNvSpPr txBox="1"/>
          <p:nvPr/>
        </p:nvSpPr>
        <p:spPr>
          <a:xfrm>
            <a:off x="3999356" y="2659559"/>
            <a:ext cx="860676" cy="769441"/>
          </a:xfrm>
          <a:prstGeom prst="rect">
            <a:avLst/>
          </a:prstGeom>
          <a:noFill/>
        </p:spPr>
        <p:txBody>
          <a:bodyPr wrap="square" rtlCol="0">
            <a:spAutoFit/>
          </a:bodyPr>
          <a:lstStyle/>
          <a:p>
            <a:r>
              <a:rPr lang="id-ID" sz="4400" b="1" dirty="0"/>
              <a:t>33 </a:t>
            </a:r>
          </a:p>
        </p:txBody>
      </p:sp>
      <p:sp>
        <p:nvSpPr>
          <p:cNvPr id="7" name="TextBox 6"/>
          <p:cNvSpPr txBox="1"/>
          <p:nvPr/>
        </p:nvSpPr>
        <p:spPr>
          <a:xfrm>
            <a:off x="3255153" y="4221088"/>
            <a:ext cx="524759" cy="461665"/>
          </a:xfrm>
          <a:prstGeom prst="rect">
            <a:avLst/>
          </a:prstGeom>
          <a:noFill/>
        </p:spPr>
        <p:txBody>
          <a:bodyPr wrap="square" rtlCol="0">
            <a:spAutoFit/>
          </a:bodyPr>
          <a:lstStyle/>
          <a:p>
            <a:r>
              <a:rPr lang="id-ID" sz="2400" b="1" dirty="0"/>
              <a:t>16</a:t>
            </a:r>
          </a:p>
        </p:txBody>
      </p:sp>
      <p:sp>
        <p:nvSpPr>
          <p:cNvPr id="8" name="TextBox 7"/>
          <p:cNvSpPr txBox="1"/>
          <p:nvPr/>
        </p:nvSpPr>
        <p:spPr>
          <a:xfrm>
            <a:off x="2107389" y="3392827"/>
            <a:ext cx="714380" cy="369332"/>
          </a:xfrm>
          <a:prstGeom prst="rect">
            <a:avLst/>
          </a:prstGeom>
          <a:noFill/>
        </p:spPr>
        <p:txBody>
          <a:bodyPr wrap="square" rtlCol="0">
            <a:spAutoFit/>
          </a:bodyPr>
          <a:lstStyle/>
          <a:p>
            <a:r>
              <a:rPr lang="id-ID" b="1" dirty="0"/>
              <a:t>20</a:t>
            </a:r>
          </a:p>
        </p:txBody>
      </p:sp>
      <p:sp>
        <p:nvSpPr>
          <p:cNvPr id="9" name="TextBox 8"/>
          <p:cNvSpPr txBox="1"/>
          <p:nvPr/>
        </p:nvSpPr>
        <p:spPr>
          <a:xfrm>
            <a:off x="2578006" y="1642141"/>
            <a:ext cx="487526" cy="369332"/>
          </a:xfrm>
          <a:prstGeom prst="rect">
            <a:avLst/>
          </a:prstGeom>
          <a:noFill/>
        </p:spPr>
        <p:txBody>
          <a:bodyPr wrap="square" rtlCol="0">
            <a:spAutoFit/>
          </a:bodyPr>
          <a:lstStyle/>
          <a:p>
            <a:r>
              <a:rPr lang="id-ID" b="1" dirty="0"/>
              <a:t>17</a:t>
            </a:r>
          </a:p>
        </p:txBody>
      </p:sp>
      <p:sp>
        <p:nvSpPr>
          <p:cNvPr id="27" name="Rectangle 26"/>
          <p:cNvSpPr/>
          <p:nvPr/>
        </p:nvSpPr>
        <p:spPr>
          <a:xfrm>
            <a:off x="785786" y="5214950"/>
            <a:ext cx="3357586" cy="150019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dirty="0">
                <a:solidFill>
                  <a:schemeClr val="tx1"/>
                </a:solidFill>
              </a:rPr>
              <a:t>Perwakilan Ditjen Daglu</a:t>
            </a:r>
          </a:p>
          <a:p>
            <a:r>
              <a:rPr lang="id-ID" sz="1600" dirty="0">
                <a:solidFill>
                  <a:schemeClr val="tx1"/>
                </a:solidFill>
              </a:rPr>
              <a:t>Perwakilan Ditjen PDN</a:t>
            </a:r>
          </a:p>
          <a:p>
            <a:r>
              <a:rPr lang="id-ID" sz="1600" dirty="0">
                <a:solidFill>
                  <a:schemeClr val="tx1"/>
                </a:solidFill>
              </a:rPr>
              <a:t>Perwakilan Ditjen PKTN</a:t>
            </a:r>
          </a:p>
          <a:p>
            <a:r>
              <a:rPr lang="id-ID" sz="1600" dirty="0">
                <a:solidFill>
                  <a:schemeClr val="tx1"/>
                </a:solidFill>
              </a:rPr>
              <a:t>Perwakilan Ditjen PEN</a:t>
            </a:r>
          </a:p>
          <a:p>
            <a:r>
              <a:rPr lang="id-ID" sz="1600" dirty="0">
                <a:solidFill>
                  <a:schemeClr val="tx1"/>
                </a:solidFill>
              </a:rPr>
              <a:t>Perwakilan Unit Kediklatan </a:t>
            </a:r>
          </a:p>
        </p:txBody>
      </p:sp>
      <p:sp>
        <p:nvSpPr>
          <p:cNvPr id="28" name="Rectangle 27"/>
          <p:cNvSpPr/>
          <p:nvPr/>
        </p:nvSpPr>
        <p:spPr>
          <a:xfrm>
            <a:off x="4857752" y="5214950"/>
            <a:ext cx="4000528" cy="128588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dirty="0">
                <a:solidFill>
                  <a:schemeClr val="tx1"/>
                </a:solidFill>
              </a:rPr>
              <a:t>Perwakilan Kementerian PAN dan RB</a:t>
            </a:r>
          </a:p>
          <a:p>
            <a:r>
              <a:rPr lang="id-ID" sz="1600" dirty="0">
                <a:solidFill>
                  <a:schemeClr val="tx1"/>
                </a:solidFill>
              </a:rPr>
              <a:t>Perwakilan Kementerian Dalam Negeri</a:t>
            </a:r>
          </a:p>
          <a:p>
            <a:r>
              <a:rPr lang="id-ID" sz="1600" dirty="0">
                <a:solidFill>
                  <a:schemeClr val="tx1"/>
                </a:solidFill>
              </a:rPr>
              <a:t>Perwakilan BKN</a:t>
            </a:r>
          </a:p>
          <a:p>
            <a:r>
              <a:rPr lang="id-ID" sz="1600" dirty="0">
                <a:solidFill>
                  <a:schemeClr val="tx1"/>
                </a:solidFill>
              </a:rPr>
              <a:t>Tenaga Ahli dan Narasumber</a:t>
            </a:r>
          </a:p>
        </p:txBody>
      </p:sp>
      <p:sp>
        <p:nvSpPr>
          <p:cNvPr id="30" name="Rectangle 29"/>
          <p:cNvSpPr/>
          <p:nvPr/>
        </p:nvSpPr>
        <p:spPr>
          <a:xfrm>
            <a:off x="4572000" y="4929198"/>
            <a:ext cx="1500198" cy="428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Eksternal</a:t>
            </a:r>
          </a:p>
        </p:txBody>
      </p:sp>
      <p:sp>
        <p:nvSpPr>
          <p:cNvPr id="31" name="Rectangle 30"/>
          <p:cNvSpPr/>
          <p:nvPr/>
        </p:nvSpPr>
        <p:spPr>
          <a:xfrm>
            <a:off x="357158" y="4929198"/>
            <a:ext cx="1500198" cy="428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Internal</a:t>
            </a:r>
          </a:p>
        </p:txBody>
      </p:sp>
      <p:grpSp>
        <p:nvGrpSpPr>
          <p:cNvPr id="10" name="Group 9">
            <a:extLst>
              <a:ext uri="{FF2B5EF4-FFF2-40B4-BE49-F238E27FC236}">
                <a16:creationId xmlns:a16="http://schemas.microsoft.com/office/drawing/2014/main" id="{8FA1E514-51AD-40F4-A475-FF8B91997784}"/>
              </a:ext>
            </a:extLst>
          </p:cNvPr>
          <p:cNvGrpSpPr/>
          <p:nvPr/>
        </p:nvGrpSpPr>
        <p:grpSpPr>
          <a:xfrm>
            <a:off x="6648061" y="271988"/>
            <a:ext cx="1650645" cy="564724"/>
            <a:chOff x="6660232" y="292586"/>
            <a:chExt cx="1650645" cy="564724"/>
          </a:xfrm>
        </p:grpSpPr>
        <p:sp>
          <p:nvSpPr>
            <p:cNvPr id="3" name="TextBox 2">
              <a:extLst>
                <a:ext uri="{FF2B5EF4-FFF2-40B4-BE49-F238E27FC236}">
                  <a16:creationId xmlns:a16="http://schemas.microsoft.com/office/drawing/2014/main" id="{83E4F399-FEAE-4A6D-BE4D-D3DE7D3277DB}"/>
                </a:ext>
              </a:extLst>
            </p:cNvPr>
            <p:cNvSpPr txBox="1"/>
            <p:nvPr/>
          </p:nvSpPr>
          <p:spPr>
            <a:xfrm>
              <a:off x="6660232" y="292586"/>
              <a:ext cx="723275" cy="369332"/>
            </a:xfrm>
            <a:prstGeom prst="rect">
              <a:avLst/>
            </a:prstGeom>
            <a:noFill/>
          </p:spPr>
          <p:txBody>
            <a:bodyPr wrap="none" rtlCol="0">
              <a:spAutoFit/>
            </a:bodyPr>
            <a:lstStyle/>
            <a:p>
              <a:r>
                <a:rPr lang="en-US" b="1" dirty="0"/>
                <a:t>23-24</a:t>
              </a:r>
            </a:p>
          </p:txBody>
        </p:sp>
        <p:sp>
          <p:nvSpPr>
            <p:cNvPr id="14" name="TextBox 13">
              <a:extLst>
                <a:ext uri="{FF2B5EF4-FFF2-40B4-BE49-F238E27FC236}">
                  <a16:creationId xmlns:a16="http://schemas.microsoft.com/office/drawing/2014/main" id="{A40E3175-579F-4CFD-B50B-E8477A8AAE93}"/>
                </a:ext>
              </a:extLst>
            </p:cNvPr>
            <p:cNvSpPr txBox="1"/>
            <p:nvPr/>
          </p:nvSpPr>
          <p:spPr>
            <a:xfrm>
              <a:off x="6660232" y="457200"/>
              <a:ext cx="1650645" cy="400110"/>
            </a:xfrm>
            <a:prstGeom prst="rect">
              <a:avLst/>
            </a:prstGeom>
            <a:noFill/>
          </p:spPr>
          <p:txBody>
            <a:bodyPr wrap="none" rtlCol="0">
              <a:spAutoFit/>
            </a:bodyPr>
            <a:lstStyle/>
            <a:p>
              <a:r>
                <a:rPr lang="en-US" sz="2000" b="1" spc="450" dirty="0">
                  <a:solidFill>
                    <a:srgbClr val="FF0000"/>
                  </a:solidFill>
                </a:rPr>
                <a:t>Nov</a:t>
              </a:r>
              <a:r>
                <a:rPr lang="id-ID" sz="2000" b="1" spc="450" dirty="0">
                  <a:solidFill>
                    <a:srgbClr val="FF0000"/>
                  </a:solidFill>
                </a:rPr>
                <a:t> 2016</a:t>
              </a:r>
              <a:endParaRPr lang="en-US" sz="2000" b="1" spc="450" dirty="0">
                <a:solidFill>
                  <a:srgbClr val="FF0000"/>
                </a:solidFill>
              </a:endParaRPr>
            </a:p>
          </p:txBody>
        </p:sp>
      </p:grpSp>
      <p:sp>
        <p:nvSpPr>
          <p:cNvPr id="11" name="Rectangle 10">
            <a:extLst>
              <a:ext uri="{FF2B5EF4-FFF2-40B4-BE49-F238E27FC236}">
                <a16:creationId xmlns:a16="http://schemas.microsoft.com/office/drawing/2014/main" id="{CCFF4DE1-B57F-4DA9-A1A5-B8534EEA0CEF}"/>
              </a:ext>
            </a:extLst>
          </p:cNvPr>
          <p:cNvSpPr/>
          <p:nvPr/>
        </p:nvSpPr>
        <p:spPr>
          <a:xfrm>
            <a:off x="3615193" y="4221088"/>
            <a:ext cx="524759" cy="523220"/>
          </a:xfrm>
          <a:prstGeom prst="rect">
            <a:avLst/>
          </a:prstGeom>
        </p:spPr>
        <p:txBody>
          <a:bodyPr wrap="none">
            <a:spAutoFit/>
          </a:bodyPr>
          <a:lstStyle/>
          <a:p>
            <a:r>
              <a:rPr lang="en-US" sz="1400" dirty="0" err="1"/>
              <a:t>Kab</a:t>
            </a:r>
            <a:r>
              <a:rPr lang="en-US" sz="1400" dirty="0"/>
              <a:t>/</a:t>
            </a:r>
          </a:p>
          <a:p>
            <a:r>
              <a:rPr lang="en-US" sz="1400" dirty="0"/>
              <a:t>Kota</a:t>
            </a:r>
            <a:endParaRPr lang="id-ID"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8E577D-AF4A-484B-9579-B88E296ACF79}"/>
              </a:ext>
            </a:extLst>
          </p:cNvPr>
          <p:cNvPicPr>
            <a:picLocks noChangeAspect="1"/>
          </p:cNvPicPr>
          <p:nvPr/>
        </p:nvPicPr>
        <p:blipFill>
          <a:blip r:embed="rId2"/>
          <a:stretch>
            <a:fillRect/>
          </a:stretch>
        </p:blipFill>
        <p:spPr>
          <a:xfrm>
            <a:off x="107504" y="4181168"/>
            <a:ext cx="3048000" cy="2428875"/>
          </a:xfrm>
          <a:prstGeom prst="rect">
            <a:avLst/>
          </a:prstGeom>
        </p:spPr>
      </p:pic>
      <p:sp>
        <p:nvSpPr>
          <p:cNvPr id="2" name="Title 1">
            <a:extLst>
              <a:ext uri="{FF2B5EF4-FFF2-40B4-BE49-F238E27FC236}">
                <a16:creationId xmlns:a16="http://schemas.microsoft.com/office/drawing/2014/main" id="{93041432-45D0-4476-8CB1-BC9C1FE2AEBE}"/>
              </a:ext>
            </a:extLst>
          </p:cNvPr>
          <p:cNvSpPr>
            <a:spLocks noGrp="1"/>
          </p:cNvSpPr>
          <p:nvPr>
            <p:ph type="title"/>
          </p:nvPr>
        </p:nvSpPr>
        <p:spPr>
          <a:xfrm>
            <a:off x="446856" y="22029"/>
            <a:ext cx="8229600" cy="634082"/>
          </a:xfrm>
        </p:spPr>
        <p:txBody>
          <a:bodyPr/>
          <a:lstStyle/>
          <a:p>
            <a:r>
              <a:rPr lang="id-ID" sz="3600" dirty="0">
                <a:solidFill>
                  <a:schemeClr val="accent2">
                    <a:lumMod val="75000"/>
                  </a:schemeClr>
                </a:solidFill>
              </a:rPr>
              <a:t>Permendag Nomor 85 Tahun 2017</a:t>
            </a:r>
          </a:p>
        </p:txBody>
      </p:sp>
      <p:sp>
        <p:nvSpPr>
          <p:cNvPr id="6" name="Rectangle 5">
            <a:extLst>
              <a:ext uri="{FF2B5EF4-FFF2-40B4-BE49-F238E27FC236}">
                <a16:creationId xmlns:a16="http://schemas.microsoft.com/office/drawing/2014/main" id="{6C14C299-2182-4E4F-AB2F-1195105C4231}"/>
              </a:ext>
            </a:extLst>
          </p:cNvPr>
          <p:cNvSpPr/>
          <p:nvPr/>
        </p:nvSpPr>
        <p:spPr>
          <a:xfrm>
            <a:off x="107504" y="1844824"/>
            <a:ext cx="4104456" cy="923330"/>
          </a:xfrm>
          <a:prstGeom prst="rect">
            <a:avLst/>
          </a:prstGeom>
        </p:spPr>
        <p:txBody>
          <a:bodyPr wrap="square">
            <a:spAutoFit/>
          </a:bodyPr>
          <a:lstStyle/>
          <a:p>
            <a:pPr algn="ctr"/>
            <a:r>
              <a:rPr lang="id-ID" b="1" dirty="0">
                <a:solidFill>
                  <a:schemeClr val="bg2">
                    <a:lumMod val="50000"/>
                  </a:schemeClr>
                </a:solidFill>
                <a:effectLst>
                  <a:outerShdw blurRad="38100" dist="38100" dir="2700000" algn="tl">
                    <a:srgbClr val="000000">
                      <a:alpha val="43137"/>
                    </a:srgbClr>
                  </a:outerShdw>
                </a:effectLst>
                <a:latin typeface="+mj-lt"/>
              </a:rPr>
              <a:t>Standar Kompetensi Teknis </a:t>
            </a:r>
            <a:endParaRPr lang="en-US" b="1" dirty="0">
              <a:solidFill>
                <a:schemeClr val="bg2">
                  <a:lumMod val="50000"/>
                </a:schemeClr>
              </a:solidFill>
              <a:effectLst>
                <a:outerShdw blurRad="38100" dist="38100" dir="2700000" algn="tl">
                  <a:srgbClr val="000000">
                    <a:alpha val="43137"/>
                  </a:srgbClr>
                </a:outerShdw>
              </a:effectLst>
              <a:latin typeface="+mj-lt"/>
            </a:endParaRPr>
          </a:p>
          <a:p>
            <a:pPr algn="ctr"/>
            <a:r>
              <a:rPr lang="id-ID" b="1" dirty="0">
                <a:solidFill>
                  <a:schemeClr val="bg2">
                    <a:lumMod val="50000"/>
                  </a:schemeClr>
                </a:solidFill>
                <a:effectLst>
                  <a:outerShdw blurRad="38100" dist="38100" dir="2700000" algn="tl">
                    <a:srgbClr val="000000">
                      <a:alpha val="43137"/>
                    </a:srgbClr>
                  </a:outerShdw>
                </a:effectLst>
                <a:latin typeface="+mj-lt"/>
              </a:rPr>
              <a:t>Daerah Bidang Perdagangan </a:t>
            </a:r>
            <a:r>
              <a:rPr lang="en-US" b="1" dirty="0">
                <a:solidFill>
                  <a:schemeClr val="bg2">
                    <a:lumMod val="50000"/>
                  </a:schemeClr>
                </a:solidFill>
                <a:effectLst>
                  <a:outerShdw blurRad="38100" dist="38100" dir="2700000" algn="tl">
                    <a:srgbClr val="000000">
                      <a:alpha val="43137"/>
                    </a:srgbClr>
                  </a:outerShdw>
                </a:effectLst>
                <a:latin typeface="+mj-lt"/>
              </a:rPr>
              <a:t>(</a:t>
            </a:r>
            <a:r>
              <a:rPr lang="id-ID" b="1" dirty="0">
                <a:solidFill>
                  <a:schemeClr val="bg2">
                    <a:lumMod val="50000"/>
                  </a:schemeClr>
                </a:solidFill>
                <a:effectLst>
                  <a:outerShdw blurRad="38100" dist="38100" dir="2700000" algn="tl">
                    <a:srgbClr val="000000">
                      <a:alpha val="43137"/>
                    </a:srgbClr>
                  </a:outerShdw>
                </a:effectLst>
                <a:latin typeface="+mj-lt"/>
              </a:rPr>
              <a:t>SKTDP</a:t>
            </a:r>
            <a:r>
              <a:rPr lang="en-US" b="1" dirty="0">
                <a:solidFill>
                  <a:schemeClr val="bg2">
                    <a:lumMod val="50000"/>
                  </a:schemeClr>
                </a:solidFill>
                <a:effectLst>
                  <a:outerShdw blurRad="38100" dist="38100" dir="2700000" algn="tl">
                    <a:srgbClr val="000000">
                      <a:alpha val="43137"/>
                    </a:srgbClr>
                  </a:outerShdw>
                </a:effectLst>
                <a:latin typeface="+mj-lt"/>
              </a:rPr>
              <a:t>)</a:t>
            </a:r>
            <a:r>
              <a:rPr lang="id-ID" b="1" dirty="0">
                <a:solidFill>
                  <a:schemeClr val="bg2">
                    <a:lumMod val="50000"/>
                  </a:schemeClr>
                </a:solidFill>
                <a:effectLst>
                  <a:outerShdw blurRad="38100" dist="38100" dir="2700000" algn="tl">
                    <a:srgbClr val="000000">
                      <a:alpha val="43137"/>
                    </a:srgbClr>
                  </a:outerShdw>
                </a:effectLst>
                <a:latin typeface="+mj-lt"/>
              </a:rPr>
              <a:t> </a:t>
            </a:r>
            <a:endParaRPr lang="en-US" b="1" dirty="0">
              <a:solidFill>
                <a:schemeClr val="bg2">
                  <a:lumMod val="50000"/>
                </a:schemeClr>
              </a:solidFill>
              <a:effectLst>
                <a:outerShdw blurRad="38100" dist="38100" dir="2700000" algn="tl">
                  <a:srgbClr val="000000">
                    <a:alpha val="43137"/>
                  </a:srgbClr>
                </a:outerShdw>
              </a:effectLst>
              <a:latin typeface="+mj-lt"/>
            </a:endParaRPr>
          </a:p>
        </p:txBody>
      </p:sp>
      <p:sp>
        <p:nvSpPr>
          <p:cNvPr id="7" name="Callout: Bent Line with Accent Bar 6">
            <a:extLst>
              <a:ext uri="{FF2B5EF4-FFF2-40B4-BE49-F238E27FC236}">
                <a16:creationId xmlns:a16="http://schemas.microsoft.com/office/drawing/2014/main" id="{A38A8B21-9B54-4523-81F1-F62E109B5FE4}"/>
              </a:ext>
            </a:extLst>
          </p:cNvPr>
          <p:cNvSpPr/>
          <p:nvPr/>
        </p:nvSpPr>
        <p:spPr>
          <a:xfrm>
            <a:off x="4750875" y="908720"/>
            <a:ext cx="3935925" cy="2721429"/>
          </a:xfrm>
          <a:prstGeom prst="accentCallout2">
            <a:avLst>
              <a:gd name="adj1" fmla="val 84949"/>
              <a:gd name="adj2" fmla="val -7483"/>
              <a:gd name="adj3" fmla="val 84949"/>
              <a:gd name="adj4" fmla="val -18084"/>
              <a:gd name="adj5" fmla="val 67334"/>
              <a:gd name="adj6" fmla="val -6140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lvl="0" algn="just" fontAlgn="auto">
              <a:spcBef>
                <a:spcPts val="0"/>
              </a:spcBef>
              <a:spcAft>
                <a:spcPts val="0"/>
              </a:spcAft>
              <a:defRPr/>
            </a:pPr>
            <a:r>
              <a:rPr lang="id-ID" sz="1500" dirty="0">
                <a:solidFill>
                  <a:schemeClr val="tx1"/>
                </a:solidFill>
              </a:rPr>
              <a:t>kemampuan kerja yang mencakup aspek pengetahuan, keterampilan, dan/atau keahlian serta sikap kerja yang berdasarkan pelaksanaan tugas dan syarat jabatan secara profesional di bidang urusan perdagangan yang ditetapkan oleh Menteri, dalam rangka mewujudkan tercapainya manajemen Aparatur Sipil Negara di daerah yang profesional berbasis kompetensi.</a:t>
            </a:r>
          </a:p>
        </p:txBody>
      </p:sp>
      <p:sp>
        <p:nvSpPr>
          <p:cNvPr id="8" name="Callout: Bent Line with Accent Bar 7">
            <a:extLst>
              <a:ext uri="{FF2B5EF4-FFF2-40B4-BE49-F238E27FC236}">
                <a16:creationId xmlns:a16="http://schemas.microsoft.com/office/drawing/2014/main" id="{475402F1-02E5-45BA-9A09-09FB1C6D5B99}"/>
              </a:ext>
            </a:extLst>
          </p:cNvPr>
          <p:cNvSpPr/>
          <p:nvPr/>
        </p:nvSpPr>
        <p:spPr>
          <a:xfrm>
            <a:off x="4750875" y="3789039"/>
            <a:ext cx="3935925" cy="2821003"/>
          </a:xfrm>
          <a:prstGeom prst="accentCallout2">
            <a:avLst>
              <a:gd name="adj1" fmla="val 86446"/>
              <a:gd name="adj2" fmla="val -7483"/>
              <a:gd name="adj3" fmla="val 86447"/>
              <a:gd name="adj4" fmla="val -18651"/>
              <a:gd name="adj5" fmla="val -38899"/>
              <a:gd name="adj6" fmla="val -6499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0"/>
              </a:spcBef>
              <a:spcAft>
                <a:spcPts val="300"/>
              </a:spcAft>
              <a:defRPr/>
            </a:pPr>
            <a:r>
              <a:rPr lang="en-US" sz="1500" dirty="0" err="1">
                <a:solidFill>
                  <a:schemeClr val="tx1"/>
                </a:solidFill>
              </a:rPr>
              <a:t>Diklasifikasikan</a:t>
            </a:r>
            <a:r>
              <a:rPr lang="en-US" sz="1500" dirty="0">
                <a:solidFill>
                  <a:schemeClr val="tx1"/>
                </a:solidFill>
              </a:rPr>
              <a:t> </a:t>
            </a:r>
            <a:r>
              <a:rPr lang="en-US" sz="1500" dirty="0" err="1">
                <a:solidFill>
                  <a:schemeClr val="tx1"/>
                </a:solidFill>
              </a:rPr>
              <a:t>ke</a:t>
            </a:r>
            <a:r>
              <a:rPr lang="en-US" sz="1500" dirty="0">
                <a:solidFill>
                  <a:schemeClr val="tx1"/>
                </a:solidFill>
              </a:rPr>
              <a:t> </a:t>
            </a:r>
            <a:r>
              <a:rPr lang="en-US" sz="1500" dirty="0" err="1">
                <a:solidFill>
                  <a:schemeClr val="tx1"/>
                </a:solidFill>
              </a:rPr>
              <a:t>dalam</a:t>
            </a:r>
            <a:r>
              <a:rPr lang="en-US" sz="1500" dirty="0">
                <a:solidFill>
                  <a:schemeClr val="tx1"/>
                </a:solidFill>
              </a:rPr>
              <a:t> Sub </a:t>
            </a:r>
            <a:r>
              <a:rPr lang="en-US" sz="1500" dirty="0" err="1">
                <a:solidFill>
                  <a:schemeClr val="tx1"/>
                </a:solidFill>
              </a:rPr>
              <a:t>Urusan</a:t>
            </a:r>
            <a:r>
              <a:rPr lang="en-US" sz="1500" dirty="0">
                <a:solidFill>
                  <a:schemeClr val="tx1"/>
                </a:solidFill>
              </a:rPr>
              <a:t>, </a:t>
            </a:r>
            <a:r>
              <a:rPr lang="en-US" sz="1500" dirty="0" err="1">
                <a:solidFill>
                  <a:schemeClr val="tx1"/>
                </a:solidFill>
              </a:rPr>
              <a:t>yaitu</a:t>
            </a:r>
            <a:r>
              <a:rPr lang="en-US" sz="1500" dirty="0">
                <a:solidFill>
                  <a:schemeClr val="tx1"/>
                </a:solidFill>
              </a:rPr>
              <a:t>:</a:t>
            </a:r>
          </a:p>
          <a:p>
            <a:pPr marL="342900" lvl="0" indent="-342900" fontAlgn="auto">
              <a:spcBef>
                <a:spcPts val="0"/>
              </a:spcBef>
              <a:spcAft>
                <a:spcPts val="300"/>
              </a:spcAft>
              <a:buAutoNum type="arabicPeriod"/>
              <a:defRPr/>
            </a:pPr>
            <a:r>
              <a:rPr lang="en-US" sz="1500" dirty="0" err="1">
                <a:solidFill>
                  <a:schemeClr val="tx1"/>
                </a:solidFill>
              </a:rPr>
              <a:t>Umum</a:t>
            </a:r>
            <a:endParaRPr lang="en-US" sz="1500" dirty="0">
              <a:solidFill>
                <a:schemeClr val="tx1"/>
              </a:solidFill>
            </a:endParaRPr>
          </a:p>
          <a:p>
            <a:pPr marL="342900" lvl="0" indent="-342900" fontAlgn="auto">
              <a:spcBef>
                <a:spcPts val="0"/>
              </a:spcBef>
              <a:spcAft>
                <a:spcPts val="300"/>
              </a:spcAft>
              <a:buAutoNum type="arabicPeriod"/>
              <a:defRPr/>
            </a:pPr>
            <a:r>
              <a:rPr lang="en-US" sz="1500" dirty="0" err="1">
                <a:solidFill>
                  <a:schemeClr val="tx1"/>
                </a:solidFill>
              </a:rPr>
              <a:t>Perizinan</a:t>
            </a:r>
            <a:r>
              <a:rPr lang="en-US" sz="1500" dirty="0">
                <a:solidFill>
                  <a:schemeClr val="tx1"/>
                </a:solidFill>
              </a:rPr>
              <a:t> </a:t>
            </a:r>
            <a:r>
              <a:rPr lang="en-US" sz="1500" dirty="0" err="1">
                <a:solidFill>
                  <a:schemeClr val="tx1"/>
                </a:solidFill>
              </a:rPr>
              <a:t>dan</a:t>
            </a:r>
            <a:r>
              <a:rPr lang="en-US" sz="1500" dirty="0">
                <a:solidFill>
                  <a:schemeClr val="tx1"/>
                </a:solidFill>
              </a:rPr>
              <a:t> </a:t>
            </a:r>
            <a:r>
              <a:rPr lang="en-US" sz="1500" dirty="0" err="1">
                <a:solidFill>
                  <a:schemeClr val="tx1"/>
                </a:solidFill>
              </a:rPr>
              <a:t>pendaftaran</a:t>
            </a:r>
            <a:r>
              <a:rPr lang="en-US" sz="1500" dirty="0">
                <a:solidFill>
                  <a:schemeClr val="tx1"/>
                </a:solidFill>
              </a:rPr>
              <a:t> </a:t>
            </a:r>
            <a:r>
              <a:rPr lang="en-US" sz="1500" dirty="0" err="1">
                <a:solidFill>
                  <a:schemeClr val="tx1"/>
                </a:solidFill>
              </a:rPr>
              <a:t>perusahaan</a:t>
            </a:r>
            <a:endParaRPr lang="en-US" sz="1500" dirty="0">
              <a:solidFill>
                <a:schemeClr val="tx1"/>
              </a:solidFill>
            </a:endParaRPr>
          </a:p>
          <a:p>
            <a:pPr marL="342900" lvl="0" indent="-342900" fontAlgn="auto">
              <a:spcBef>
                <a:spcPts val="0"/>
              </a:spcBef>
              <a:spcAft>
                <a:spcPts val="300"/>
              </a:spcAft>
              <a:buAutoNum type="arabicPeriod"/>
              <a:defRPr/>
            </a:pPr>
            <a:r>
              <a:rPr lang="en-US" sz="1500" dirty="0" err="1">
                <a:solidFill>
                  <a:schemeClr val="tx1"/>
                </a:solidFill>
              </a:rPr>
              <a:t>Sarana</a:t>
            </a:r>
            <a:r>
              <a:rPr lang="en-US" sz="1500" dirty="0">
                <a:solidFill>
                  <a:schemeClr val="tx1"/>
                </a:solidFill>
              </a:rPr>
              <a:t> </a:t>
            </a:r>
            <a:r>
              <a:rPr lang="en-US" sz="1500" dirty="0" err="1">
                <a:solidFill>
                  <a:schemeClr val="tx1"/>
                </a:solidFill>
              </a:rPr>
              <a:t>distribusi</a:t>
            </a:r>
            <a:r>
              <a:rPr lang="en-US" sz="1500" dirty="0">
                <a:solidFill>
                  <a:schemeClr val="tx1"/>
                </a:solidFill>
              </a:rPr>
              <a:t> </a:t>
            </a:r>
            <a:r>
              <a:rPr lang="en-US" sz="1500" dirty="0" err="1">
                <a:solidFill>
                  <a:schemeClr val="tx1"/>
                </a:solidFill>
              </a:rPr>
              <a:t>perdagangan</a:t>
            </a:r>
            <a:endParaRPr lang="en-US" sz="1500" dirty="0">
              <a:solidFill>
                <a:schemeClr val="tx1"/>
              </a:solidFill>
            </a:endParaRPr>
          </a:p>
          <a:p>
            <a:pPr marL="342900" lvl="0" indent="-342900" fontAlgn="auto">
              <a:spcBef>
                <a:spcPts val="0"/>
              </a:spcBef>
              <a:spcAft>
                <a:spcPts val="300"/>
              </a:spcAft>
              <a:buAutoNum type="arabicPeriod"/>
              <a:defRPr/>
            </a:pPr>
            <a:r>
              <a:rPr lang="en-US" sz="1500" dirty="0" err="1">
                <a:solidFill>
                  <a:schemeClr val="tx1"/>
                </a:solidFill>
              </a:rPr>
              <a:t>Stabilitasi</a:t>
            </a:r>
            <a:r>
              <a:rPr lang="en-US" sz="1500" dirty="0">
                <a:solidFill>
                  <a:schemeClr val="tx1"/>
                </a:solidFill>
              </a:rPr>
              <a:t> </a:t>
            </a:r>
            <a:r>
              <a:rPr lang="en-US" sz="1500" dirty="0" err="1">
                <a:solidFill>
                  <a:schemeClr val="tx1"/>
                </a:solidFill>
              </a:rPr>
              <a:t>harga</a:t>
            </a:r>
            <a:r>
              <a:rPr lang="en-US" sz="1500" dirty="0">
                <a:solidFill>
                  <a:schemeClr val="tx1"/>
                </a:solidFill>
              </a:rPr>
              <a:t> </a:t>
            </a:r>
            <a:r>
              <a:rPr lang="en-US" sz="1500" dirty="0" err="1">
                <a:solidFill>
                  <a:schemeClr val="tx1"/>
                </a:solidFill>
              </a:rPr>
              <a:t>barang</a:t>
            </a:r>
            <a:r>
              <a:rPr lang="en-US" sz="1500" dirty="0">
                <a:solidFill>
                  <a:schemeClr val="tx1"/>
                </a:solidFill>
              </a:rPr>
              <a:t> </a:t>
            </a:r>
            <a:r>
              <a:rPr lang="en-US" sz="1500" dirty="0" err="1">
                <a:solidFill>
                  <a:schemeClr val="tx1"/>
                </a:solidFill>
              </a:rPr>
              <a:t>kebutuhan</a:t>
            </a:r>
            <a:r>
              <a:rPr lang="en-US" sz="1500" dirty="0">
                <a:solidFill>
                  <a:schemeClr val="tx1"/>
                </a:solidFill>
              </a:rPr>
              <a:t> </a:t>
            </a:r>
            <a:r>
              <a:rPr lang="en-US" sz="1500" dirty="0" err="1">
                <a:solidFill>
                  <a:schemeClr val="tx1"/>
                </a:solidFill>
              </a:rPr>
              <a:t>pokok</a:t>
            </a:r>
            <a:r>
              <a:rPr lang="en-US" sz="1500" dirty="0">
                <a:solidFill>
                  <a:schemeClr val="tx1"/>
                </a:solidFill>
              </a:rPr>
              <a:t> </a:t>
            </a:r>
            <a:r>
              <a:rPr lang="en-US" sz="1500" dirty="0" err="1">
                <a:solidFill>
                  <a:schemeClr val="tx1"/>
                </a:solidFill>
              </a:rPr>
              <a:t>dan</a:t>
            </a:r>
            <a:r>
              <a:rPr lang="en-US" sz="1500" dirty="0">
                <a:solidFill>
                  <a:schemeClr val="tx1"/>
                </a:solidFill>
              </a:rPr>
              <a:t> </a:t>
            </a:r>
            <a:r>
              <a:rPr lang="en-US" sz="1500" dirty="0" err="1">
                <a:solidFill>
                  <a:schemeClr val="tx1"/>
                </a:solidFill>
              </a:rPr>
              <a:t>barang</a:t>
            </a:r>
            <a:r>
              <a:rPr lang="en-US" sz="1500" dirty="0">
                <a:solidFill>
                  <a:schemeClr val="tx1"/>
                </a:solidFill>
              </a:rPr>
              <a:t> </a:t>
            </a:r>
            <a:r>
              <a:rPr lang="en-US" sz="1500" dirty="0" err="1">
                <a:solidFill>
                  <a:schemeClr val="tx1"/>
                </a:solidFill>
              </a:rPr>
              <a:t>penting</a:t>
            </a:r>
            <a:endParaRPr lang="en-US" sz="1500" dirty="0">
              <a:solidFill>
                <a:schemeClr val="tx1"/>
              </a:solidFill>
            </a:endParaRPr>
          </a:p>
          <a:p>
            <a:pPr marL="342900" lvl="0" indent="-342900" fontAlgn="auto">
              <a:spcBef>
                <a:spcPts val="0"/>
              </a:spcBef>
              <a:spcAft>
                <a:spcPts val="300"/>
              </a:spcAft>
              <a:buAutoNum type="arabicPeriod"/>
              <a:defRPr/>
            </a:pPr>
            <a:r>
              <a:rPr lang="en-US" sz="1500" dirty="0" err="1">
                <a:solidFill>
                  <a:schemeClr val="tx1"/>
                </a:solidFill>
              </a:rPr>
              <a:t>Pengembangan</a:t>
            </a:r>
            <a:r>
              <a:rPr lang="en-US" sz="1500" dirty="0">
                <a:solidFill>
                  <a:schemeClr val="tx1"/>
                </a:solidFill>
              </a:rPr>
              <a:t> </a:t>
            </a:r>
            <a:r>
              <a:rPr lang="en-US" sz="1500" dirty="0" err="1">
                <a:solidFill>
                  <a:schemeClr val="tx1"/>
                </a:solidFill>
              </a:rPr>
              <a:t>ekspor</a:t>
            </a:r>
            <a:endParaRPr lang="en-US" sz="1500" dirty="0">
              <a:solidFill>
                <a:schemeClr val="tx1"/>
              </a:solidFill>
            </a:endParaRPr>
          </a:p>
          <a:p>
            <a:pPr marL="342900" lvl="0" indent="-342900" fontAlgn="auto">
              <a:spcBef>
                <a:spcPts val="0"/>
              </a:spcBef>
              <a:spcAft>
                <a:spcPts val="300"/>
              </a:spcAft>
              <a:buAutoNum type="arabicPeriod"/>
              <a:defRPr/>
            </a:pPr>
            <a:r>
              <a:rPr lang="en-US" sz="1500" dirty="0" err="1">
                <a:solidFill>
                  <a:schemeClr val="tx1"/>
                </a:solidFill>
              </a:rPr>
              <a:t>Standardisasi</a:t>
            </a:r>
            <a:r>
              <a:rPr lang="en-US" sz="1500" dirty="0">
                <a:solidFill>
                  <a:schemeClr val="tx1"/>
                </a:solidFill>
              </a:rPr>
              <a:t> </a:t>
            </a:r>
            <a:r>
              <a:rPr lang="en-US" sz="1500" dirty="0" err="1">
                <a:solidFill>
                  <a:schemeClr val="tx1"/>
                </a:solidFill>
              </a:rPr>
              <a:t>dan</a:t>
            </a:r>
            <a:r>
              <a:rPr lang="en-US" sz="1500" dirty="0">
                <a:solidFill>
                  <a:schemeClr val="tx1"/>
                </a:solidFill>
              </a:rPr>
              <a:t> </a:t>
            </a:r>
            <a:r>
              <a:rPr lang="en-US" sz="1500" dirty="0" err="1">
                <a:solidFill>
                  <a:schemeClr val="tx1"/>
                </a:solidFill>
              </a:rPr>
              <a:t>perlindungan</a:t>
            </a:r>
            <a:r>
              <a:rPr lang="en-US" sz="1500" dirty="0">
                <a:solidFill>
                  <a:schemeClr val="tx1"/>
                </a:solidFill>
              </a:rPr>
              <a:t> </a:t>
            </a:r>
            <a:r>
              <a:rPr lang="en-US" sz="1500" dirty="0" err="1">
                <a:solidFill>
                  <a:schemeClr val="tx1"/>
                </a:solidFill>
              </a:rPr>
              <a:t>konsuman</a:t>
            </a:r>
            <a:endParaRPr lang="id-ID" sz="1500" dirty="0">
              <a:solidFill>
                <a:schemeClr val="tx1"/>
              </a:solidFill>
            </a:endParaRPr>
          </a:p>
        </p:txBody>
      </p:sp>
    </p:spTree>
    <p:extLst>
      <p:ext uri="{BB962C8B-B14F-4D97-AF65-F5344CB8AC3E}">
        <p14:creationId xmlns:p14="http://schemas.microsoft.com/office/powerpoint/2010/main" val="4058130483"/>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6268</TotalTime>
  <Words>1835</Words>
  <Application>Microsoft Office PowerPoint</Application>
  <PresentationFormat>On-screen Show (4:3)</PresentationFormat>
  <Paragraphs>650</Paragraphs>
  <Slides>28</Slides>
  <Notes>10</Notes>
  <HiddenSlides>2</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MS PGothic</vt:lpstr>
      <vt:lpstr>MS PGothic</vt:lpstr>
      <vt:lpstr>Arial</vt:lpstr>
      <vt:lpstr>Arial</vt:lpstr>
      <vt:lpstr>Calibri</vt:lpstr>
      <vt:lpstr>Century Gothic</vt:lpstr>
      <vt:lpstr>Gill Sans</vt:lpstr>
      <vt:lpstr>Open Sans</vt:lpstr>
      <vt:lpstr>Tahoma</vt:lpstr>
      <vt:lpstr>Times New Roman</vt:lpstr>
      <vt:lpstr>Tw Cen MT</vt:lpstr>
      <vt:lpstr>Wingdings</vt:lpstr>
      <vt:lpstr>Office Theme</vt:lpstr>
      <vt:lpstr>Custom Design</vt:lpstr>
      <vt:lpstr>STANDAR KOMPETENSI KERJA KHUSUS APARATUR DAERAH BIDANG PERDAGANGAN (SKTDP)</vt:lpstr>
      <vt:lpstr>PowerPoint Presentation</vt:lpstr>
      <vt:lpstr>latar belakang Penyusunan STANDAR KOMPETENSI KERJA KHUSUS APARATUR DAERAH BIDANG PERDAGANGAN (SKTDP) </vt:lpstr>
      <vt:lpstr>PowerPoint Presentation</vt:lpstr>
      <vt:lpstr>Penyusunan STANDAR KOMPETENSI KERJA KHUSUS APARATUR DAERAH BIDANG PERDAGANGAN (SKTDP) </vt:lpstr>
      <vt:lpstr>Dasar Hukum Penyusunan Permendag 85 thn 2017 tentang Stankom Teknis Daerah Bidang Perdagangan</vt:lpstr>
      <vt:lpstr>Proses Penyusunan (2016-2017)</vt:lpstr>
      <vt:lpstr>Peserta Konvensi</vt:lpstr>
      <vt:lpstr>Permendag Nomor 85 Tahun 2017</vt:lpstr>
      <vt:lpstr>Permendag Nomor 85 Tahun 2017</vt:lpstr>
      <vt:lpstr>SKTDP terdiri atas 2 (dua) komponen, yaitu:</vt:lpstr>
      <vt:lpstr>Unit Kompetensi Pejabat Dinas Provinsi/Kabupaten/Kota</vt:lpstr>
      <vt:lpstr>Unit Kompetensi Pejabat UPTD  Kemetrologian dan Pengujian Mutu Barang</vt:lpstr>
      <vt:lpstr>Contoh Unit Kompetensi Teknis Daerah Bidang Perdagangan</vt:lpstr>
      <vt:lpstr>Contoh Unit Kompetensi Teknis Daerah Bidang Perdagangan (2)</vt:lpstr>
      <vt:lpstr>Contoh Kompetensi Jabatan Pada SKPD Perdagangan</vt:lpstr>
      <vt:lpstr>Contoh Kompetensi Jabatan Pada SKPD Perdagangan</vt:lpstr>
      <vt:lpstr>Contoh Kompetensi Jabatan Pada SKPD Perdagangan</vt:lpstr>
      <vt:lpstr>Contoh Kompetensi Jabatan Pada SKPD Perdagangan</vt:lpstr>
      <vt:lpstr>penerapan Permendag 85 thn 2017 tentang Stankom Teknis Daerah Bidang Perdagangan</vt:lpstr>
      <vt:lpstr>PowerPoint Presentation</vt:lpstr>
      <vt:lpstr>PowerPoint Presentation</vt:lpstr>
      <vt:lpstr>TANTANGAN IMPLEMENTASI Permendag 85 thn 2017 tentang Stankom Teknis Daerah Bidang Perdagangan</vt:lpstr>
      <vt:lpstr>KENDALA PELAKSANAAN</vt:lpstr>
      <vt:lpstr>TINDAK LANJUT</vt:lpstr>
      <vt:lpstr>Terima kasih</vt:lpstr>
      <vt:lpstr>Dasar Hukum Penyusunan Standar Kompetensi Teknis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Subbagian EKO</dc:creator>
  <cp:lastModifiedBy>TOSHIBA</cp:lastModifiedBy>
  <cp:revision>478</cp:revision>
  <cp:lastPrinted>2019-02-06T08:45:43Z</cp:lastPrinted>
  <dcterms:created xsi:type="dcterms:W3CDTF">2016-04-20T05:06:15Z</dcterms:created>
  <dcterms:modified xsi:type="dcterms:W3CDTF">2019-02-07T03:02:54Z</dcterms:modified>
</cp:coreProperties>
</file>