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2" r:id="rId3"/>
    <p:sldId id="263" r:id="rId4"/>
    <p:sldId id="264" r:id="rId5"/>
    <p:sldId id="292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EC3C"/>
    <a:srgbClr val="9900CC"/>
    <a:srgbClr val="FF9900"/>
    <a:srgbClr val="D99B01"/>
    <a:srgbClr val="FF66CC"/>
    <a:srgbClr val="FF67AC"/>
    <a:srgbClr val="CC0099"/>
    <a:srgbClr val="FFDC47"/>
    <a:srgbClr val="CCCC00"/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47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BFD3DE-514D-4B61-87BB-C954F6646ABE}" type="doc">
      <dgm:prSet loTypeId="urn:microsoft.com/office/officeart/2005/8/layout/equation2" loCatId="process" qsTypeId="urn:microsoft.com/office/officeart/2005/8/quickstyle/simple1" qsCatId="simple" csTypeId="urn:microsoft.com/office/officeart/2005/8/colors/colorful5" csCatId="colorful" phldr="1"/>
      <dgm:spPr/>
    </dgm:pt>
    <dgm:pt modelId="{1C65CD23-F931-4660-8E43-45E95D9B7B10}">
      <dgm:prSet phldrT="[Text]"/>
      <dgm:spPr/>
      <dgm:t>
        <a:bodyPr/>
        <a:lstStyle/>
        <a:p>
          <a:r>
            <a:rPr lang="en-ID" dirty="0" smtClean="0">
              <a:solidFill>
                <a:schemeClr val="tx1"/>
              </a:solidFill>
            </a:rPr>
            <a:t>K</a:t>
          </a:r>
          <a:endParaRPr lang="en-US" dirty="0">
            <a:solidFill>
              <a:schemeClr val="tx1"/>
            </a:solidFill>
          </a:endParaRPr>
        </a:p>
      </dgm:t>
    </dgm:pt>
    <dgm:pt modelId="{05DCB4D8-D58C-4A8E-BCE7-AA8DB14099DA}" type="parTrans" cxnId="{146BDE30-0547-4D9D-B80B-62C51E1C02F0}">
      <dgm:prSet/>
      <dgm:spPr/>
      <dgm:t>
        <a:bodyPr/>
        <a:lstStyle/>
        <a:p>
          <a:endParaRPr lang="en-US"/>
        </a:p>
      </dgm:t>
    </dgm:pt>
    <dgm:pt modelId="{0B861F87-FDD8-4BE1-8AD9-A919F8330056}" type="sibTrans" cxnId="{146BDE30-0547-4D9D-B80B-62C51E1C02F0}">
      <dgm:prSet/>
      <dgm:spPr/>
      <dgm:t>
        <a:bodyPr/>
        <a:lstStyle/>
        <a:p>
          <a:endParaRPr lang="en-US"/>
        </a:p>
      </dgm:t>
    </dgm:pt>
    <dgm:pt modelId="{9C49287D-87E0-4C39-B806-267B1F96EBBE}">
      <dgm:prSet phldrT="[Text]"/>
      <dgm:spPr/>
      <dgm:t>
        <a:bodyPr/>
        <a:lstStyle/>
        <a:p>
          <a:r>
            <a:rPr lang="en-ID" dirty="0" smtClean="0">
              <a:solidFill>
                <a:schemeClr val="tx1"/>
              </a:solidFill>
            </a:rPr>
            <a:t>A</a:t>
          </a:r>
          <a:endParaRPr lang="en-US" dirty="0">
            <a:solidFill>
              <a:schemeClr val="tx1"/>
            </a:solidFill>
          </a:endParaRPr>
        </a:p>
      </dgm:t>
    </dgm:pt>
    <dgm:pt modelId="{844CF8BB-9F49-4BBE-9F3C-765FA53E9F0C}" type="parTrans" cxnId="{F4BAC6DD-BF84-40AB-AFEE-DFAC05116E22}">
      <dgm:prSet/>
      <dgm:spPr/>
      <dgm:t>
        <a:bodyPr/>
        <a:lstStyle/>
        <a:p>
          <a:endParaRPr lang="en-US"/>
        </a:p>
      </dgm:t>
    </dgm:pt>
    <dgm:pt modelId="{E71270C5-CC20-4A70-824F-3A867FC7AB51}" type="sibTrans" cxnId="{F4BAC6DD-BF84-40AB-AFEE-DFAC05116E22}">
      <dgm:prSet/>
      <dgm:spPr/>
      <dgm:t>
        <a:bodyPr/>
        <a:lstStyle/>
        <a:p>
          <a:endParaRPr lang="en-US"/>
        </a:p>
      </dgm:t>
    </dgm:pt>
    <dgm:pt modelId="{62E56DCB-7DB9-4637-81C8-906A8788C052}">
      <dgm:prSet phldrT="[Text]" custT="1"/>
      <dgm:spPr/>
      <dgm:t>
        <a:bodyPr/>
        <a:lstStyle/>
        <a:p>
          <a:r>
            <a:rPr lang="en-ID" sz="1600" dirty="0" err="1" smtClean="0">
              <a:solidFill>
                <a:schemeClr val="tx1"/>
              </a:solidFill>
              <a:latin typeface="Algerian" pitchFamily="82" charset="0"/>
            </a:rPr>
            <a:t>kompetensi</a:t>
          </a:r>
          <a:endParaRPr lang="en-US" sz="1600" dirty="0">
            <a:solidFill>
              <a:schemeClr val="tx1"/>
            </a:solidFill>
            <a:latin typeface="Algerian" pitchFamily="82" charset="0"/>
          </a:endParaRPr>
        </a:p>
      </dgm:t>
    </dgm:pt>
    <dgm:pt modelId="{03206382-03E2-4BD4-A38D-A674A6CD75F8}" type="parTrans" cxnId="{A8972D89-C28B-409E-BB73-48BEC4B2919E}">
      <dgm:prSet/>
      <dgm:spPr/>
      <dgm:t>
        <a:bodyPr/>
        <a:lstStyle/>
        <a:p>
          <a:endParaRPr lang="en-US"/>
        </a:p>
      </dgm:t>
    </dgm:pt>
    <dgm:pt modelId="{9D8A42A1-35B9-44FC-B3CA-D4C4F8C7BCED}" type="sibTrans" cxnId="{A8972D89-C28B-409E-BB73-48BEC4B2919E}">
      <dgm:prSet/>
      <dgm:spPr/>
      <dgm:t>
        <a:bodyPr/>
        <a:lstStyle/>
        <a:p>
          <a:endParaRPr lang="en-US"/>
        </a:p>
      </dgm:t>
    </dgm:pt>
    <dgm:pt modelId="{A57EB4D3-A45B-4300-8BDA-F487F612ACB3}">
      <dgm:prSet/>
      <dgm:spPr/>
      <dgm:t>
        <a:bodyPr/>
        <a:lstStyle/>
        <a:p>
          <a:r>
            <a:rPr lang="en-ID" dirty="0" smtClean="0">
              <a:solidFill>
                <a:schemeClr val="tx1"/>
              </a:solidFill>
            </a:rPr>
            <a:t>S</a:t>
          </a:r>
          <a:endParaRPr lang="en-US" dirty="0">
            <a:solidFill>
              <a:schemeClr val="tx1"/>
            </a:solidFill>
          </a:endParaRPr>
        </a:p>
      </dgm:t>
    </dgm:pt>
    <dgm:pt modelId="{6FA085A3-52CC-423A-8E1D-40FC8F32DB0E}" type="parTrans" cxnId="{C0018CCD-34BA-4BB6-8FB5-3FE7088A9764}">
      <dgm:prSet/>
      <dgm:spPr/>
      <dgm:t>
        <a:bodyPr/>
        <a:lstStyle/>
        <a:p>
          <a:endParaRPr lang="en-US"/>
        </a:p>
      </dgm:t>
    </dgm:pt>
    <dgm:pt modelId="{41965A6F-1198-489C-9D2F-71A00BA7F28E}" type="sibTrans" cxnId="{C0018CCD-34BA-4BB6-8FB5-3FE7088A9764}">
      <dgm:prSet/>
      <dgm:spPr/>
      <dgm:t>
        <a:bodyPr/>
        <a:lstStyle/>
        <a:p>
          <a:endParaRPr lang="en-US"/>
        </a:p>
      </dgm:t>
    </dgm:pt>
    <dgm:pt modelId="{5C98EEE1-1B24-4BAF-B98B-4585E4897631}" type="pres">
      <dgm:prSet presAssocID="{6DBFD3DE-514D-4B61-87BB-C954F6646ABE}" presName="Name0" presStyleCnt="0">
        <dgm:presLayoutVars>
          <dgm:dir/>
          <dgm:resizeHandles val="exact"/>
        </dgm:presLayoutVars>
      </dgm:prSet>
      <dgm:spPr/>
    </dgm:pt>
    <dgm:pt modelId="{A7AD55EC-17EB-4C3C-AEBD-DBBF5C7BCC90}" type="pres">
      <dgm:prSet presAssocID="{6DBFD3DE-514D-4B61-87BB-C954F6646ABE}" presName="vNodes" presStyleCnt="0"/>
      <dgm:spPr/>
    </dgm:pt>
    <dgm:pt modelId="{9B877FAC-686C-4628-B8DC-1D386BBA3971}" type="pres">
      <dgm:prSet presAssocID="{1C65CD23-F931-4660-8E43-45E95D9B7B10}" presName="node" presStyleLbl="node1" presStyleIdx="0" presStyleCnt="4" custScaleX="215499" custScaleY="201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A6EA9F-8B79-4733-9CB8-A7A2B42CBADB}" type="pres">
      <dgm:prSet presAssocID="{0B861F87-FDD8-4BE1-8AD9-A919F8330056}" presName="spacerT" presStyleCnt="0"/>
      <dgm:spPr/>
    </dgm:pt>
    <dgm:pt modelId="{6C650A73-92CE-4205-86AF-A968B3FE9405}" type="pres">
      <dgm:prSet presAssocID="{0B861F87-FDD8-4BE1-8AD9-A919F8330056}" presName="sibTrans" presStyleLbl="sibTrans2D1" presStyleIdx="0" presStyleCnt="3"/>
      <dgm:spPr/>
      <dgm:t>
        <a:bodyPr/>
        <a:lstStyle/>
        <a:p>
          <a:endParaRPr lang="en-US"/>
        </a:p>
      </dgm:t>
    </dgm:pt>
    <dgm:pt modelId="{3B1A61B9-9814-4B24-BEFC-0ED0FC91F046}" type="pres">
      <dgm:prSet presAssocID="{0B861F87-FDD8-4BE1-8AD9-A919F8330056}" presName="spacerB" presStyleCnt="0"/>
      <dgm:spPr/>
    </dgm:pt>
    <dgm:pt modelId="{1F46D49D-C457-45CD-B82B-E3197CCCEC21}" type="pres">
      <dgm:prSet presAssocID="{A57EB4D3-A45B-4300-8BDA-F487F612ACB3}" presName="node" presStyleLbl="node1" presStyleIdx="1" presStyleCnt="4" custScaleX="202790" custScaleY="1818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64635E-0AA1-4785-82E3-BFD44B03281C}" type="pres">
      <dgm:prSet presAssocID="{41965A6F-1198-489C-9D2F-71A00BA7F28E}" presName="spacerT" presStyleCnt="0"/>
      <dgm:spPr/>
    </dgm:pt>
    <dgm:pt modelId="{E1D35361-2255-4D9B-AE17-D6B2E4BB046B}" type="pres">
      <dgm:prSet presAssocID="{41965A6F-1198-489C-9D2F-71A00BA7F28E}" presName="sibTrans" presStyleLbl="sibTrans2D1" presStyleIdx="1" presStyleCnt="3"/>
      <dgm:spPr/>
      <dgm:t>
        <a:bodyPr/>
        <a:lstStyle/>
        <a:p>
          <a:endParaRPr lang="en-US"/>
        </a:p>
      </dgm:t>
    </dgm:pt>
    <dgm:pt modelId="{3F4AC4A5-ED20-4862-9289-826C5ECD2DB4}" type="pres">
      <dgm:prSet presAssocID="{41965A6F-1198-489C-9D2F-71A00BA7F28E}" presName="spacerB" presStyleCnt="0"/>
      <dgm:spPr/>
    </dgm:pt>
    <dgm:pt modelId="{6F9B351A-ED18-4025-8B69-DEDCCC7CF310}" type="pres">
      <dgm:prSet presAssocID="{9C49287D-87E0-4C39-B806-267B1F96EBBE}" presName="node" presStyleLbl="node1" presStyleIdx="2" presStyleCnt="4" custScaleX="208973" custScaleY="1833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D50EF4-E52D-4477-85E1-0BA9816265CE}" type="pres">
      <dgm:prSet presAssocID="{6DBFD3DE-514D-4B61-87BB-C954F6646ABE}" presName="sibTransLast" presStyleLbl="sibTrans2D1" presStyleIdx="2" presStyleCnt="3"/>
      <dgm:spPr/>
      <dgm:t>
        <a:bodyPr/>
        <a:lstStyle/>
        <a:p>
          <a:endParaRPr lang="en-US"/>
        </a:p>
      </dgm:t>
    </dgm:pt>
    <dgm:pt modelId="{1B0F6288-7FA4-4E14-A70B-077C6DC81836}" type="pres">
      <dgm:prSet presAssocID="{6DBFD3DE-514D-4B61-87BB-C954F6646ABE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F7C637A7-926D-460E-ABBB-730CABD9F04C}" type="pres">
      <dgm:prSet presAssocID="{6DBFD3DE-514D-4B61-87BB-C954F6646ABE}" presName="lastNode" presStyleLbl="node1" presStyleIdx="3" presStyleCnt="4" custScaleX="317515" custScaleY="2977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04E056-C874-4925-807D-912CC92B2BF2}" type="presOf" srcId="{9C49287D-87E0-4C39-B806-267B1F96EBBE}" destId="{6F9B351A-ED18-4025-8B69-DEDCCC7CF310}" srcOrd="0" destOrd="0" presId="urn:microsoft.com/office/officeart/2005/8/layout/equation2"/>
    <dgm:cxn modelId="{A8972D89-C28B-409E-BB73-48BEC4B2919E}" srcId="{6DBFD3DE-514D-4B61-87BB-C954F6646ABE}" destId="{62E56DCB-7DB9-4637-81C8-906A8788C052}" srcOrd="3" destOrd="0" parTransId="{03206382-03E2-4BD4-A38D-A674A6CD75F8}" sibTransId="{9D8A42A1-35B9-44FC-B3CA-D4C4F8C7BCED}"/>
    <dgm:cxn modelId="{2F25B1C3-ACDA-4880-96D4-3924B3EB31DE}" type="presOf" srcId="{41965A6F-1198-489C-9D2F-71A00BA7F28E}" destId="{E1D35361-2255-4D9B-AE17-D6B2E4BB046B}" srcOrd="0" destOrd="0" presId="urn:microsoft.com/office/officeart/2005/8/layout/equation2"/>
    <dgm:cxn modelId="{53DA4E20-5808-4D80-A408-95D0848E21E4}" type="presOf" srcId="{A57EB4D3-A45B-4300-8BDA-F487F612ACB3}" destId="{1F46D49D-C457-45CD-B82B-E3197CCCEC21}" srcOrd="0" destOrd="0" presId="urn:microsoft.com/office/officeart/2005/8/layout/equation2"/>
    <dgm:cxn modelId="{6EA6BEF1-3AA6-4BFE-AB87-64D246CBB189}" type="presOf" srcId="{1C65CD23-F931-4660-8E43-45E95D9B7B10}" destId="{9B877FAC-686C-4628-B8DC-1D386BBA3971}" srcOrd="0" destOrd="0" presId="urn:microsoft.com/office/officeart/2005/8/layout/equation2"/>
    <dgm:cxn modelId="{146BDE30-0547-4D9D-B80B-62C51E1C02F0}" srcId="{6DBFD3DE-514D-4B61-87BB-C954F6646ABE}" destId="{1C65CD23-F931-4660-8E43-45E95D9B7B10}" srcOrd="0" destOrd="0" parTransId="{05DCB4D8-D58C-4A8E-BCE7-AA8DB14099DA}" sibTransId="{0B861F87-FDD8-4BE1-8AD9-A919F8330056}"/>
    <dgm:cxn modelId="{1F4C5C34-C8AF-4E3B-9368-B2B1A780EDD5}" type="presOf" srcId="{6DBFD3DE-514D-4B61-87BB-C954F6646ABE}" destId="{5C98EEE1-1B24-4BAF-B98B-4585E4897631}" srcOrd="0" destOrd="0" presId="urn:microsoft.com/office/officeart/2005/8/layout/equation2"/>
    <dgm:cxn modelId="{52C1C8AD-D145-4601-8008-A099D812850A}" type="presOf" srcId="{62E56DCB-7DB9-4637-81C8-906A8788C052}" destId="{F7C637A7-926D-460E-ABBB-730CABD9F04C}" srcOrd="0" destOrd="0" presId="urn:microsoft.com/office/officeart/2005/8/layout/equation2"/>
    <dgm:cxn modelId="{85CB1D1C-C542-4147-8B81-CE69FAB0C13E}" type="presOf" srcId="{0B861F87-FDD8-4BE1-8AD9-A919F8330056}" destId="{6C650A73-92CE-4205-86AF-A968B3FE9405}" srcOrd="0" destOrd="0" presId="urn:microsoft.com/office/officeart/2005/8/layout/equation2"/>
    <dgm:cxn modelId="{F4BAC6DD-BF84-40AB-AFEE-DFAC05116E22}" srcId="{6DBFD3DE-514D-4B61-87BB-C954F6646ABE}" destId="{9C49287D-87E0-4C39-B806-267B1F96EBBE}" srcOrd="2" destOrd="0" parTransId="{844CF8BB-9F49-4BBE-9F3C-765FA53E9F0C}" sibTransId="{E71270C5-CC20-4A70-824F-3A867FC7AB51}"/>
    <dgm:cxn modelId="{0F626D26-C620-44E1-A126-D01164150E5B}" type="presOf" srcId="{E71270C5-CC20-4A70-824F-3A867FC7AB51}" destId="{DBD50EF4-E52D-4477-85E1-0BA9816265CE}" srcOrd="0" destOrd="0" presId="urn:microsoft.com/office/officeart/2005/8/layout/equation2"/>
    <dgm:cxn modelId="{5C970433-0FF9-46F2-A46E-6CE9D86A23AD}" type="presOf" srcId="{E71270C5-CC20-4A70-824F-3A867FC7AB51}" destId="{1B0F6288-7FA4-4E14-A70B-077C6DC81836}" srcOrd="1" destOrd="0" presId="urn:microsoft.com/office/officeart/2005/8/layout/equation2"/>
    <dgm:cxn modelId="{C0018CCD-34BA-4BB6-8FB5-3FE7088A9764}" srcId="{6DBFD3DE-514D-4B61-87BB-C954F6646ABE}" destId="{A57EB4D3-A45B-4300-8BDA-F487F612ACB3}" srcOrd="1" destOrd="0" parTransId="{6FA085A3-52CC-423A-8E1D-40FC8F32DB0E}" sibTransId="{41965A6F-1198-489C-9D2F-71A00BA7F28E}"/>
    <dgm:cxn modelId="{B8125B56-1637-4487-A210-52DDB93F181D}" type="presParOf" srcId="{5C98EEE1-1B24-4BAF-B98B-4585E4897631}" destId="{A7AD55EC-17EB-4C3C-AEBD-DBBF5C7BCC90}" srcOrd="0" destOrd="0" presId="urn:microsoft.com/office/officeart/2005/8/layout/equation2"/>
    <dgm:cxn modelId="{6CC6BE4E-27D2-4CBE-8155-365CE98CC0E5}" type="presParOf" srcId="{A7AD55EC-17EB-4C3C-AEBD-DBBF5C7BCC90}" destId="{9B877FAC-686C-4628-B8DC-1D386BBA3971}" srcOrd="0" destOrd="0" presId="urn:microsoft.com/office/officeart/2005/8/layout/equation2"/>
    <dgm:cxn modelId="{75E84A93-9CA8-49DC-9684-BCDB801C7C5C}" type="presParOf" srcId="{A7AD55EC-17EB-4C3C-AEBD-DBBF5C7BCC90}" destId="{5FA6EA9F-8B79-4733-9CB8-A7A2B42CBADB}" srcOrd="1" destOrd="0" presId="urn:microsoft.com/office/officeart/2005/8/layout/equation2"/>
    <dgm:cxn modelId="{F5D34DAD-1E8C-4DEF-9056-835689DFF223}" type="presParOf" srcId="{A7AD55EC-17EB-4C3C-AEBD-DBBF5C7BCC90}" destId="{6C650A73-92CE-4205-86AF-A968B3FE9405}" srcOrd="2" destOrd="0" presId="urn:microsoft.com/office/officeart/2005/8/layout/equation2"/>
    <dgm:cxn modelId="{EE913205-C6D8-4811-8329-15FFC425B5B1}" type="presParOf" srcId="{A7AD55EC-17EB-4C3C-AEBD-DBBF5C7BCC90}" destId="{3B1A61B9-9814-4B24-BEFC-0ED0FC91F046}" srcOrd="3" destOrd="0" presId="urn:microsoft.com/office/officeart/2005/8/layout/equation2"/>
    <dgm:cxn modelId="{F15960F5-81E7-4ABF-AAB0-179FB919ADA0}" type="presParOf" srcId="{A7AD55EC-17EB-4C3C-AEBD-DBBF5C7BCC90}" destId="{1F46D49D-C457-45CD-B82B-E3197CCCEC21}" srcOrd="4" destOrd="0" presId="urn:microsoft.com/office/officeart/2005/8/layout/equation2"/>
    <dgm:cxn modelId="{F77756DB-C812-4934-A9BB-77A3E8BE033F}" type="presParOf" srcId="{A7AD55EC-17EB-4C3C-AEBD-DBBF5C7BCC90}" destId="{EF64635E-0AA1-4785-82E3-BFD44B03281C}" srcOrd="5" destOrd="0" presId="urn:microsoft.com/office/officeart/2005/8/layout/equation2"/>
    <dgm:cxn modelId="{AA8B2B04-8805-4859-8EF1-6CED57FDD91C}" type="presParOf" srcId="{A7AD55EC-17EB-4C3C-AEBD-DBBF5C7BCC90}" destId="{E1D35361-2255-4D9B-AE17-D6B2E4BB046B}" srcOrd="6" destOrd="0" presId="urn:microsoft.com/office/officeart/2005/8/layout/equation2"/>
    <dgm:cxn modelId="{AE418A71-7926-4BF9-8695-7530A7778A22}" type="presParOf" srcId="{A7AD55EC-17EB-4C3C-AEBD-DBBF5C7BCC90}" destId="{3F4AC4A5-ED20-4862-9289-826C5ECD2DB4}" srcOrd="7" destOrd="0" presId="urn:microsoft.com/office/officeart/2005/8/layout/equation2"/>
    <dgm:cxn modelId="{A734B6F5-2CEC-46B7-812F-77BE73E2C540}" type="presParOf" srcId="{A7AD55EC-17EB-4C3C-AEBD-DBBF5C7BCC90}" destId="{6F9B351A-ED18-4025-8B69-DEDCCC7CF310}" srcOrd="8" destOrd="0" presId="urn:microsoft.com/office/officeart/2005/8/layout/equation2"/>
    <dgm:cxn modelId="{7C0F5A2A-A8A6-4989-BEF4-9B9F1833AD83}" type="presParOf" srcId="{5C98EEE1-1B24-4BAF-B98B-4585E4897631}" destId="{DBD50EF4-E52D-4477-85E1-0BA9816265CE}" srcOrd="1" destOrd="0" presId="urn:microsoft.com/office/officeart/2005/8/layout/equation2"/>
    <dgm:cxn modelId="{D56A40EB-9E05-4990-92DD-BD51BE4122A0}" type="presParOf" srcId="{DBD50EF4-E52D-4477-85E1-0BA9816265CE}" destId="{1B0F6288-7FA4-4E14-A70B-077C6DC81836}" srcOrd="0" destOrd="0" presId="urn:microsoft.com/office/officeart/2005/8/layout/equation2"/>
    <dgm:cxn modelId="{FC5E3D96-2C94-4A5E-9B7D-E02820CAF944}" type="presParOf" srcId="{5C98EEE1-1B24-4BAF-B98B-4585E4897631}" destId="{F7C637A7-926D-460E-ABBB-730CABD9F04C}" srcOrd="2" destOrd="0" presId="urn:microsoft.com/office/officeart/2005/8/layout/equati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F2DB91-85CC-4095-A6E1-4AC497EE8B2F}" type="doc">
      <dgm:prSet loTypeId="urn:microsoft.com/office/officeart/2005/8/layout/equation2" loCatId="process" qsTypeId="urn:microsoft.com/office/officeart/2005/8/quickstyle/simple1" qsCatId="simple" csTypeId="urn:microsoft.com/office/officeart/2005/8/colors/accent2_1" csCatId="accent2" phldr="1"/>
      <dgm:spPr/>
    </dgm:pt>
    <dgm:pt modelId="{17B0A3A1-F37E-4ABD-B3D1-2A35738B931A}">
      <dgm:prSet phldrT="[Text]"/>
      <dgm:spPr/>
      <dgm:t>
        <a:bodyPr/>
        <a:lstStyle/>
        <a:p>
          <a:r>
            <a:rPr lang="en-ID" dirty="0" smtClean="0"/>
            <a:t>PEMERINTAH DAERAH = </a:t>
          </a:r>
          <a:r>
            <a:rPr lang="en-ID" dirty="0" err="1" smtClean="0"/>
            <a:t>Kepala</a:t>
          </a:r>
          <a:r>
            <a:rPr lang="en-ID" dirty="0" smtClean="0"/>
            <a:t> Daerah (</a:t>
          </a:r>
          <a:r>
            <a:rPr lang="en-ID" dirty="0" err="1" smtClean="0"/>
            <a:t>Gub</a:t>
          </a:r>
          <a:r>
            <a:rPr lang="en-ID" dirty="0" smtClean="0"/>
            <a:t>/</a:t>
          </a:r>
          <a:r>
            <a:rPr lang="en-ID" dirty="0" err="1" smtClean="0"/>
            <a:t>Bup</a:t>
          </a:r>
          <a:r>
            <a:rPr lang="en-ID" dirty="0" smtClean="0"/>
            <a:t>/</a:t>
          </a:r>
          <a:r>
            <a:rPr lang="en-ID" dirty="0" err="1" smtClean="0"/>
            <a:t>Walkot</a:t>
          </a:r>
          <a:r>
            <a:rPr lang="en-ID" dirty="0" smtClean="0"/>
            <a:t>) </a:t>
          </a:r>
          <a:r>
            <a:rPr lang="en-ID" dirty="0" err="1" smtClean="0"/>
            <a:t>dan</a:t>
          </a:r>
          <a:r>
            <a:rPr lang="en-ID" dirty="0" smtClean="0"/>
            <a:t> </a:t>
          </a:r>
          <a:r>
            <a:rPr lang="en-ID" dirty="0" err="1" smtClean="0"/>
            <a:t>Perangkat</a:t>
          </a:r>
          <a:r>
            <a:rPr lang="en-ID" dirty="0" smtClean="0"/>
            <a:t> Daerah</a:t>
          </a:r>
          <a:endParaRPr lang="en-US" dirty="0"/>
        </a:p>
      </dgm:t>
    </dgm:pt>
    <dgm:pt modelId="{EE07F786-DC0A-41A9-9194-AA595EDC901F}" type="parTrans" cxnId="{D0685CBA-4326-4E80-BDF3-89347685BAC0}">
      <dgm:prSet/>
      <dgm:spPr/>
      <dgm:t>
        <a:bodyPr/>
        <a:lstStyle/>
        <a:p>
          <a:endParaRPr lang="en-US"/>
        </a:p>
      </dgm:t>
    </dgm:pt>
    <dgm:pt modelId="{51653D6F-6CE6-49BD-85DE-94326D18CC62}" type="sibTrans" cxnId="{D0685CBA-4326-4E80-BDF3-89347685BAC0}">
      <dgm:prSet/>
      <dgm:spPr/>
      <dgm:t>
        <a:bodyPr/>
        <a:lstStyle/>
        <a:p>
          <a:endParaRPr lang="en-US"/>
        </a:p>
      </dgm:t>
    </dgm:pt>
    <dgm:pt modelId="{D782A06F-B992-4B67-B4D5-7782FEF7ACB2}">
      <dgm:prSet phldrT="[Text]"/>
      <dgm:spPr/>
      <dgm:t>
        <a:bodyPr/>
        <a:lstStyle/>
        <a:p>
          <a:r>
            <a:rPr lang="en-ID" dirty="0" smtClean="0"/>
            <a:t>DPRD</a:t>
          </a:r>
          <a:endParaRPr lang="en-US" dirty="0"/>
        </a:p>
      </dgm:t>
    </dgm:pt>
    <dgm:pt modelId="{0DF936E8-F7BB-4850-B59A-D0E0A407EC71}" type="parTrans" cxnId="{0A38A79C-E135-47D9-A1EC-E395D407D616}">
      <dgm:prSet/>
      <dgm:spPr/>
      <dgm:t>
        <a:bodyPr/>
        <a:lstStyle/>
        <a:p>
          <a:endParaRPr lang="en-US"/>
        </a:p>
      </dgm:t>
    </dgm:pt>
    <dgm:pt modelId="{178E6F8D-20B7-4092-880C-E8B72BF5CB53}" type="sibTrans" cxnId="{0A38A79C-E135-47D9-A1EC-E395D407D616}">
      <dgm:prSet/>
      <dgm:spPr/>
      <dgm:t>
        <a:bodyPr/>
        <a:lstStyle/>
        <a:p>
          <a:endParaRPr lang="en-US"/>
        </a:p>
      </dgm:t>
    </dgm:pt>
    <dgm:pt modelId="{80E61668-908F-4105-A9D5-107918FF2E3A}">
      <dgm:prSet phldrT="[Text]" custT="1"/>
      <dgm:spPr/>
      <dgm:t>
        <a:bodyPr/>
        <a:lstStyle/>
        <a:p>
          <a:r>
            <a:rPr lang="en-ID" sz="2000" dirty="0" smtClean="0"/>
            <a:t>PEMERINTAHAN DAERAH</a:t>
          </a:r>
          <a:endParaRPr lang="en-US" sz="2000" dirty="0"/>
        </a:p>
      </dgm:t>
    </dgm:pt>
    <dgm:pt modelId="{F2F6973A-0602-4460-879D-61EF87D7C3D2}" type="parTrans" cxnId="{E34AEB61-DB75-493C-B2C2-AF52B5569D5A}">
      <dgm:prSet/>
      <dgm:spPr/>
      <dgm:t>
        <a:bodyPr/>
        <a:lstStyle/>
        <a:p>
          <a:endParaRPr lang="en-US"/>
        </a:p>
      </dgm:t>
    </dgm:pt>
    <dgm:pt modelId="{A6FF8671-4C6E-436B-ADAE-59A9B161E70F}" type="sibTrans" cxnId="{E34AEB61-DB75-493C-B2C2-AF52B5569D5A}">
      <dgm:prSet/>
      <dgm:spPr/>
      <dgm:t>
        <a:bodyPr/>
        <a:lstStyle/>
        <a:p>
          <a:endParaRPr lang="en-US"/>
        </a:p>
      </dgm:t>
    </dgm:pt>
    <dgm:pt modelId="{46FFA45B-5E28-43FB-8B50-9B3787690FD0}" type="pres">
      <dgm:prSet presAssocID="{C3F2DB91-85CC-4095-A6E1-4AC497EE8B2F}" presName="Name0" presStyleCnt="0">
        <dgm:presLayoutVars>
          <dgm:dir/>
          <dgm:resizeHandles val="exact"/>
        </dgm:presLayoutVars>
      </dgm:prSet>
      <dgm:spPr/>
    </dgm:pt>
    <dgm:pt modelId="{C8C555B7-6CE2-4AB1-BD7B-900872B72A6E}" type="pres">
      <dgm:prSet presAssocID="{C3F2DB91-85CC-4095-A6E1-4AC497EE8B2F}" presName="vNodes" presStyleCnt="0"/>
      <dgm:spPr/>
    </dgm:pt>
    <dgm:pt modelId="{F6AD7BD5-C2EB-4DD2-9801-C3BF71E3893A}" type="pres">
      <dgm:prSet presAssocID="{17B0A3A1-F37E-4ABD-B3D1-2A35738B931A}" presName="node" presStyleLbl="node1" presStyleIdx="0" presStyleCnt="3" custScaleX="2268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E8F3D-59A7-467A-B8DE-C6FCACAC6D47}" type="pres">
      <dgm:prSet presAssocID="{51653D6F-6CE6-49BD-85DE-94326D18CC62}" presName="spacerT" presStyleCnt="0"/>
      <dgm:spPr/>
    </dgm:pt>
    <dgm:pt modelId="{1ECC8BCA-7F7B-486C-8187-40911F709F76}" type="pres">
      <dgm:prSet presAssocID="{51653D6F-6CE6-49BD-85DE-94326D18CC6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ABC2B50-EF16-4B4E-86F5-2DAF50A5755A}" type="pres">
      <dgm:prSet presAssocID="{51653D6F-6CE6-49BD-85DE-94326D18CC62}" presName="spacerB" presStyleCnt="0"/>
      <dgm:spPr/>
    </dgm:pt>
    <dgm:pt modelId="{A99339BA-8A3D-469B-82F1-7C4F1E968F75}" type="pres">
      <dgm:prSet presAssocID="{D782A06F-B992-4B67-B4D5-7782FEF7ACB2}" presName="node" presStyleLbl="node1" presStyleIdx="1" presStyleCnt="3" custScaleX="2157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B75FC-AD09-4A69-9DC7-32A2A23E0EEF}" type="pres">
      <dgm:prSet presAssocID="{C3F2DB91-85CC-4095-A6E1-4AC497EE8B2F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6A57E3F3-E48F-4A5C-81EB-C777D7226588}" type="pres">
      <dgm:prSet presAssocID="{C3F2DB91-85CC-4095-A6E1-4AC497EE8B2F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253400B-C099-4361-AE34-CE296E18317E}" type="pres">
      <dgm:prSet presAssocID="{C3F2DB91-85CC-4095-A6E1-4AC497EE8B2F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B8C9DE-FEE4-43F9-87E3-8ADAFAEFB957}" type="presOf" srcId="{80E61668-908F-4105-A9D5-107918FF2E3A}" destId="{A253400B-C099-4361-AE34-CE296E18317E}" srcOrd="0" destOrd="0" presId="urn:microsoft.com/office/officeart/2005/8/layout/equation2"/>
    <dgm:cxn modelId="{08DD8B75-737C-48F0-9675-0FEB14D93F0F}" type="presOf" srcId="{D782A06F-B992-4B67-B4D5-7782FEF7ACB2}" destId="{A99339BA-8A3D-469B-82F1-7C4F1E968F75}" srcOrd="0" destOrd="0" presId="urn:microsoft.com/office/officeart/2005/8/layout/equation2"/>
    <dgm:cxn modelId="{0A38A79C-E135-47D9-A1EC-E395D407D616}" srcId="{C3F2DB91-85CC-4095-A6E1-4AC497EE8B2F}" destId="{D782A06F-B992-4B67-B4D5-7782FEF7ACB2}" srcOrd="1" destOrd="0" parTransId="{0DF936E8-F7BB-4850-B59A-D0E0A407EC71}" sibTransId="{178E6F8D-20B7-4092-880C-E8B72BF5CB53}"/>
    <dgm:cxn modelId="{F7CA143E-1F63-4C55-AA27-0E7E1DF818B7}" type="presOf" srcId="{178E6F8D-20B7-4092-880C-E8B72BF5CB53}" destId="{EE2B75FC-AD09-4A69-9DC7-32A2A23E0EEF}" srcOrd="0" destOrd="0" presId="urn:microsoft.com/office/officeart/2005/8/layout/equation2"/>
    <dgm:cxn modelId="{E34AEB61-DB75-493C-B2C2-AF52B5569D5A}" srcId="{C3F2DB91-85CC-4095-A6E1-4AC497EE8B2F}" destId="{80E61668-908F-4105-A9D5-107918FF2E3A}" srcOrd="2" destOrd="0" parTransId="{F2F6973A-0602-4460-879D-61EF87D7C3D2}" sibTransId="{A6FF8671-4C6E-436B-ADAE-59A9B161E70F}"/>
    <dgm:cxn modelId="{04FA7B56-BD3B-4468-9ED7-2521E497127A}" type="presOf" srcId="{178E6F8D-20B7-4092-880C-E8B72BF5CB53}" destId="{6A57E3F3-E48F-4A5C-81EB-C777D7226588}" srcOrd="1" destOrd="0" presId="urn:microsoft.com/office/officeart/2005/8/layout/equation2"/>
    <dgm:cxn modelId="{5E575614-D176-4FF2-9C0B-1975F47AE717}" type="presOf" srcId="{C3F2DB91-85CC-4095-A6E1-4AC497EE8B2F}" destId="{46FFA45B-5E28-43FB-8B50-9B3787690FD0}" srcOrd="0" destOrd="0" presId="urn:microsoft.com/office/officeart/2005/8/layout/equation2"/>
    <dgm:cxn modelId="{7A8CFB84-26F3-42C4-8BDA-B0694C22856E}" type="presOf" srcId="{51653D6F-6CE6-49BD-85DE-94326D18CC62}" destId="{1ECC8BCA-7F7B-486C-8187-40911F709F76}" srcOrd="0" destOrd="0" presId="urn:microsoft.com/office/officeart/2005/8/layout/equation2"/>
    <dgm:cxn modelId="{58D371BD-9EBD-43DE-B61D-ACEF5EA6A5AA}" type="presOf" srcId="{17B0A3A1-F37E-4ABD-B3D1-2A35738B931A}" destId="{F6AD7BD5-C2EB-4DD2-9801-C3BF71E3893A}" srcOrd="0" destOrd="0" presId="urn:microsoft.com/office/officeart/2005/8/layout/equation2"/>
    <dgm:cxn modelId="{D0685CBA-4326-4E80-BDF3-89347685BAC0}" srcId="{C3F2DB91-85CC-4095-A6E1-4AC497EE8B2F}" destId="{17B0A3A1-F37E-4ABD-B3D1-2A35738B931A}" srcOrd="0" destOrd="0" parTransId="{EE07F786-DC0A-41A9-9194-AA595EDC901F}" sibTransId="{51653D6F-6CE6-49BD-85DE-94326D18CC62}"/>
    <dgm:cxn modelId="{A74DDCCE-0485-445C-8EDC-578260DEDB2A}" type="presParOf" srcId="{46FFA45B-5E28-43FB-8B50-9B3787690FD0}" destId="{C8C555B7-6CE2-4AB1-BD7B-900872B72A6E}" srcOrd="0" destOrd="0" presId="urn:microsoft.com/office/officeart/2005/8/layout/equation2"/>
    <dgm:cxn modelId="{145FD419-D3D1-423A-A09E-3ABE9DBDA52B}" type="presParOf" srcId="{C8C555B7-6CE2-4AB1-BD7B-900872B72A6E}" destId="{F6AD7BD5-C2EB-4DD2-9801-C3BF71E3893A}" srcOrd="0" destOrd="0" presId="urn:microsoft.com/office/officeart/2005/8/layout/equation2"/>
    <dgm:cxn modelId="{3CBA4EC1-C03E-446A-8570-CD40E9010117}" type="presParOf" srcId="{C8C555B7-6CE2-4AB1-BD7B-900872B72A6E}" destId="{323E8F3D-59A7-467A-B8DE-C6FCACAC6D47}" srcOrd="1" destOrd="0" presId="urn:microsoft.com/office/officeart/2005/8/layout/equation2"/>
    <dgm:cxn modelId="{6683C329-45A5-412F-8004-B1ADF8CB707C}" type="presParOf" srcId="{C8C555B7-6CE2-4AB1-BD7B-900872B72A6E}" destId="{1ECC8BCA-7F7B-486C-8187-40911F709F76}" srcOrd="2" destOrd="0" presId="urn:microsoft.com/office/officeart/2005/8/layout/equation2"/>
    <dgm:cxn modelId="{FA1A6D3E-8F6D-4725-B215-C9D88D0FE0BA}" type="presParOf" srcId="{C8C555B7-6CE2-4AB1-BD7B-900872B72A6E}" destId="{1ABC2B50-EF16-4B4E-86F5-2DAF50A5755A}" srcOrd="3" destOrd="0" presId="urn:microsoft.com/office/officeart/2005/8/layout/equation2"/>
    <dgm:cxn modelId="{F841ED98-D678-4809-9860-FA822F97B7B0}" type="presParOf" srcId="{C8C555B7-6CE2-4AB1-BD7B-900872B72A6E}" destId="{A99339BA-8A3D-469B-82F1-7C4F1E968F75}" srcOrd="4" destOrd="0" presId="urn:microsoft.com/office/officeart/2005/8/layout/equation2"/>
    <dgm:cxn modelId="{F2D8BC31-3A65-4EBE-9AED-999BDD128CF6}" type="presParOf" srcId="{46FFA45B-5E28-43FB-8B50-9B3787690FD0}" destId="{EE2B75FC-AD09-4A69-9DC7-32A2A23E0EEF}" srcOrd="1" destOrd="0" presId="urn:microsoft.com/office/officeart/2005/8/layout/equation2"/>
    <dgm:cxn modelId="{1EE9B4D7-D1C6-4658-8318-25F9063B0FE0}" type="presParOf" srcId="{EE2B75FC-AD09-4A69-9DC7-32A2A23E0EEF}" destId="{6A57E3F3-E48F-4A5C-81EB-C777D7226588}" srcOrd="0" destOrd="0" presId="urn:microsoft.com/office/officeart/2005/8/layout/equation2"/>
    <dgm:cxn modelId="{46A10A2D-B96F-4ADD-9F38-E2B23AAD723B}" type="presParOf" srcId="{46FFA45B-5E28-43FB-8B50-9B3787690FD0}" destId="{A253400B-C099-4361-AE34-CE296E18317E}" srcOrd="2" destOrd="0" presId="urn:microsoft.com/office/officeart/2005/8/layout/equati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40EC5E-2669-4349-8E23-4651099B47E3}" type="doc">
      <dgm:prSet loTypeId="urn:microsoft.com/office/officeart/2008/layout/PictureLineup" loCatId="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CAB54C6-3D36-6145-88CE-BCFAFD8A4E19}">
      <dgm:prSet custT="1"/>
      <dgm:spPr/>
      <dgm:t>
        <a:bodyPr/>
        <a:lstStyle/>
        <a:p>
          <a:pPr rtl="0"/>
          <a:r>
            <a:rPr lang="en-US" sz="2000" dirty="0" err="1" smtClean="0"/>
            <a:t>Mengukur</a:t>
          </a:r>
          <a:r>
            <a:rPr lang="en-US" sz="2000" dirty="0" smtClean="0"/>
            <a:t> </a:t>
          </a:r>
          <a:r>
            <a:rPr lang="en-US" sz="2000" dirty="0" err="1" smtClean="0"/>
            <a:t>kompetensi</a:t>
          </a:r>
          <a:r>
            <a:rPr lang="en-US" sz="2000" dirty="0" smtClean="0"/>
            <a:t> ASN</a:t>
          </a:r>
          <a:endParaRPr lang="en-US" sz="2000" dirty="0"/>
        </a:p>
      </dgm:t>
    </dgm:pt>
    <dgm:pt modelId="{6FD988BB-65AE-3046-952A-9A0F12616D4A}" type="parTrans" cxnId="{0DCDB1B4-1436-9D48-A8AA-1336B3BF595B}">
      <dgm:prSet/>
      <dgm:spPr/>
      <dgm:t>
        <a:bodyPr/>
        <a:lstStyle/>
        <a:p>
          <a:endParaRPr lang="en-US"/>
        </a:p>
      </dgm:t>
    </dgm:pt>
    <dgm:pt modelId="{37F86853-7DEC-7242-BF46-18F9C510CC7E}" type="sibTrans" cxnId="{0DCDB1B4-1436-9D48-A8AA-1336B3BF595B}">
      <dgm:prSet/>
      <dgm:spPr/>
      <dgm:t>
        <a:bodyPr/>
        <a:lstStyle/>
        <a:p>
          <a:endParaRPr lang="en-US"/>
        </a:p>
      </dgm:t>
    </dgm:pt>
    <dgm:pt modelId="{71EC1FDA-D4FD-3E41-A37D-BBEAA3C5053F}">
      <dgm:prSet custT="1"/>
      <dgm:spPr/>
      <dgm:t>
        <a:bodyPr/>
        <a:lstStyle/>
        <a:p>
          <a:pPr rtl="0"/>
          <a:r>
            <a:rPr lang="en-US" sz="2000" dirty="0" err="1" smtClean="0"/>
            <a:t>Penempatan</a:t>
          </a:r>
          <a:r>
            <a:rPr lang="en-US" sz="2000" dirty="0" smtClean="0"/>
            <a:t> </a:t>
          </a:r>
          <a:r>
            <a:rPr lang="en-US" sz="2000" dirty="0" err="1" smtClean="0"/>
            <a:t>pegawai</a:t>
          </a:r>
          <a:r>
            <a:rPr lang="en-US" sz="2000" dirty="0" smtClean="0"/>
            <a:t> </a:t>
          </a:r>
          <a:r>
            <a:rPr lang="en-US" sz="2000" dirty="0" err="1" smtClean="0"/>
            <a:t>dalam</a:t>
          </a:r>
          <a:r>
            <a:rPr lang="en-US" sz="2000" dirty="0" smtClean="0"/>
            <a:t> </a:t>
          </a:r>
          <a:r>
            <a:rPr lang="en-US" sz="2000" dirty="0" err="1" smtClean="0"/>
            <a:t>jabatan</a:t>
          </a:r>
          <a:r>
            <a:rPr lang="en-US" sz="2000" dirty="0" smtClean="0"/>
            <a:t> </a:t>
          </a:r>
          <a:r>
            <a:rPr lang="en-US" sz="2400" dirty="0" smtClean="0"/>
            <a:t>ASN</a:t>
          </a:r>
          <a:endParaRPr lang="en-US" sz="2400" dirty="0"/>
        </a:p>
      </dgm:t>
    </dgm:pt>
    <dgm:pt modelId="{5EC80378-25FF-DD41-AC85-110074598533}" type="sibTrans" cxnId="{ACBB4388-FF97-EB49-8ECE-0C0909F196D1}">
      <dgm:prSet/>
      <dgm:spPr/>
      <dgm:t>
        <a:bodyPr/>
        <a:lstStyle/>
        <a:p>
          <a:endParaRPr lang="en-US"/>
        </a:p>
      </dgm:t>
    </dgm:pt>
    <dgm:pt modelId="{0D096621-E63E-914E-8FB5-2B8EA28EB9D9}" type="parTrans" cxnId="{ACBB4388-FF97-EB49-8ECE-0C0909F196D1}">
      <dgm:prSet/>
      <dgm:spPr/>
      <dgm:t>
        <a:bodyPr/>
        <a:lstStyle/>
        <a:p>
          <a:endParaRPr lang="en-US"/>
        </a:p>
      </dgm:t>
    </dgm:pt>
    <dgm:pt modelId="{1D15F654-751C-AB4C-8FBF-08057208A7E2}">
      <dgm:prSet custT="1"/>
      <dgm:spPr/>
      <dgm:t>
        <a:bodyPr/>
        <a:lstStyle/>
        <a:p>
          <a:pPr rtl="0"/>
          <a:r>
            <a:rPr lang="en-US" sz="1800" dirty="0" err="1" smtClean="0"/>
            <a:t>Pembuktian</a:t>
          </a:r>
          <a:r>
            <a:rPr lang="en-US" sz="1800" dirty="0" smtClean="0"/>
            <a:t> </a:t>
          </a:r>
          <a:r>
            <a:rPr lang="en-US" sz="1800" dirty="0" err="1" smtClean="0"/>
            <a:t>kemampuan</a:t>
          </a:r>
          <a:r>
            <a:rPr lang="en-US" sz="1800" dirty="0" smtClean="0"/>
            <a:t> ASN</a:t>
          </a:r>
          <a:endParaRPr lang="en-US" sz="1800" dirty="0"/>
        </a:p>
      </dgm:t>
    </dgm:pt>
    <dgm:pt modelId="{ADCAD48A-91EB-2242-98B9-347ECE5222C8}" type="parTrans" cxnId="{5B746C17-17C4-C848-8F5A-4E7D70598D55}">
      <dgm:prSet/>
      <dgm:spPr/>
      <dgm:t>
        <a:bodyPr/>
        <a:lstStyle/>
        <a:p>
          <a:endParaRPr lang="en-US"/>
        </a:p>
      </dgm:t>
    </dgm:pt>
    <dgm:pt modelId="{C721315D-C741-FA4E-A385-4231DABD7F8D}" type="sibTrans" cxnId="{5B746C17-17C4-C848-8F5A-4E7D70598D55}">
      <dgm:prSet/>
      <dgm:spPr/>
      <dgm:t>
        <a:bodyPr/>
        <a:lstStyle/>
        <a:p>
          <a:endParaRPr lang="en-US"/>
        </a:p>
      </dgm:t>
    </dgm:pt>
    <dgm:pt modelId="{68F51CAE-F659-6847-8309-D96C4FA58925}" type="pres">
      <dgm:prSet presAssocID="{5240EC5E-2669-4349-8E23-4651099B47E3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3A8A4B-3919-E64C-9E5C-1040E7395035}" type="pres">
      <dgm:prSet presAssocID="{1D15F654-751C-AB4C-8FBF-08057208A7E2}" presName="composite" presStyleCnt="0"/>
      <dgm:spPr/>
      <dgm:t>
        <a:bodyPr/>
        <a:lstStyle/>
        <a:p>
          <a:endParaRPr lang="en-US"/>
        </a:p>
      </dgm:t>
    </dgm:pt>
    <dgm:pt modelId="{649381CD-2DB1-8C4D-936D-FB29F446B914}" type="pres">
      <dgm:prSet presAssocID="{1D15F654-751C-AB4C-8FBF-08057208A7E2}" presName="Image" presStyleLbl="alignNode1" presStyleIdx="0" presStyleCnt="3" custScaleX="94069" custLinFactNeighborX="-2073" custLinFactNeighborY="-98"/>
      <dgm:spPr/>
      <dgm:t>
        <a:bodyPr/>
        <a:lstStyle/>
        <a:p>
          <a:endParaRPr lang="en-US"/>
        </a:p>
      </dgm:t>
    </dgm:pt>
    <dgm:pt modelId="{8B7E39ED-5F8D-164F-A842-FC1EE6ED2A30}" type="pres">
      <dgm:prSet presAssocID="{1D15F654-751C-AB4C-8FBF-08057208A7E2}" presName="Accent" presStyleLbl="parChTrans1D1" presStyleIdx="0" presStyleCnt="3"/>
      <dgm:spPr/>
      <dgm:t>
        <a:bodyPr/>
        <a:lstStyle/>
        <a:p>
          <a:endParaRPr lang="en-US"/>
        </a:p>
      </dgm:t>
    </dgm:pt>
    <dgm:pt modelId="{21F4A01A-A297-8D42-8192-F4EA76C809D4}" type="pres">
      <dgm:prSet presAssocID="{1D15F654-751C-AB4C-8FBF-08057208A7E2}" presName="Paren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212B15-F06A-4C44-A818-BA0CE27A1468}" type="pres">
      <dgm:prSet presAssocID="{C721315D-C741-FA4E-A385-4231DABD7F8D}" presName="sibTrans" presStyleCnt="0"/>
      <dgm:spPr/>
      <dgm:t>
        <a:bodyPr/>
        <a:lstStyle/>
        <a:p>
          <a:endParaRPr lang="en-US"/>
        </a:p>
      </dgm:t>
    </dgm:pt>
    <dgm:pt modelId="{CFDBBAFD-3632-FA44-B255-66EEE1558617}" type="pres">
      <dgm:prSet presAssocID="{BCAB54C6-3D36-6145-88CE-BCFAFD8A4E19}" presName="composite" presStyleCnt="0"/>
      <dgm:spPr/>
      <dgm:t>
        <a:bodyPr/>
        <a:lstStyle/>
        <a:p>
          <a:endParaRPr lang="en-US"/>
        </a:p>
      </dgm:t>
    </dgm:pt>
    <dgm:pt modelId="{C14C6E1D-CCC1-D74C-8FD6-D9C38DE514D2}" type="pres">
      <dgm:prSet presAssocID="{BCAB54C6-3D36-6145-88CE-BCFAFD8A4E19}" presName="Image" presStyleLbl="alignNode1" presStyleIdx="1" presStyleCnt="3"/>
      <dgm:spPr/>
      <dgm:t>
        <a:bodyPr/>
        <a:lstStyle/>
        <a:p>
          <a:endParaRPr lang="en-US"/>
        </a:p>
      </dgm:t>
    </dgm:pt>
    <dgm:pt modelId="{2C55E9BB-79F9-9048-A2AE-75EDC0E0F7BB}" type="pres">
      <dgm:prSet presAssocID="{BCAB54C6-3D36-6145-88CE-BCFAFD8A4E19}" presName="Accent" presStyleLbl="parChTrans1D1" presStyleIdx="1" presStyleCnt="3"/>
      <dgm:spPr/>
      <dgm:t>
        <a:bodyPr/>
        <a:lstStyle/>
        <a:p>
          <a:endParaRPr lang="en-US"/>
        </a:p>
      </dgm:t>
    </dgm:pt>
    <dgm:pt modelId="{2A2F6939-02B5-FE45-B241-8E6BA154A509}" type="pres">
      <dgm:prSet presAssocID="{BCAB54C6-3D36-6145-88CE-BCFAFD8A4E19}" presName="Paren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3F9EA1-B16D-3848-B986-65F836C918C9}" type="pres">
      <dgm:prSet presAssocID="{37F86853-7DEC-7242-BF46-18F9C510CC7E}" presName="sibTrans" presStyleCnt="0"/>
      <dgm:spPr/>
      <dgm:t>
        <a:bodyPr/>
        <a:lstStyle/>
        <a:p>
          <a:endParaRPr lang="en-US"/>
        </a:p>
      </dgm:t>
    </dgm:pt>
    <dgm:pt modelId="{F5F09236-B7ED-4D41-9319-90A0EF6DE926}" type="pres">
      <dgm:prSet presAssocID="{71EC1FDA-D4FD-3E41-A37D-BBEAA3C5053F}" presName="composite" presStyleCnt="0"/>
      <dgm:spPr/>
      <dgm:t>
        <a:bodyPr/>
        <a:lstStyle/>
        <a:p>
          <a:endParaRPr lang="en-US"/>
        </a:p>
      </dgm:t>
    </dgm:pt>
    <dgm:pt modelId="{3125BDA8-B0E7-C640-9AD4-B626D68E813F}" type="pres">
      <dgm:prSet presAssocID="{71EC1FDA-D4FD-3E41-A37D-BBEAA3C5053F}" presName="Image" presStyleLbl="alignNode1" presStyleIdx="2" presStyleCnt="3" custLinFactNeighborX="-189" custLinFactNeighborY="-98"/>
      <dgm:spPr/>
      <dgm:t>
        <a:bodyPr/>
        <a:lstStyle/>
        <a:p>
          <a:endParaRPr lang="en-US"/>
        </a:p>
      </dgm:t>
    </dgm:pt>
    <dgm:pt modelId="{86911B9C-1236-114B-8299-674C28DC19C1}" type="pres">
      <dgm:prSet presAssocID="{71EC1FDA-D4FD-3E41-A37D-BBEAA3C5053F}" presName="Accent" presStyleLbl="parChTrans1D1" presStyleIdx="2" presStyleCnt="3"/>
      <dgm:spPr/>
      <dgm:t>
        <a:bodyPr/>
        <a:lstStyle/>
        <a:p>
          <a:endParaRPr lang="en-US"/>
        </a:p>
      </dgm:t>
    </dgm:pt>
    <dgm:pt modelId="{265BB3C3-49B1-064A-8007-441FB99C4861}" type="pres">
      <dgm:prSet presAssocID="{71EC1FDA-D4FD-3E41-A37D-BBEAA3C5053F}" presName="Parent" presStyleLbl="revTx" presStyleIdx="2" presStyleCnt="3" custScaleX="119050" custLinFactNeighborX="9336" custLinFactNeighborY="-6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746C17-17C4-C848-8F5A-4E7D70598D55}" srcId="{5240EC5E-2669-4349-8E23-4651099B47E3}" destId="{1D15F654-751C-AB4C-8FBF-08057208A7E2}" srcOrd="0" destOrd="0" parTransId="{ADCAD48A-91EB-2242-98B9-347ECE5222C8}" sibTransId="{C721315D-C741-FA4E-A385-4231DABD7F8D}"/>
    <dgm:cxn modelId="{E19EAA78-2FEF-4CB0-BCDD-424B6BB96353}" type="presOf" srcId="{BCAB54C6-3D36-6145-88CE-BCFAFD8A4E19}" destId="{2A2F6939-02B5-FE45-B241-8E6BA154A509}" srcOrd="0" destOrd="0" presId="urn:microsoft.com/office/officeart/2008/layout/PictureLineup"/>
    <dgm:cxn modelId="{0DCDB1B4-1436-9D48-A8AA-1336B3BF595B}" srcId="{5240EC5E-2669-4349-8E23-4651099B47E3}" destId="{BCAB54C6-3D36-6145-88CE-BCFAFD8A4E19}" srcOrd="1" destOrd="0" parTransId="{6FD988BB-65AE-3046-952A-9A0F12616D4A}" sibTransId="{37F86853-7DEC-7242-BF46-18F9C510CC7E}"/>
    <dgm:cxn modelId="{90E30FB0-0E26-4BCC-A1E3-18C9BF868099}" type="presOf" srcId="{1D15F654-751C-AB4C-8FBF-08057208A7E2}" destId="{21F4A01A-A297-8D42-8192-F4EA76C809D4}" srcOrd="0" destOrd="0" presId="urn:microsoft.com/office/officeart/2008/layout/PictureLineup"/>
    <dgm:cxn modelId="{A3BE01CC-873D-4596-8047-EA19ED747049}" type="presOf" srcId="{71EC1FDA-D4FD-3E41-A37D-BBEAA3C5053F}" destId="{265BB3C3-49B1-064A-8007-441FB99C4861}" srcOrd="0" destOrd="0" presId="urn:microsoft.com/office/officeart/2008/layout/PictureLineup"/>
    <dgm:cxn modelId="{ACBB4388-FF97-EB49-8ECE-0C0909F196D1}" srcId="{5240EC5E-2669-4349-8E23-4651099B47E3}" destId="{71EC1FDA-D4FD-3E41-A37D-BBEAA3C5053F}" srcOrd="2" destOrd="0" parTransId="{0D096621-E63E-914E-8FB5-2B8EA28EB9D9}" sibTransId="{5EC80378-25FF-DD41-AC85-110074598533}"/>
    <dgm:cxn modelId="{8D621FCC-49FC-468E-885C-1F6FED280978}" type="presOf" srcId="{5240EC5E-2669-4349-8E23-4651099B47E3}" destId="{68F51CAE-F659-6847-8309-D96C4FA58925}" srcOrd="0" destOrd="0" presId="urn:microsoft.com/office/officeart/2008/layout/PictureLineup"/>
    <dgm:cxn modelId="{91BE93C4-2174-4199-BAB5-B138735DB77C}" type="presParOf" srcId="{68F51CAE-F659-6847-8309-D96C4FA58925}" destId="{423A8A4B-3919-E64C-9E5C-1040E7395035}" srcOrd="0" destOrd="0" presId="urn:microsoft.com/office/officeart/2008/layout/PictureLineup"/>
    <dgm:cxn modelId="{36A6002F-BC73-4441-A1FA-AA12258525F4}" type="presParOf" srcId="{423A8A4B-3919-E64C-9E5C-1040E7395035}" destId="{649381CD-2DB1-8C4D-936D-FB29F446B914}" srcOrd="0" destOrd="0" presId="urn:microsoft.com/office/officeart/2008/layout/PictureLineup"/>
    <dgm:cxn modelId="{2195FA65-8CAF-43F5-BD58-2AC0472D5173}" type="presParOf" srcId="{423A8A4B-3919-E64C-9E5C-1040E7395035}" destId="{8B7E39ED-5F8D-164F-A842-FC1EE6ED2A30}" srcOrd="1" destOrd="0" presId="urn:microsoft.com/office/officeart/2008/layout/PictureLineup"/>
    <dgm:cxn modelId="{1562D6B1-D035-4E58-9625-7F842E383A4B}" type="presParOf" srcId="{423A8A4B-3919-E64C-9E5C-1040E7395035}" destId="{21F4A01A-A297-8D42-8192-F4EA76C809D4}" srcOrd="2" destOrd="0" presId="urn:microsoft.com/office/officeart/2008/layout/PictureLineup"/>
    <dgm:cxn modelId="{F1716363-3D5D-4FAF-82FC-EEA67001C042}" type="presParOf" srcId="{68F51CAE-F659-6847-8309-D96C4FA58925}" destId="{3F212B15-F06A-4C44-A818-BA0CE27A1468}" srcOrd="1" destOrd="0" presId="urn:microsoft.com/office/officeart/2008/layout/PictureLineup"/>
    <dgm:cxn modelId="{9FA5392B-C183-4DD8-AB3A-B20D746326A1}" type="presParOf" srcId="{68F51CAE-F659-6847-8309-D96C4FA58925}" destId="{CFDBBAFD-3632-FA44-B255-66EEE1558617}" srcOrd="2" destOrd="0" presId="urn:microsoft.com/office/officeart/2008/layout/PictureLineup"/>
    <dgm:cxn modelId="{03EC91AE-242C-4868-BBFF-C5B7C432C351}" type="presParOf" srcId="{CFDBBAFD-3632-FA44-B255-66EEE1558617}" destId="{C14C6E1D-CCC1-D74C-8FD6-D9C38DE514D2}" srcOrd="0" destOrd="0" presId="urn:microsoft.com/office/officeart/2008/layout/PictureLineup"/>
    <dgm:cxn modelId="{ED038D75-ADD9-4B7B-9356-4AE2AFE04907}" type="presParOf" srcId="{CFDBBAFD-3632-FA44-B255-66EEE1558617}" destId="{2C55E9BB-79F9-9048-A2AE-75EDC0E0F7BB}" srcOrd="1" destOrd="0" presId="urn:microsoft.com/office/officeart/2008/layout/PictureLineup"/>
    <dgm:cxn modelId="{DB151AF6-A87B-4571-AB47-278078215C40}" type="presParOf" srcId="{CFDBBAFD-3632-FA44-B255-66EEE1558617}" destId="{2A2F6939-02B5-FE45-B241-8E6BA154A509}" srcOrd="2" destOrd="0" presId="urn:microsoft.com/office/officeart/2008/layout/PictureLineup"/>
    <dgm:cxn modelId="{908361B4-DC91-40EF-A5E8-BDCE8A48D4CD}" type="presParOf" srcId="{68F51CAE-F659-6847-8309-D96C4FA58925}" destId="{FB3F9EA1-B16D-3848-B986-65F836C918C9}" srcOrd="3" destOrd="0" presId="urn:microsoft.com/office/officeart/2008/layout/PictureLineup"/>
    <dgm:cxn modelId="{462D11C5-1565-4DFB-A6CE-76C811398E58}" type="presParOf" srcId="{68F51CAE-F659-6847-8309-D96C4FA58925}" destId="{F5F09236-B7ED-4D41-9319-90A0EF6DE926}" srcOrd="4" destOrd="0" presId="urn:microsoft.com/office/officeart/2008/layout/PictureLineup"/>
    <dgm:cxn modelId="{51C2619E-1C16-424F-A946-EFF6B40CFB4E}" type="presParOf" srcId="{F5F09236-B7ED-4D41-9319-90A0EF6DE926}" destId="{3125BDA8-B0E7-C640-9AD4-B626D68E813F}" srcOrd="0" destOrd="0" presId="urn:microsoft.com/office/officeart/2008/layout/PictureLineup"/>
    <dgm:cxn modelId="{D298ED8F-555C-420C-8A99-3E4A9AE6305A}" type="presParOf" srcId="{F5F09236-B7ED-4D41-9319-90A0EF6DE926}" destId="{86911B9C-1236-114B-8299-674C28DC19C1}" srcOrd="1" destOrd="0" presId="urn:microsoft.com/office/officeart/2008/layout/PictureLineup"/>
    <dgm:cxn modelId="{A74BCCD5-01E9-4053-849B-3AC901CB52A9}" type="presParOf" srcId="{F5F09236-B7ED-4D41-9319-90A0EF6DE926}" destId="{265BB3C3-49B1-064A-8007-441FB99C4861}" srcOrd="2" destOrd="0" presId="urn:microsoft.com/office/officeart/2008/layout/PictureLineup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515E1D-9EAC-3A40-A8C9-2D69C80BDCFE}" type="doc">
      <dgm:prSet loTypeId="urn:microsoft.com/office/officeart/2005/8/layout/hProcess3" loCatId="" qsTypeId="urn:microsoft.com/office/officeart/2009/2/quickstyle/3d8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8BD40444-A870-9440-8C1D-BEC329D550B3}">
      <dgm:prSet/>
      <dgm:spPr/>
      <dgm:t>
        <a:bodyPr/>
        <a:lstStyle/>
        <a:p>
          <a:pPr rtl="0"/>
          <a:r>
            <a:rPr lang="en-US" dirty="0" smtClean="0">
              <a:solidFill>
                <a:schemeClr val="bg1">
                  <a:lumMod val="95000"/>
                </a:schemeClr>
              </a:solidFill>
            </a:rPr>
            <a:t>TUJUAN UJK</a:t>
          </a:r>
          <a:endParaRPr lang="en-US" dirty="0">
            <a:solidFill>
              <a:schemeClr val="bg1">
                <a:lumMod val="95000"/>
              </a:schemeClr>
            </a:solidFill>
          </a:endParaRPr>
        </a:p>
      </dgm:t>
    </dgm:pt>
    <dgm:pt modelId="{A74AA5D6-0FF0-6E43-92BF-53D54C6F3CC0}" type="parTrans" cxnId="{EE8D09FD-9CCF-5949-80CE-7F7B235C140D}">
      <dgm:prSet/>
      <dgm:spPr/>
      <dgm:t>
        <a:bodyPr/>
        <a:lstStyle/>
        <a:p>
          <a:endParaRPr lang="en-US"/>
        </a:p>
      </dgm:t>
    </dgm:pt>
    <dgm:pt modelId="{CE908841-0132-994D-A66F-6D28E6D3E0D8}" type="sibTrans" cxnId="{EE8D09FD-9CCF-5949-80CE-7F7B235C140D}">
      <dgm:prSet/>
      <dgm:spPr/>
      <dgm:t>
        <a:bodyPr/>
        <a:lstStyle/>
        <a:p>
          <a:endParaRPr lang="en-US"/>
        </a:p>
      </dgm:t>
    </dgm:pt>
    <dgm:pt modelId="{844BB8D2-22D2-3C4F-BC94-1F3D1DD82A6F}" type="pres">
      <dgm:prSet presAssocID="{A2515E1D-9EAC-3A40-A8C9-2D69C80BDC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C9D7C9-629F-4540-A99C-F9FD45603BB2}" type="pres">
      <dgm:prSet presAssocID="{A2515E1D-9EAC-3A40-A8C9-2D69C80BDCFE}" presName="dummy" presStyleCnt="0"/>
      <dgm:spPr/>
      <dgm:t>
        <a:bodyPr/>
        <a:lstStyle/>
        <a:p>
          <a:endParaRPr lang="en-US"/>
        </a:p>
      </dgm:t>
    </dgm:pt>
    <dgm:pt modelId="{986E3CCD-0D03-AB40-8882-73AB34EF6C9E}" type="pres">
      <dgm:prSet presAssocID="{A2515E1D-9EAC-3A40-A8C9-2D69C80BDCFE}" presName="linH" presStyleCnt="0"/>
      <dgm:spPr/>
      <dgm:t>
        <a:bodyPr/>
        <a:lstStyle/>
        <a:p>
          <a:endParaRPr lang="en-US"/>
        </a:p>
      </dgm:t>
    </dgm:pt>
    <dgm:pt modelId="{293FBB58-6A0A-184E-A436-18F96649D534}" type="pres">
      <dgm:prSet presAssocID="{A2515E1D-9EAC-3A40-A8C9-2D69C80BDCFE}" presName="padding1" presStyleCnt="0"/>
      <dgm:spPr/>
      <dgm:t>
        <a:bodyPr/>
        <a:lstStyle/>
        <a:p>
          <a:endParaRPr lang="en-US"/>
        </a:p>
      </dgm:t>
    </dgm:pt>
    <dgm:pt modelId="{35D5AFF9-C039-C140-A50C-DC6A86776DDA}" type="pres">
      <dgm:prSet presAssocID="{8BD40444-A870-9440-8C1D-BEC329D550B3}" presName="linV" presStyleCnt="0"/>
      <dgm:spPr/>
      <dgm:t>
        <a:bodyPr/>
        <a:lstStyle/>
        <a:p>
          <a:endParaRPr lang="en-US"/>
        </a:p>
      </dgm:t>
    </dgm:pt>
    <dgm:pt modelId="{96007DCD-058C-7D41-94E7-43B781AB2C43}" type="pres">
      <dgm:prSet presAssocID="{8BD40444-A870-9440-8C1D-BEC329D550B3}" presName="spVertical1" presStyleCnt="0"/>
      <dgm:spPr/>
      <dgm:t>
        <a:bodyPr/>
        <a:lstStyle/>
        <a:p>
          <a:endParaRPr lang="en-US"/>
        </a:p>
      </dgm:t>
    </dgm:pt>
    <dgm:pt modelId="{9BD0D940-C342-CE4F-973F-F661C51A83D7}" type="pres">
      <dgm:prSet presAssocID="{8BD40444-A870-9440-8C1D-BEC329D550B3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3F945-598E-1D46-9B1C-A101BEDCABD1}" type="pres">
      <dgm:prSet presAssocID="{8BD40444-A870-9440-8C1D-BEC329D550B3}" presName="spVertical2" presStyleCnt="0"/>
      <dgm:spPr/>
      <dgm:t>
        <a:bodyPr/>
        <a:lstStyle/>
        <a:p>
          <a:endParaRPr lang="en-US"/>
        </a:p>
      </dgm:t>
    </dgm:pt>
    <dgm:pt modelId="{897D63C9-C660-D34A-B4AD-6606DF1447F9}" type="pres">
      <dgm:prSet presAssocID="{8BD40444-A870-9440-8C1D-BEC329D550B3}" presName="spVertical3" presStyleCnt="0"/>
      <dgm:spPr/>
      <dgm:t>
        <a:bodyPr/>
        <a:lstStyle/>
        <a:p>
          <a:endParaRPr lang="en-US"/>
        </a:p>
      </dgm:t>
    </dgm:pt>
    <dgm:pt modelId="{382D844A-9142-534C-B2D7-FB8696D1719A}" type="pres">
      <dgm:prSet presAssocID="{A2515E1D-9EAC-3A40-A8C9-2D69C80BDCFE}" presName="padding2" presStyleCnt="0"/>
      <dgm:spPr/>
      <dgm:t>
        <a:bodyPr/>
        <a:lstStyle/>
        <a:p>
          <a:endParaRPr lang="en-US"/>
        </a:p>
      </dgm:t>
    </dgm:pt>
    <dgm:pt modelId="{D401B0B1-A17A-0B48-8AE9-1381C0E7E8A9}" type="pres">
      <dgm:prSet presAssocID="{A2515E1D-9EAC-3A40-A8C9-2D69C80BDCFE}" presName="negArrow" presStyleCnt="0"/>
      <dgm:spPr/>
      <dgm:t>
        <a:bodyPr/>
        <a:lstStyle/>
        <a:p>
          <a:endParaRPr lang="en-US"/>
        </a:p>
      </dgm:t>
    </dgm:pt>
    <dgm:pt modelId="{8DBE4D87-1BA9-7D40-A9C7-ED74314F758F}" type="pres">
      <dgm:prSet presAssocID="{A2515E1D-9EAC-3A40-A8C9-2D69C80BDCFE}" presName="backgroundArrow" presStyleLbl="node1" presStyleIdx="0" presStyleCnt="1" custLinFactNeighborX="-879" custLinFactNeighborY="10074"/>
      <dgm:spPr/>
      <dgm:t>
        <a:bodyPr/>
        <a:lstStyle/>
        <a:p>
          <a:endParaRPr lang="en-US"/>
        </a:p>
      </dgm:t>
    </dgm:pt>
  </dgm:ptLst>
  <dgm:cxnLst>
    <dgm:cxn modelId="{8A3D46AB-392B-414A-B938-6C89A878B59E}" type="presOf" srcId="{8BD40444-A870-9440-8C1D-BEC329D550B3}" destId="{9BD0D940-C342-CE4F-973F-F661C51A83D7}" srcOrd="0" destOrd="0" presId="urn:microsoft.com/office/officeart/2005/8/layout/hProcess3"/>
    <dgm:cxn modelId="{C3BB80C7-6853-457D-AA75-B5E3B857AE5B}" type="presOf" srcId="{A2515E1D-9EAC-3A40-A8C9-2D69C80BDCFE}" destId="{844BB8D2-22D2-3C4F-BC94-1F3D1DD82A6F}" srcOrd="0" destOrd="0" presId="urn:microsoft.com/office/officeart/2005/8/layout/hProcess3"/>
    <dgm:cxn modelId="{EE8D09FD-9CCF-5949-80CE-7F7B235C140D}" srcId="{A2515E1D-9EAC-3A40-A8C9-2D69C80BDCFE}" destId="{8BD40444-A870-9440-8C1D-BEC329D550B3}" srcOrd="0" destOrd="0" parTransId="{A74AA5D6-0FF0-6E43-92BF-53D54C6F3CC0}" sibTransId="{CE908841-0132-994D-A66F-6D28E6D3E0D8}"/>
    <dgm:cxn modelId="{71AD439A-B887-4125-B029-F8B01875C504}" type="presParOf" srcId="{844BB8D2-22D2-3C4F-BC94-1F3D1DD82A6F}" destId="{25C9D7C9-629F-4540-A99C-F9FD45603BB2}" srcOrd="0" destOrd="0" presId="urn:microsoft.com/office/officeart/2005/8/layout/hProcess3"/>
    <dgm:cxn modelId="{BFE3C3F6-3E55-4639-956A-3ED7E11D6F15}" type="presParOf" srcId="{844BB8D2-22D2-3C4F-BC94-1F3D1DD82A6F}" destId="{986E3CCD-0D03-AB40-8882-73AB34EF6C9E}" srcOrd="1" destOrd="0" presId="urn:microsoft.com/office/officeart/2005/8/layout/hProcess3"/>
    <dgm:cxn modelId="{2859A8E4-D2ED-40CB-9A96-AB0CA847E6B3}" type="presParOf" srcId="{986E3CCD-0D03-AB40-8882-73AB34EF6C9E}" destId="{293FBB58-6A0A-184E-A436-18F96649D534}" srcOrd="0" destOrd="0" presId="urn:microsoft.com/office/officeart/2005/8/layout/hProcess3"/>
    <dgm:cxn modelId="{847A7097-D627-4744-9EBE-D9D21EEBF5FA}" type="presParOf" srcId="{986E3CCD-0D03-AB40-8882-73AB34EF6C9E}" destId="{35D5AFF9-C039-C140-A50C-DC6A86776DDA}" srcOrd="1" destOrd="0" presId="urn:microsoft.com/office/officeart/2005/8/layout/hProcess3"/>
    <dgm:cxn modelId="{BE019032-C3D1-4A85-89C5-78924346E9FE}" type="presParOf" srcId="{35D5AFF9-C039-C140-A50C-DC6A86776DDA}" destId="{96007DCD-058C-7D41-94E7-43B781AB2C43}" srcOrd="0" destOrd="0" presId="urn:microsoft.com/office/officeart/2005/8/layout/hProcess3"/>
    <dgm:cxn modelId="{5F95E987-87AC-4696-925B-62507F671ADC}" type="presParOf" srcId="{35D5AFF9-C039-C140-A50C-DC6A86776DDA}" destId="{9BD0D940-C342-CE4F-973F-F661C51A83D7}" srcOrd="1" destOrd="0" presId="urn:microsoft.com/office/officeart/2005/8/layout/hProcess3"/>
    <dgm:cxn modelId="{0EEA4F46-2B83-4865-BFD9-2A638269F079}" type="presParOf" srcId="{35D5AFF9-C039-C140-A50C-DC6A86776DDA}" destId="{BC63F945-598E-1D46-9B1C-A101BEDCABD1}" srcOrd="2" destOrd="0" presId="urn:microsoft.com/office/officeart/2005/8/layout/hProcess3"/>
    <dgm:cxn modelId="{CE2EEF13-7347-4CE0-B85C-80A86377A234}" type="presParOf" srcId="{35D5AFF9-C039-C140-A50C-DC6A86776DDA}" destId="{897D63C9-C660-D34A-B4AD-6606DF1447F9}" srcOrd="3" destOrd="0" presId="urn:microsoft.com/office/officeart/2005/8/layout/hProcess3"/>
    <dgm:cxn modelId="{EA804BC3-34A4-4132-8918-D116B99FE740}" type="presParOf" srcId="{986E3CCD-0D03-AB40-8882-73AB34EF6C9E}" destId="{382D844A-9142-534C-B2D7-FB8696D1719A}" srcOrd="2" destOrd="0" presId="urn:microsoft.com/office/officeart/2005/8/layout/hProcess3"/>
    <dgm:cxn modelId="{3AC48491-951A-4985-BC19-A79EF3B310AC}" type="presParOf" srcId="{986E3CCD-0D03-AB40-8882-73AB34EF6C9E}" destId="{D401B0B1-A17A-0B48-8AE9-1381C0E7E8A9}" srcOrd="3" destOrd="0" presId="urn:microsoft.com/office/officeart/2005/8/layout/hProcess3"/>
    <dgm:cxn modelId="{95F9A82A-E474-452D-AB56-2DDD225E54DC}" type="presParOf" srcId="{986E3CCD-0D03-AB40-8882-73AB34EF6C9E}" destId="{8DBE4D87-1BA9-7D40-A9C7-ED74314F758F}" srcOrd="4" destOrd="0" presId="urn:microsoft.com/office/officeart/2005/8/layout/hProcess3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981368-5F62-5546-A4F0-096EB9FA0EDE}" type="doc">
      <dgm:prSet loTypeId="urn:microsoft.com/office/officeart/2005/8/layout/pyramid2" loCatId="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15253B1B-5A52-CA41-9C2D-FD800F16CEBD}">
      <dgm:prSet phldrT="[Text]" custT="1"/>
      <dgm:spPr>
        <a:solidFill>
          <a:schemeClr val="accent2">
            <a:alpha val="90000"/>
          </a:schemeClr>
        </a:solidFill>
        <a:ln w="57150" cmpd="sng">
          <a:solidFill>
            <a:srgbClr val="FF0000"/>
          </a:solidFill>
        </a:ln>
      </dgm:spPr>
      <dgm:t>
        <a:bodyPr/>
        <a:lstStyle/>
        <a:p>
          <a:pPr algn="l"/>
          <a:r>
            <a:rPr lang="en-US" sz="1600" dirty="0" smtClean="0"/>
            <a:t>Valid</a:t>
          </a:r>
          <a:endParaRPr lang="en-US" sz="1600" dirty="0"/>
        </a:p>
      </dgm:t>
    </dgm:pt>
    <dgm:pt modelId="{0C9CF576-5453-0C47-92E1-6778B988456A}" type="sibTrans" cxnId="{ACFA31A9-EF9C-DF49-B6CA-216321385DB4}">
      <dgm:prSet/>
      <dgm:spPr/>
      <dgm:t>
        <a:bodyPr/>
        <a:lstStyle/>
        <a:p>
          <a:endParaRPr lang="en-US"/>
        </a:p>
      </dgm:t>
    </dgm:pt>
    <dgm:pt modelId="{B8CF9E4A-D649-894C-894D-7F2A4E0E31DC}" type="parTrans" cxnId="{ACFA31A9-EF9C-DF49-B6CA-216321385DB4}">
      <dgm:prSet/>
      <dgm:spPr/>
      <dgm:t>
        <a:bodyPr/>
        <a:lstStyle/>
        <a:p>
          <a:endParaRPr lang="en-US"/>
        </a:p>
      </dgm:t>
    </dgm:pt>
    <dgm:pt modelId="{1C7E6B94-3622-2F48-B6C8-9624C9BA5EF0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 w="57150" cmpd="sng">
          <a:solidFill>
            <a:srgbClr val="FF0000"/>
          </a:solidFill>
        </a:ln>
      </dgm:spPr>
      <dgm:t>
        <a:bodyPr/>
        <a:lstStyle/>
        <a:p>
          <a:pPr algn="l"/>
          <a:r>
            <a:rPr lang="en-US" sz="1600" dirty="0" err="1" smtClean="0"/>
            <a:t>Adil</a:t>
          </a:r>
          <a:endParaRPr lang="en-US" sz="1600" dirty="0"/>
        </a:p>
      </dgm:t>
    </dgm:pt>
    <dgm:pt modelId="{8CF46C01-5B65-F543-A3D0-6B9B9B33CEF0}" type="parTrans" cxnId="{821B20DB-FE46-9544-AF04-9FBD04660D81}">
      <dgm:prSet/>
      <dgm:spPr/>
      <dgm:t>
        <a:bodyPr/>
        <a:lstStyle/>
        <a:p>
          <a:endParaRPr lang="en-US"/>
        </a:p>
      </dgm:t>
    </dgm:pt>
    <dgm:pt modelId="{D304686E-A812-E041-B03D-3E219F15E8EE}" type="sibTrans" cxnId="{821B20DB-FE46-9544-AF04-9FBD04660D81}">
      <dgm:prSet/>
      <dgm:spPr/>
      <dgm:t>
        <a:bodyPr/>
        <a:lstStyle/>
        <a:p>
          <a:endParaRPr lang="en-US"/>
        </a:p>
      </dgm:t>
    </dgm:pt>
    <dgm:pt modelId="{039D23E5-3E25-F540-A1D5-5339101836B6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  <a:ln w="57150" cmpd="sng">
          <a:solidFill>
            <a:srgbClr val="FF0000"/>
          </a:solidFill>
        </a:ln>
      </dgm:spPr>
      <dgm:t>
        <a:bodyPr/>
        <a:lstStyle/>
        <a:p>
          <a:pPr algn="l"/>
          <a:r>
            <a:rPr lang="en-US" sz="1600" dirty="0" smtClean="0"/>
            <a:t>Reliable</a:t>
          </a:r>
          <a:endParaRPr lang="en-US" sz="1600" dirty="0"/>
        </a:p>
      </dgm:t>
    </dgm:pt>
    <dgm:pt modelId="{D9310B2F-9A32-8548-8ABC-BC2C8815D484}" type="parTrans" cxnId="{69A16CB6-6D5C-304C-BC8B-3B2747EC1DB7}">
      <dgm:prSet/>
      <dgm:spPr/>
      <dgm:t>
        <a:bodyPr/>
        <a:lstStyle/>
        <a:p>
          <a:endParaRPr lang="en-US"/>
        </a:p>
      </dgm:t>
    </dgm:pt>
    <dgm:pt modelId="{CFA61ABA-25EA-114C-B75F-43D3AE065BBB}" type="sibTrans" cxnId="{69A16CB6-6D5C-304C-BC8B-3B2747EC1DB7}">
      <dgm:prSet/>
      <dgm:spPr/>
      <dgm:t>
        <a:bodyPr/>
        <a:lstStyle/>
        <a:p>
          <a:endParaRPr lang="en-US"/>
        </a:p>
      </dgm:t>
    </dgm:pt>
    <dgm:pt modelId="{56BF2739-D3B7-C24E-A383-F084671AA917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  <a:ln w="57150" cmpd="sng">
          <a:solidFill>
            <a:srgbClr val="FF0000"/>
          </a:solidFill>
        </a:ln>
      </dgm:spPr>
      <dgm:t>
        <a:bodyPr/>
        <a:lstStyle/>
        <a:p>
          <a:pPr algn="l"/>
          <a:r>
            <a:rPr lang="en-US" sz="1600" dirty="0" err="1" smtClean="0"/>
            <a:t>Fleksibel</a:t>
          </a:r>
          <a:endParaRPr lang="en-US" sz="1600" dirty="0"/>
        </a:p>
      </dgm:t>
    </dgm:pt>
    <dgm:pt modelId="{1D198E72-F779-B640-8AB0-092AD00AA486}" type="parTrans" cxnId="{CF7CE07C-0E1D-974E-9112-59D8CD41F8EA}">
      <dgm:prSet/>
      <dgm:spPr/>
      <dgm:t>
        <a:bodyPr/>
        <a:lstStyle/>
        <a:p>
          <a:endParaRPr lang="en-US"/>
        </a:p>
      </dgm:t>
    </dgm:pt>
    <dgm:pt modelId="{B2F23F31-FC8E-854E-AF6F-CDA82C0B4977}" type="sibTrans" cxnId="{CF7CE07C-0E1D-974E-9112-59D8CD41F8EA}">
      <dgm:prSet/>
      <dgm:spPr/>
      <dgm:t>
        <a:bodyPr/>
        <a:lstStyle/>
        <a:p>
          <a:endParaRPr lang="en-US"/>
        </a:p>
      </dgm:t>
    </dgm:pt>
    <dgm:pt modelId="{BB68849C-630D-2E45-98F0-86C2AFBC2A74}">
      <dgm:prSet phldrT="[Text]" custT="1"/>
      <dgm:spPr>
        <a:solidFill>
          <a:schemeClr val="accent2">
            <a:lumMod val="75000"/>
            <a:alpha val="90000"/>
          </a:schemeClr>
        </a:solidFill>
        <a:ln w="57150" cmpd="sng">
          <a:solidFill>
            <a:srgbClr val="FF0000"/>
          </a:solidFill>
        </a:ln>
      </dgm:spPr>
      <dgm:t>
        <a:bodyPr/>
        <a:lstStyle/>
        <a:p>
          <a:pPr algn="l"/>
          <a:r>
            <a:rPr lang="en-US" sz="1600" dirty="0" err="1" smtClean="0">
              <a:solidFill>
                <a:srgbClr val="FFFFFF"/>
              </a:solidFill>
            </a:rPr>
            <a:t>Efektif</a:t>
          </a:r>
          <a:r>
            <a:rPr lang="en-US" sz="1600" dirty="0" smtClean="0">
              <a:solidFill>
                <a:srgbClr val="FFFFFF"/>
              </a:solidFill>
            </a:rPr>
            <a:t> </a:t>
          </a:r>
          <a:r>
            <a:rPr lang="en-US" sz="1600" dirty="0" err="1" smtClean="0">
              <a:solidFill>
                <a:srgbClr val="FFFFFF"/>
              </a:solidFill>
            </a:rPr>
            <a:t>dan</a:t>
          </a:r>
          <a:r>
            <a:rPr lang="en-US" sz="1600" dirty="0" smtClean="0">
              <a:solidFill>
                <a:srgbClr val="FFFFFF"/>
              </a:solidFill>
            </a:rPr>
            <a:t> </a:t>
          </a:r>
          <a:r>
            <a:rPr lang="en-US" sz="1600" dirty="0" err="1" smtClean="0">
              <a:solidFill>
                <a:srgbClr val="FFFFFF"/>
              </a:solidFill>
            </a:rPr>
            <a:t>Efisien</a:t>
          </a:r>
          <a:endParaRPr lang="en-US" sz="1600" dirty="0">
            <a:solidFill>
              <a:srgbClr val="FFFFFF"/>
            </a:solidFill>
          </a:endParaRPr>
        </a:p>
      </dgm:t>
    </dgm:pt>
    <dgm:pt modelId="{D8971FDD-B949-2642-9F23-E32FECA397C2}" type="parTrans" cxnId="{459205BD-7EDC-7148-A32E-B88F3FDDDCD5}">
      <dgm:prSet/>
      <dgm:spPr/>
      <dgm:t>
        <a:bodyPr/>
        <a:lstStyle/>
        <a:p>
          <a:endParaRPr lang="en-US"/>
        </a:p>
      </dgm:t>
    </dgm:pt>
    <dgm:pt modelId="{317E58CC-23E0-3D45-9873-5DC4CE929645}" type="sibTrans" cxnId="{459205BD-7EDC-7148-A32E-B88F3FDDDCD5}">
      <dgm:prSet/>
      <dgm:spPr/>
      <dgm:t>
        <a:bodyPr/>
        <a:lstStyle/>
        <a:p>
          <a:endParaRPr lang="en-US"/>
        </a:p>
      </dgm:t>
    </dgm:pt>
    <dgm:pt modelId="{D0E7AC22-A3ED-B746-B12D-29F39B4D1AE0}">
      <dgm:prSet phldrT="[Text]" custT="1"/>
      <dgm:spPr>
        <a:solidFill>
          <a:schemeClr val="accent2">
            <a:lumMod val="50000"/>
            <a:alpha val="90000"/>
          </a:schemeClr>
        </a:solidFill>
        <a:ln w="57150" cmpd="sng">
          <a:solidFill>
            <a:srgbClr val="FF0000"/>
          </a:solidFill>
        </a:ln>
      </dgm:spPr>
      <dgm:t>
        <a:bodyPr/>
        <a:lstStyle/>
        <a:p>
          <a:pPr algn="l"/>
          <a:r>
            <a:rPr lang="en-US" sz="1600" dirty="0" err="1" smtClean="0">
              <a:solidFill>
                <a:schemeClr val="bg1"/>
              </a:solidFill>
            </a:rPr>
            <a:t>Berpusat</a:t>
          </a:r>
          <a:r>
            <a:rPr lang="en-US" sz="1600" dirty="0" smtClean="0">
              <a:solidFill>
                <a:schemeClr val="bg1"/>
              </a:solidFill>
            </a:rPr>
            <a:t> </a:t>
          </a:r>
          <a:r>
            <a:rPr lang="en-US" sz="1600" dirty="0" err="1" smtClean="0">
              <a:solidFill>
                <a:schemeClr val="bg1"/>
              </a:solidFill>
            </a:rPr>
            <a:t>Pada</a:t>
          </a:r>
          <a:r>
            <a:rPr lang="en-US" sz="1600" dirty="0" smtClean="0">
              <a:solidFill>
                <a:schemeClr val="bg1"/>
              </a:solidFill>
            </a:rPr>
            <a:t> </a:t>
          </a:r>
          <a:r>
            <a:rPr lang="en-US" sz="1600" dirty="0" err="1" smtClean="0">
              <a:solidFill>
                <a:schemeClr val="bg1"/>
              </a:solidFill>
            </a:rPr>
            <a:t>Peserta</a:t>
          </a:r>
          <a:endParaRPr lang="en-US" sz="1600" dirty="0">
            <a:solidFill>
              <a:schemeClr val="bg1"/>
            </a:solidFill>
          </a:endParaRPr>
        </a:p>
      </dgm:t>
    </dgm:pt>
    <dgm:pt modelId="{12921391-92F9-C145-819B-3C54AA6CF84F}" type="parTrans" cxnId="{248CA2C8-BB9C-3B47-9344-B969B85B7143}">
      <dgm:prSet/>
      <dgm:spPr/>
      <dgm:t>
        <a:bodyPr/>
        <a:lstStyle/>
        <a:p>
          <a:endParaRPr lang="en-US"/>
        </a:p>
      </dgm:t>
    </dgm:pt>
    <dgm:pt modelId="{ABF7BA04-BDC5-9F44-85F0-EBAFE055B460}" type="sibTrans" cxnId="{248CA2C8-BB9C-3B47-9344-B969B85B7143}">
      <dgm:prSet/>
      <dgm:spPr/>
      <dgm:t>
        <a:bodyPr/>
        <a:lstStyle/>
        <a:p>
          <a:endParaRPr lang="en-US"/>
        </a:p>
      </dgm:t>
    </dgm:pt>
    <dgm:pt modelId="{71B2D882-E961-9F49-A066-A014A8D31D3A}" type="pres">
      <dgm:prSet presAssocID="{51981368-5F62-5546-A4F0-096EB9FA0ED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5D00D5ED-23EC-834F-B5C1-5F8759CA658B}" type="pres">
      <dgm:prSet presAssocID="{51981368-5F62-5546-A4F0-096EB9FA0EDE}" presName="pyramid" presStyleLbl="node1" presStyleIdx="0" presStyleCnt="1" custLinFactNeighborX="-3962"/>
      <dgm:spPr>
        <a:solidFill>
          <a:schemeClr val="bg1"/>
        </a:solidFill>
        <a:ln w="76200" cmpd="sng">
          <a:noFill/>
        </a:ln>
      </dgm:spPr>
      <dgm:t>
        <a:bodyPr/>
        <a:lstStyle/>
        <a:p>
          <a:endParaRPr lang="en-US"/>
        </a:p>
      </dgm:t>
    </dgm:pt>
    <dgm:pt modelId="{E14C0A23-E2BD-1F4C-8A1E-F061B92C7ADB}" type="pres">
      <dgm:prSet presAssocID="{51981368-5F62-5546-A4F0-096EB9FA0EDE}" presName="theList" presStyleCnt="0"/>
      <dgm:spPr/>
      <dgm:t>
        <a:bodyPr/>
        <a:lstStyle/>
        <a:p>
          <a:endParaRPr lang="en-US"/>
        </a:p>
      </dgm:t>
    </dgm:pt>
    <dgm:pt modelId="{14B45BFE-79F6-CC41-AAB4-299554464F65}" type="pres">
      <dgm:prSet presAssocID="{15253B1B-5A52-CA41-9C2D-FD800F16CEBD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25E5A-0894-4043-9A22-391482A091E5}" type="pres">
      <dgm:prSet presAssocID="{15253B1B-5A52-CA41-9C2D-FD800F16CEBD}" presName="aSpace" presStyleCnt="0"/>
      <dgm:spPr/>
      <dgm:t>
        <a:bodyPr/>
        <a:lstStyle/>
        <a:p>
          <a:endParaRPr lang="en-US"/>
        </a:p>
      </dgm:t>
    </dgm:pt>
    <dgm:pt modelId="{8EC2357D-89C3-9E41-BAFD-726ED60AC365}" type="pres">
      <dgm:prSet presAssocID="{1C7E6B94-3622-2F48-B6C8-9624C9BA5EF0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766FB-16D7-8749-9FA6-D4D2D31BFBF2}" type="pres">
      <dgm:prSet presAssocID="{1C7E6B94-3622-2F48-B6C8-9624C9BA5EF0}" presName="aSpace" presStyleCnt="0"/>
      <dgm:spPr/>
      <dgm:t>
        <a:bodyPr/>
        <a:lstStyle/>
        <a:p>
          <a:endParaRPr lang="en-US"/>
        </a:p>
      </dgm:t>
    </dgm:pt>
    <dgm:pt modelId="{37AE187B-61EA-CC48-95F1-A21CAB476F38}" type="pres">
      <dgm:prSet presAssocID="{039D23E5-3E25-F540-A1D5-5339101836B6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318056-CE08-F040-8FDF-2837D25C9484}" type="pres">
      <dgm:prSet presAssocID="{039D23E5-3E25-F540-A1D5-5339101836B6}" presName="aSpace" presStyleCnt="0"/>
      <dgm:spPr/>
    </dgm:pt>
    <dgm:pt modelId="{4D710ADC-61B1-F14E-B8C0-F9C19FA559EF}" type="pres">
      <dgm:prSet presAssocID="{56BF2739-D3B7-C24E-A383-F084671AA917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CD27E1-9D07-5D40-8048-A7862D654BA2}" type="pres">
      <dgm:prSet presAssocID="{56BF2739-D3B7-C24E-A383-F084671AA917}" presName="aSpace" presStyleCnt="0"/>
      <dgm:spPr/>
    </dgm:pt>
    <dgm:pt modelId="{05F392E7-A86D-0842-9BA9-E1D9094668F3}" type="pres">
      <dgm:prSet presAssocID="{BB68849C-630D-2E45-98F0-86C2AFBC2A74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1A003-BFF9-044E-AF5F-43784A332D90}" type="pres">
      <dgm:prSet presAssocID="{BB68849C-630D-2E45-98F0-86C2AFBC2A74}" presName="aSpace" presStyleCnt="0"/>
      <dgm:spPr/>
    </dgm:pt>
    <dgm:pt modelId="{C41D131A-B6A1-9C42-B853-6E5F2E7C6661}" type="pres">
      <dgm:prSet presAssocID="{D0E7AC22-A3ED-B746-B12D-29F39B4D1AE0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7F63A8-BA11-EE47-AD6F-E4B1150C048D}" type="pres">
      <dgm:prSet presAssocID="{D0E7AC22-A3ED-B746-B12D-29F39B4D1AE0}" presName="aSpace" presStyleCnt="0"/>
      <dgm:spPr/>
    </dgm:pt>
  </dgm:ptLst>
  <dgm:cxnLst>
    <dgm:cxn modelId="{AD22D330-55E3-47DE-B2C5-4BFFD34560A9}" type="presOf" srcId="{039D23E5-3E25-F540-A1D5-5339101836B6}" destId="{37AE187B-61EA-CC48-95F1-A21CAB476F38}" srcOrd="0" destOrd="0" presId="urn:microsoft.com/office/officeart/2005/8/layout/pyramid2"/>
    <dgm:cxn modelId="{E673E957-EA41-4E81-BF5E-F5B0414F5C01}" type="presOf" srcId="{15253B1B-5A52-CA41-9C2D-FD800F16CEBD}" destId="{14B45BFE-79F6-CC41-AAB4-299554464F65}" srcOrd="0" destOrd="0" presId="urn:microsoft.com/office/officeart/2005/8/layout/pyramid2"/>
    <dgm:cxn modelId="{A7E7FA46-465D-47AE-A37B-8870BAB2E720}" type="presOf" srcId="{1C7E6B94-3622-2F48-B6C8-9624C9BA5EF0}" destId="{8EC2357D-89C3-9E41-BAFD-726ED60AC365}" srcOrd="0" destOrd="0" presId="urn:microsoft.com/office/officeart/2005/8/layout/pyramid2"/>
    <dgm:cxn modelId="{7E543E2F-A9E9-457F-8707-92C0E136F072}" type="presOf" srcId="{56BF2739-D3B7-C24E-A383-F084671AA917}" destId="{4D710ADC-61B1-F14E-B8C0-F9C19FA559EF}" srcOrd="0" destOrd="0" presId="urn:microsoft.com/office/officeart/2005/8/layout/pyramid2"/>
    <dgm:cxn modelId="{69E75B48-DE25-4EDF-AC46-31347F868FBE}" type="presOf" srcId="{51981368-5F62-5546-A4F0-096EB9FA0EDE}" destId="{71B2D882-E961-9F49-A066-A014A8D31D3A}" srcOrd="0" destOrd="0" presId="urn:microsoft.com/office/officeart/2005/8/layout/pyramid2"/>
    <dgm:cxn modelId="{69A16CB6-6D5C-304C-BC8B-3B2747EC1DB7}" srcId="{51981368-5F62-5546-A4F0-096EB9FA0EDE}" destId="{039D23E5-3E25-F540-A1D5-5339101836B6}" srcOrd="2" destOrd="0" parTransId="{D9310B2F-9A32-8548-8ABC-BC2C8815D484}" sibTransId="{CFA61ABA-25EA-114C-B75F-43D3AE065BBB}"/>
    <dgm:cxn modelId="{D1DB8C47-7144-4EDD-A57E-0872CC2E6F65}" type="presOf" srcId="{D0E7AC22-A3ED-B746-B12D-29F39B4D1AE0}" destId="{C41D131A-B6A1-9C42-B853-6E5F2E7C6661}" srcOrd="0" destOrd="0" presId="urn:microsoft.com/office/officeart/2005/8/layout/pyramid2"/>
    <dgm:cxn modelId="{84B9F76E-B3E7-4E33-B02E-E55F08027D25}" type="presOf" srcId="{BB68849C-630D-2E45-98F0-86C2AFBC2A74}" destId="{05F392E7-A86D-0842-9BA9-E1D9094668F3}" srcOrd="0" destOrd="0" presId="urn:microsoft.com/office/officeart/2005/8/layout/pyramid2"/>
    <dgm:cxn modelId="{821B20DB-FE46-9544-AF04-9FBD04660D81}" srcId="{51981368-5F62-5546-A4F0-096EB9FA0EDE}" destId="{1C7E6B94-3622-2F48-B6C8-9624C9BA5EF0}" srcOrd="1" destOrd="0" parTransId="{8CF46C01-5B65-F543-A3D0-6B9B9B33CEF0}" sibTransId="{D304686E-A812-E041-B03D-3E219F15E8EE}"/>
    <dgm:cxn modelId="{459205BD-7EDC-7148-A32E-B88F3FDDDCD5}" srcId="{51981368-5F62-5546-A4F0-096EB9FA0EDE}" destId="{BB68849C-630D-2E45-98F0-86C2AFBC2A74}" srcOrd="4" destOrd="0" parTransId="{D8971FDD-B949-2642-9F23-E32FECA397C2}" sibTransId="{317E58CC-23E0-3D45-9873-5DC4CE929645}"/>
    <dgm:cxn modelId="{CF7CE07C-0E1D-974E-9112-59D8CD41F8EA}" srcId="{51981368-5F62-5546-A4F0-096EB9FA0EDE}" destId="{56BF2739-D3B7-C24E-A383-F084671AA917}" srcOrd="3" destOrd="0" parTransId="{1D198E72-F779-B640-8AB0-092AD00AA486}" sibTransId="{B2F23F31-FC8E-854E-AF6F-CDA82C0B4977}"/>
    <dgm:cxn modelId="{248CA2C8-BB9C-3B47-9344-B969B85B7143}" srcId="{51981368-5F62-5546-A4F0-096EB9FA0EDE}" destId="{D0E7AC22-A3ED-B746-B12D-29F39B4D1AE0}" srcOrd="5" destOrd="0" parTransId="{12921391-92F9-C145-819B-3C54AA6CF84F}" sibTransId="{ABF7BA04-BDC5-9F44-85F0-EBAFE055B460}"/>
    <dgm:cxn modelId="{ACFA31A9-EF9C-DF49-B6CA-216321385DB4}" srcId="{51981368-5F62-5546-A4F0-096EB9FA0EDE}" destId="{15253B1B-5A52-CA41-9C2D-FD800F16CEBD}" srcOrd="0" destOrd="0" parTransId="{B8CF9E4A-D649-894C-894D-7F2A4E0E31DC}" sibTransId="{0C9CF576-5453-0C47-92E1-6778B988456A}"/>
    <dgm:cxn modelId="{402E6302-DCE3-4B2D-A43A-128353C01DEC}" type="presParOf" srcId="{71B2D882-E961-9F49-A066-A014A8D31D3A}" destId="{5D00D5ED-23EC-834F-B5C1-5F8759CA658B}" srcOrd="0" destOrd="0" presId="urn:microsoft.com/office/officeart/2005/8/layout/pyramid2"/>
    <dgm:cxn modelId="{EECD6E28-16B9-48C7-804D-BDCC2D8266BB}" type="presParOf" srcId="{71B2D882-E961-9F49-A066-A014A8D31D3A}" destId="{E14C0A23-E2BD-1F4C-8A1E-F061B92C7ADB}" srcOrd="1" destOrd="0" presId="urn:microsoft.com/office/officeart/2005/8/layout/pyramid2"/>
    <dgm:cxn modelId="{3472C28D-7021-4447-A827-15A1982F098E}" type="presParOf" srcId="{E14C0A23-E2BD-1F4C-8A1E-F061B92C7ADB}" destId="{14B45BFE-79F6-CC41-AAB4-299554464F65}" srcOrd="0" destOrd="0" presId="urn:microsoft.com/office/officeart/2005/8/layout/pyramid2"/>
    <dgm:cxn modelId="{5DD6C94F-BD27-4B25-B68B-3010B26B950F}" type="presParOf" srcId="{E14C0A23-E2BD-1F4C-8A1E-F061B92C7ADB}" destId="{A0225E5A-0894-4043-9A22-391482A091E5}" srcOrd="1" destOrd="0" presId="urn:microsoft.com/office/officeart/2005/8/layout/pyramid2"/>
    <dgm:cxn modelId="{8062DC37-6A53-4AE5-BD89-68867A5DB5A7}" type="presParOf" srcId="{E14C0A23-E2BD-1F4C-8A1E-F061B92C7ADB}" destId="{8EC2357D-89C3-9E41-BAFD-726ED60AC365}" srcOrd="2" destOrd="0" presId="urn:microsoft.com/office/officeart/2005/8/layout/pyramid2"/>
    <dgm:cxn modelId="{A63BC70F-5B05-43F8-B160-5DD74860C341}" type="presParOf" srcId="{E14C0A23-E2BD-1F4C-8A1E-F061B92C7ADB}" destId="{047766FB-16D7-8749-9FA6-D4D2D31BFBF2}" srcOrd="3" destOrd="0" presId="urn:microsoft.com/office/officeart/2005/8/layout/pyramid2"/>
    <dgm:cxn modelId="{F6BA19F3-BBA3-4861-8DFF-2C7ED58D7F46}" type="presParOf" srcId="{E14C0A23-E2BD-1F4C-8A1E-F061B92C7ADB}" destId="{37AE187B-61EA-CC48-95F1-A21CAB476F38}" srcOrd="4" destOrd="0" presId="urn:microsoft.com/office/officeart/2005/8/layout/pyramid2"/>
    <dgm:cxn modelId="{CAFF58A1-6029-4D16-86B1-62E7F3AF538B}" type="presParOf" srcId="{E14C0A23-E2BD-1F4C-8A1E-F061B92C7ADB}" destId="{3C318056-CE08-F040-8FDF-2837D25C9484}" srcOrd="5" destOrd="0" presId="urn:microsoft.com/office/officeart/2005/8/layout/pyramid2"/>
    <dgm:cxn modelId="{7A965226-D42B-4989-85A3-892267943A6B}" type="presParOf" srcId="{E14C0A23-E2BD-1F4C-8A1E-F061B92C7ADB}" destId="{4D710ADC-61B1-F14E-B8C0-F9C19FA559EF}" srcOrd="6" destOrd="0" presId="urn:microsoft.com/office/officeart/2005/8/layout/pyramid2"/>
    <dgm:cxn modelId="{FA7909F5-9869-443B-BDFC-88C070D0A589}" type="presParOf" srcId="{E14C0A23-E2BD-1F4C-8A1E-F061B92C7ADB}" destId="{67CD27E1-9D07-5D40-8048-A7862D654BA2}" srcOrd="7" destOrd="0" presId="urn:microsoft.com/office/officeart/2005/8/layout/pyramid2"/>
    <dgm:cxn modelId="{69D8FECB-0D8B-4C4F-943C-D891A4F2BA73}" type="presParOf" srcId="{E14C0A23-E2BD-1F4C-8A1E-F061B92C7ADB}" destId="{05F392E7-A86D-0842-9BA9-E1D9094668F3}" srcOrd="8" destOrd="0" presId="urn:microsoft.com/office/officeart/2005/8/layout/pyramid2"/>
    <dgm:cxn modelId="{1A8C0655-FED7-49B3-81E4-E18E1BDDAEB0}" type="presParOf" srcId="{E14C0A23-E2BD-1F4C-8A1E-F061B92C7ADB}" destId="{63B1A003-BFF9-044E-AF5F-43784A332D90}" srcOrd="9" destOrd="0" presId="urn:microsoft.com/office/officeart/2005/8/layout/pyramid2"/>
    <dgm:cxn modelId="{4DAB03A7-2871-427F-BA41-CA3E718E8ECF}" type="presParOf" srcId="{E14C0A23-E2BD-1F4C-8A1E-F061B92C7ADB}" destId="{C41D131A-B6A1-9C42-B853-6E5F2E7C6661}" srcOrd="10" destOrd="0" presId="urn:microsoft.com/office/officeart/2005/8/layout/pyramid2"/>
    <dgm:cxn modelId="{CCB7E844-A593-452F-B199-D08A4C01CD8B}" type="presParOf" srcId="{E14C0A23-E2BD-1F4C-8A1E-F061B92C7ADB}" destId="{C27F63A8-BA11-EE47-AD6F-E4B1150C048D}" srcOrd="11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981368-5F62-5546-A4F0-096EB9FA0EDE}" type="doc">
      <dgm:prSet loTypeId="urn:microsoft.com/office/officeart/2008/layout/BendingPictureBlocks" loCatId="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644160F-E64E-1F4C-810A-BF1863400959}">
      <dgm:prSet phldrT="[Text]" custT="1"/>
      <dgm:spPr/>
      <dgm:t>
        <a:bodyPr/>
        <a:lstStyle/>
        <a:p>
          <a:endParaRPr lang="en-US" sz="2800" dirty="0"/>
        </a:p>
      </dgm:t>
    </dgm:pt>
    <dgm:pt modelId="{3B33565D-1C00-264A-9D00-CACFEBBA76C0}" type="parTrans" cxnId="{B2442EB5-BDF2-9245-B99C-D31284DF21B8}">
      <dgm:prSet/>
      <dgm:spPr/>
      <dgm:t>
        <a:bodyPr/>
        <a:lstStyle/>
        <a:p>
          <a:endParaRPr lang="en-US"/>
        </a:p>
      </dgm:t>
    </dgm:pt>
    <dgm:pt modelId="{CEAA5EB7-912F-5A46-806C-C98B30811F80}" type="sibTrans" cxnId="{B2442EB5-BDF2-9245-B99C-D31284DF21B8}">
      <dgm:prSet/>
      <dgm:spPr/>
      <dgm:t>
        <a:bodyPr/>
        <a:lstStyle/>
        <a:p>
          <a:endParaRPr lang="en-US"/>
        </a:p>
      </dgm:t>
    </dgm:pt>
    <dgm:pt modelId="{15253B1B-5A52-CA41-9C2D-FD800F16CEBD}">
      <dgm:prSet phldrT="[Text]" custT="1"/>
      <dgm:spPr/>
      <dgm:t>
        <a:bodyPr/>
        <a:lstStyle/>
        <a:p>
          <a:endParaRPr lang="en-US" sz="2800" dirty="0"/>
        </a:p>
      </dgm:t>
    </dgm:pt>
    <dgm:pt modelId="{0C9CF576-5453-0C47-92E1-6778B988456A}" type="sibTrans" cxnId="{ACFA31A9-EF9C-DF49-B6CA-216321385DB4}">
      <dgm:prSet/>
      <dgm:spPr/>
      <dgm:t>
        <a:bodyPr/>
        <a:lstStyle/>
        <a:p>
          <a:endParaRPr lang="en-US"/>
        </a:p>
      </dgm:t>
    </dgm:pt>
    <dgm:pt modelId="{B8CF9E4A-D649-894C-894D-7F2A4E0E31DC}" type="parTrans" cxnId="{ACFA31A9-EF9C-DF49-B6CA-216321385DB4}">
      <dgm:prSet/>
      <dgm:spPr/>
      <dgm:t>
        <a:bodyPr/>
        <a:lstStyle/>
        <a:p>
          <a:endParaRPr lang="en-US"/>
        </a:p>
      </dgm:t>
    </dgm:pt>
    <dgm:pt modelId="{4F6CF9B1-799E-3E44-8A77-C37CA207C963}" type="pres">
      <dgm:prSet presAssocID="{51981368-5F62-5546-A4F0-096EB9FA0EDE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6A9C1572-D953-AD46-A373-AF03D9BD639D}" type="pres">
      <dgm:prSet presAssocID="{15253B1B-5A52-CA41-9C2D-FD800F16CEBD}" presName="composite" presStyleCnt="0"/>
      <dgm:spPr/>
      <dgm:t>
        <a:bodyPr/>
        <a:lstStyle/>
        <a:p>
          <a:endParaRPr lang="en-US"/>
        </a:p>
      </dgm:t>
    </dgm:pt>
    <dgm:pt modelId="{90CFBB75-0D5B-7D44-883B-553EDB9A037E}" type="pres">
      <dgm:prSet presAssocID="{15253B1B-5A52-CA41-9C2D-FD800F16CEBD}" presName="rect1" presStyleLbl="bgImgPlace1" presStyleIdx="0" presStyleCnt="2" custScaleY="215741" custLinFactNeighborX="178" custLinFactNeighborY="-235"/>
      <dgm:spPr/>
      <dgm:t>
        <a:bodyPr/>
        <a:lstStyle/>
        <a:p>
          <a:endParaRPr lang="en-US"/>
        </a:p>
      </dgm:t>
    </dgm:pt>
    <dgm:pt modelId="{AE9750BE-8B7E-CD41-84D0-356B2BC7407C}" type="pres">
      <dgm:prSet presAssocID="{15253B1B-5A52-CA41-9C2D-FD800F16CEBD}" presName="rect2" presStyleLbl="node1" presStyleIdx="0" presStyleCnt="2" custLinFactNeighborX="-5250" custLinFactNeighborY="-55600">
        <dgm:presLayoutVars>
          <dgm:bulletEnabled val="1"/>
        </dgm:presLayoutVars>
      </dgm:prSet>
      <dgm:spPr>
        <a:prstGeom prst="octagon">
          <a:avLst/>
        </a:prstGeom>
      </dgm:spPr>
      <dgm:t>
        <a:bodyPr/>
        <a:lstStyle/>
        <a:p>
          <a:endParaRPr lang="en-US"/>
        </a:p>
      </dgm:t>
    </dgm:pt>
    <dgm:pt modelId="{5360FF3B-1F72-144E-973E-1024E8BF8B62}" type="pres">
      <dgm:prSet presAssocID="{0C9CF576-5453-0C47-92E1-6778B988456A}" presName="sibTrans" presStyleCnt="0"/>
      <dgm:spPr/>
      <dgm:t>
        <a:bodyPr/>
        <a:lstStyle/>
        <a:p>
          <a:endParaRPr lang="en-US"/>
        </a:p>
      </dgm:t>
    </dgm:pt>
    <dgm:pt modelId="{65060FFE-AEC8-8540-B9F4-2C12357DD308}" type="pres">
      <dgm:prSet presAssocID="{F644160F-E64E-1F4C-810A-BF1863400959}" presName="composite" presStyleCnt="0"/>
      <dgm:spPr/>
      <dgm:t>
        <a:bodyPr/>
        <a:lstStyle/>
        <a:p>
          <a:endParaRPr lang="en-US"/>
        </a:p>
      </dgm:t>
    </dgm:pt>
    <dgm:pt modelId="{E691EA44-397E-3E41-B764-4E20911A62C8}" type="pres">
      <dgm:prSet presAssocID="{F644160F-E64E-1F4C-810A-BF1863400959}" presName="rect1" presStyleLbl="bgImgPlace1" presStyleIdx="1" presStyleCnt="2" custScaleY="207089"/>
      <dgm:spPr/>
      <dgm:t>
        <a:bodyPr/>
        <a:lstStyle/>
        <a:p>
          <a:endParaRPr lang="en-US"/>
        </a:p>
      </dgm:t>
    </dgm:pt>
    <dgm:pt modelId="{6BE8C960-CB87-2846-B4B8-F6F2880E96D1}" type="pres">
      <dgm:prSet presAssocID="{F644160F-E64E-1F4C-810A-BF1863400959}" presName="rect2" presStyleLbl="node1" presStyleIdx="1" presStyleCnt="2" custLinFactNeighborX="-2224" custLinFactNeighborY="-62028">
        <dgm:presLayoutVars>
          <dgm:bulletEnabled val="1"/>
        </dgm:presLayoutVars>
      </dgm:prSet>
      <dgm:spPr>
        <a:prstGeom prst="octagon">
          <a:avLst/>
        </a:prstGeom>
      </dgm:spPr>
      <dgm:t>
        <a:bodyPr/>
        <a:lstStyle/>
        <a:p>
          <a:endParaRPr lang="en-US"/>
        </a:p>
      </dgm:t>
    </dgm:pt>
  </dgm:ptLst>
  <dgm:cxnLst>
    <dgm:cxn modelId="{74A6369D-83EF-4D2C-B694-3A104BDF4E9B}" type="presOf" srcId="{51981368-5F62-5546-A4F0-096EB9FA0EDE}" destId="{4F6CF9B1-799E-3E44-8A77-C37CA207C963}" srcOrd="0" destOrd="0" presId="urn:microsoft.com/office/officeart/2008/layout/BendingPictureBlocks"/>
    <dgm:cxn modelId="{17A886D3-5EBA-4C90-88E1-47A6EA998CA9}" type="presOf" srcId="{F644160F-E64E-1F4C-810A-BF1863400959}" destId="{6BE8C960-CB87-2846-B4B8-F6F2880E96D1}" srcOrd="0" destOrd="0" presId="urn:microsoft.com/office/officeart/2008/layout/BendingPictureBlocks"/>
    <dgm:cxn modelId="{B2442EB5-BDF2-9245-B99C-D31284DF21B8}" srcId="{51981368-5F62-5546-A4F0-096EB9FA0EDE}" destId="{F644160F-E64E-1F4C-810A-BF1863400959}" srcOrd="1" destOrd="0" parTransId="{3B33565D-1C00-264A-9D00-CACFEBBA76C0}" sibTransId="{CEAA5EB7-912F-5A46-806C-C98B30811F80}"/>
    <dgm:cxn modelId="{ACFA31A9-EF9C-DF49-B6CA-216321385DB4}" srcId="{51981368-5F62-5546-A4F0-096EB9FA0EDE}" destId="{15253B1B-5A52-CA41-9C2D-FD800F16CEBD}" srcOrd="0" destOrd="0" parTransId="{B8CF9E4A-D649-894C-894D-7F2A4E0E31DC}" sibTransId="{0C9CF576-5453-0C47-92E1-6778B988456A}"/>
    <dgm:cxn modelId="{60401602-E1BC-4559-B62A-C0F71F52FF64}" type="presOf" srcId="{15253B1B-5A52-CA41-9C2D-FD800F16CEBD}" destId="{AE9750BE-8B7E-CD41-84D0-356B2BC7407C}" srcOrd="0" destOrd="0" presId="urn:microsoft.com/office/officeart/2008/layout/BendingPictureBlocks"/>
    <dgm:cxn modelId="{7F5C56CC-8511-444A-8CB9-77BE2520CF2D}" type="presParOf" srcId="{4F6CF9B1-799E-3E44-8A77-C37CA207C963}" destId="{6A9C1572-D953-AD46-A373-AF03D9BD639D}" srcOrd="0" destOrd="0" presId="urn:microsoft.com/office/officeart/2008/layout/BendingPictureBlocks"/>
    <dgm:cxn modelId="{7E6285E2-BE94-4583-BD8E-0C8BC4775687}" type="presParOf" srcId="{6A9C1572-D953-AD46-A373-AF03D9BD639D}" destId="{90CFBB75-0D5B-7D44-883B-553EDB9A037E}" srcOrd="0" destOrd="0" presId="urn:microsoft.com/office/officeart/2008/layout/BendingPictureBlocks"/>
    <dgm:cxn modelId="{C85E6182-9973-43FB-89BC-A2BAFA725E69}" type="presParOf" srcId="{6A9C1572-D953-AD46-A373-AF03D9BD639D}" destId="{AE9750BE-8B7E-CD41-84D0-356B2BC7407C}" srcOrd="1" destOrd="0" presId="urn:microsoft.com/office/officeart/2008/layout/BendingPictureBlocks"/>
    <dgm:cxn modelId="{E977EA22-280E-4349-8132-88847FD0E537}" type="presParOf" srcId="{4F6CF9B1-799E-3E44-8A77-C37CA207C963}" destId="{5360FF3B-1F72-144E-973E-1024E8BF8B62}" srcOrd="1" destOrd="0" presId="urn:microsoft.com/office/officeart/2008/layout/BendingPictureBlocks"/>
    <dgm:cxn modelId="{3FEC3280-4FA1-413E-BDA5-870232745502}" type="presParOf" srcId="{4F6CF9B1-799E-3E44-8A77-C37CA207C963}" destId="{65060FFE-AEC8-8540-B9F4-2C12357DD308}" srcOrd="2" destOrd="0" presId="urn:microsoft.com/office/officeart/2008/layout/BendingPictureBlocks"/>
    <dgm:cxn modelId="{BA47584F-F167-472B-B258-2EEF25053B52}" type="presParOf" srcId="{65060FFE-AEC8-8540-B9F4-2C12357DD308}" destId="{E691EA44-397E-3E41-B764-4E20911A62C8}" srcOrd="0" destOrd="0" presId="urn:microsoft.com/office/officeart/2008/layout/BendingPictureBlocks"/>
    <dgm:cxn modelId="{2FAD6B6A-606C-4168-BC59-E4DF4108A9E7}" type="presParOf" srcId="{65060FFE-AEC8-8540-B9F4-2C12357DD308}" destId="{6BE8C960-CB87-2846-B4B8-F6F2880E96D1}" srcOrd="1" destOrd="0" presId="urn:microsoft.com/office/officeart/2008/layout/BendingPictureBlocks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4A4C268-7A7D-8E47-9065-862CF820AA9D}" type="doc">
      <dgm:prSet loTypeId="urn:microsoft.com/office/officeart/2005/8/layout/hProcess3" loCatId="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0793609-4F92-8C4A-9185-0E080811EB4F}">
      <dgm:prSet/>
      <dgm:spPr/>
      <dgm:t>
        <a:bodyPr/>
        <a:lstStyle/>
        <a:p>
          <a:pPr rtl="0"/>
          <a:r>
            <a:rPr lang="en-US" dirty="0" err="1" smtClean="0"/>
            <a:t>Hasil</a:t>
          </a:r>
          <a:r>
            <a:rPr lang="en-US" dirty="0" smtClean="0"/>
            <a:t> UJK</a:t>
          </a:r>
          <a:endParaRPr lang="en-US" dirty="0"/>
        </a:p>
      </dgm:t>
    </dgm:pt>
    <dgm:pt modelId="{283C58E8-B276-804E-948A-C492B04B4E9A}" type="parTrans" cxnId="{5F501B59-454F-CE4F-9FDC-498293D79A9F}">
      <dgm:prSet/>
      <dgm:spPr/>
      <dgm:t>
        <a:bodyPr/>
        <a:lstStyle/>
        <a:p>
          <a:endParaRPr lang="en-US"/>
        </a:p>
      </dgm:t>
    </dgm:pt>
    <dgm:pt modelId="{8D20F9E3-A488-0B47-A602-D62485805C9E}" type="sibTrans" cxnId="{5F501B59-454F-CE4F-9FDC-498293D79A9F}">
      <dgm:prSet/>
      <dgm:spPr/>
      <dgm:t>
        <a:bodyPr/>
        <a:lstStyle/>
        <a:p>
          <a:endParaRPr lang="en-US"/>
        </a:p>
      </dgm:t>
    </dgm:pt>
    <dgm:pt modelId="{05B4322E-C3B2-6A4F-AEEC-C2637ECE93A1}" type="pres">
      <dgm:prSet presAssocID="{04A4C268-7A7D-8E47-9065-862CF820AA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9A9C2F-BEA2-DF4D-93EE-287033B5DF50}" type="pres">
      <dgm:prSet presAssocID="{04A4C268-7A7D-8E47-9065-862CF820AA9D}" presName="dummy" presStyleCnt="0"/>
      <dgm:spPr/>
      <dgm:t>
        <a:bodyPr/>
        <a:lstStyle/>
        <a:p>
          <a:endParaRPr lang="en-US"/>
        </a:p>
      </dgm:t>
    </dgm:pt>
    <dgm:pt modelId="{54FF4468-F572-2049-A8D6-CCDBEAFD89CE}" type="pres">
      <dgm:prSet presAssocID="{04A4C268-7A7D-8E47-9065-862CF820AA9D}" presName="linH" presStyleCnt="0"/>
      <dgm:spPr/>
      <dgm:t>
        <a:bodyPr/>
        <a:lstStyle/>
        <a:p>
          <a:endParaRPr lang="en-US"/>
        </a:p>
      </dgm:t>
    </dgm:pt>
    <dgm:pt modelId="{C678212D-B494-104B-A819-EE0463CD4333}" type="pres">
      <dgm:prSet presAssocID="{04A4C268-7A7D-8E47-9065-862CF820AA9D}" presName="padding1" presStyleCnt="0"/>
      <dgm:spPr/>
      <dgm:t>
        <a:bodyPr/>
        <a:lstStyle/>
        <a:p>
          <a:endParaRPr lang="en-US"/>
        </a:p>
      </dgm:t>
    </dgm:pt>
    <dgm:pt modelId="{29F8782A-1678-9A49-AE38-892737B1560F}" type="pres">
      <dgm:prSet presAssocID="{A0793609-4F92-8C4A-9185-0E080811EB4F}" presName="linV" presStyleCnt="0"/>
      <dgm:spPr/>
      <dgm:t>
        <a:bodyPr/>
        <a:lstStyle/>
        <a:p>
          <a:endParaRPr lang="en-US"/>
        </a:p>
      </dgm:t>
    </dgm:pt>
    <dgm:pt modelId="{ABF07C95-1F14-C545-8E70-D977C05ECCBD}" type="pres">
      <dgm:prSet presAssocID="{A0793609-4F92-8C4A-9185-0E080811EB4F}" presName="spVertical1" presStyleCnt="0"/>
      <dgm:spPr/>
      <dgm:t>
        <a:bodyPr/>
        <a:lstStyle/>
        <a:p>
          <a:endParaRPr lang="en-US"/>
        </a:p>
      </dgm:t>
    </dgm:pt>
    <dgm:pt modelId="{02F1491A-7CAB-1746-B4A0-15D292C40765}" type="pres">
      <dgm:prSet presAssocID="{A0793609-4F92-8C4A-9185-0E080811EB4F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C3D3CE-25A3-0645-B42A-A6F3A28E50E9}" type="pres">
      <dgm:prSet presAssocID="{A0793609-4F92-8C4A-9185-0E080811EB4F}" presName="spVertical2" presStyleCnt="0"/>
      <dgm:spPr/>
      <dgm:t>
        <a:bodyPr/>
        <a:lstStyle/>
        <a:p>
          <a:endParaRPr lang="en-US"/>
        </a:p>
      </dgm:t>
    </dgm:pt>
    <dgm:pt modelId="{9799B497-373C-6B4E-9043-B40A3A8CA1D0}" type="pres">
      <dgm:prSet presAssocID="{A0793609-4F92-8C4A-9185-0E080811EB4F}" presName="spVertical3" presStyleCnt="0"/>
      <dgm:spPr/>
      <dgm:t>
        <a:bodyPr/>
        <a:lstStyle/>
        <a:p>
          <a:endParaRPr lang="en-US"/>
        </a:p>
      </dgm:t>
    </dgm:pt>
    <dgm:pt modelId="{FBEE79D2-865D-0844-ABED-57BD133DA106}" type="pres">
      <dgm:prSet presAssocID="{04A4C268-7A7D-8E47-9065-862CF820AA9D}" presName="padding2" presStyleCnt="0"/>
      <dgm:spPr/>
      <dgm:t>
        <a:bodyPr/>
        <a:lstStyle/>
        <a:p>
          <a:endParaRPr lang="en-US"/>
        </a:p>
      </dgm:t>
    </dgm:pt>
    <dgm:pt modelId="{93CA8B11-FE85-574B-84F0-57D005E2102E}" type="pres">
      <dgm:prSet presAssocID="{04A4C268-7A7D-8E47-9065-862CF820AA9D}" presName="negArrow" presStyleCnt="0"/>
      <dgm:spPr/>
      <dgm:t>
        <a:bodyPr/>
        <a:lstStyle/>
        <a:p>
          <a:endParaRPr lang="en-US"/>
        </a:p>
      </dgm:t>
    </dgm:pt>
    <dgm:pt modelId="{45A96210-5CB3-AF45-8838-D704010E77B7}" type="pres">
      <dgm:prSet presAssocID="{04A4C268-7A7D-8E47-9065-862CF820AA9D}" presName="backgroundArrow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5F501B59-454F-CE4F-9FDC-498293D79A9F}" srcId="{04A4C268-7A7D-8E47-9065-862CF820AA9D}" destId="{A0793609-4F92-8C4A-9185-0E080811EB4F}" srcOrd="0" destOrd="0" parTransId="{283C58E8-B276-804E-948A-C492B04B4E9A}" sibTransId="{8D20F9E3-A488-0B47-A602-D62485805C9E}"/>
    <dgm:cxn modelId="{929EC4C5-B3CF-47D6-B2AB-1CD9D1B37AA1}" type="presOf" srcId="{04A4C268-7A7D-8E47-9065-862CF820AA9D}" destId="{05B4322E-C3B2-6A4F-AEEC-C2637ECE93A1}" srcOrd="0" destOrd="0" presId="urn:microsoft.com/office/officeart/2005/8/layout/hProcess3"/>
    <dgm:cxn modelId="{8923F830-1BC6-4CF8-AEC8-B6C4BF43CEDD}" type="presOf" srcId="{A0793609-4F92-8C4A-9185-0E080811EB4F}" destId="{02F1491A-7CAB-1746-B4A0-15D292C40765}" srcOrd="0" destOrd="0" presId="urn:microsoft.com/office/officeart/2005/8/layout/hProcess3"/>
    <dgm:cxn modelId="{A6DBB9EA-E879-4E23-A882-66AA4ADEF8E0}" type="presParOf" srcId="{05B4322E-C3B2-6A4F-AEEC-C2637ECE93A1}" destId="{949A9C2F-BEA2-DF4D-93EE-287033B5DF50}" srcOrd="0" destOrd="0" presId="urn:microsoft.com/office/officeart/2005/8/layout/hProcess3"/>
    <dgm:cxn modelId="{62B89E47-B9B7-45FC-916F-28E5A17D11C9}" type="presParOf" srcId="{05B4322E-C3B2-6A4F-AEEC-C2637ECE93A1}" destId="{54FF4468-F572-2049-A8D6-CCDBEAFD89CE}" srcOrd="1" destOrd="0" presId="urn:microsoft.com/office/officeart/2005/8/layout/hProcess3"/>
    <dgm:cxn modelId="{2551F230-4B1C-41DF-8EAE-5AB4D2F10015}" type="presParOf" srcId="{54FF4468-F572-2049-A8D6-CCDBEAFD89CE}" destId="{C678212D-B494-104B-A819-EE0463CD4333}" srcOrd="0" destOrd="0" presId="urn:microsoft.com/office/officeart/2005/8/layout/hProcess3"/>
    <dgm:cxn modelId="{68397865-F08D-446A-97EF-4B0275BFA8EA}" type="presParOf" srcId="{54FF4468-F572-2049-A8D6-CCDBEAFD89CE}" destId="{29F8782A-1678-9A49-AE38-892737B1560F}" srcOrd="1" destOrd="0" presId="urn:microsoft.com/office/officeart/2005/8/layout/hProcess3"/>
    <dgm:cxn modelId="{1E84BBB7-2162-48C7-A56B-1495CF88D282}" type="presParOf" srcId="{29F8782A-1678-9A49-AE38-892737B1560F}" destId="{ABF07C95-1F14-C545-8E70-D977C05ECCBD}" srcOrd="0" destOrd="0" presId="urn:microsoft.com/office/officeart/2005/8/layout/hProcess3"/>
    <dgm:cxn modelId="{AA52DFFB-D70F-43B7-82CB-F4D9A097DD25}" type="presParOf" srcId="{29F8782A-1678-9A49-AE38-892737B1560F}" destId="{02F1491A-7CAB-1746-B4A0-15D292C40765}" srcOrd="1" destOrd="0" presId="urn:microsoft.com/office/officeart/2005/8/layout/hProcess3"/>
    <dgm:cxn modelId="{7098F31B-E054-4308-8314-4B82AE2067F1}" type="presParOf" srcId="{29F8782A-1678-9A49-AE38-892737B1560F}" destId="{57C3D3CE-25A3-0645-B42A-A6F3A28E50E9}" srcOrd="2" destOrd="0" presId="urn:microsoft.com/office/officeart/2005/8/layout/hProcess3"/>
    <dgm:cxn modelId="{3ED8A036-F00A-4F79-95C4-033E3F34C636}" type="presParOf" srcId="{29F8782A-1678-9A49-AE38-892737B1560F}" destId="{9799B497-373C-6B4E-9043-B40A3A8CA1D0}" srcOrd="3" destOrd="0" presId="urn:microsoft.com/office/officeart/2005/8/layout/hProcess3"/>
    <dgm:cxn modelId="{0AE629F7-8A0B-42C2-AB8E-FB97F7D26A41}" type="presParOf" srcId="{54FF4468-F572-2049-A8D6-CCDBEAFD89CE}" destId="{FBEE79D2-865D-0844-ABED-57BD133DA106}" srcOrd="2" destOrd="0" presId="urn:microsoft.com/office/officeart/2005/8/layout/hProcess3"/>
    <dgm:cxn modelId="{EB8AA3A5-A2B9-47F0-BB6F-A4E030FD3193}" type="presParOf" srcId="{54FF4468-F572-2049-A8D6-CCDBEAFD89CE}" destId="{93CA8B11-FE85-574B-84F0-57D005E2102E}" srcOrd="3" destOrd="0" presId="urn:microsoft.com/office/officeart/2005/8/layout/hProcess3"/>
    <dgm:cxn modelId="{876EEF55-B37C-4D25-ACA4-4DD63FD68CFE}" type="presParOf" srcId="{54FF4468-F572-2049-A8D6-CCDBEAFD89CE}" destId="{45A96210-5CB3-AF45-8838-D704010E77B7}" srcOrd="4" destOrd="0" presId="urn:microsoft.com/office/officeart/2005/8/layout/hProcess3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84F38F-77D7-2246-A67A-E7F3A778511E}" type="doc">
      <dgm:prSet loTypeId="urn:microsoft.com/office/officeart/2005/8/layout/bProcess3" loCatId="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4E868A9-2D27-8949-9030-0B748E4C247C}">
      <dgm:prSet phldrT="[Text]"/>
      <dgm:spPr>
        <a:solidFill>
          <a:srgbClr val="FF0000"/>
        </a:solidFill>
        <a:ln w="57150" cmpd="thinThick">
          <a:noFill/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RAPAT KOORDINASI DENGAN OPD DI PROVINSI DAN KABUPATEN/KOTA</a:t>
          </a:r>
        </a:p>
      </dgm:t>
    </dgm:pt>
    <dgm:pt modelId="{9ECDEEFE-6211-4044-886B-282761903F1B}" type="parTrans" cxnId="{E7DC42D8-B683-C248-9FFF-5F5E443AC766}">
      <dgm:prSet/>
      <dgm:spPr/>
      <dgm:t>
        <a:bodyPr/>
        <a:lstStyle/>
        <a:p>
          <a:endParaRPr lang="en-US"/>
        </a:p>
      </dgm:t>
    </dgm:pt>
    <dgm:pt modelId="{2E72227E-ACC2-4949-A020-9EA2C1A2ACE7}" type="sibTrans" cxnId="{E7DC42D8-B683-C248-9FFF-5F5E443AC766}">
      <dgm:prSet/>
      <dgm:spPr>
        <a:ln w="38100" cmpd="sng"/>
      </dgm:spPr>
      <dgm:t>
        <a:bodyPr/>
        <a:lstStyle/>
        <a:p>
          <a:endParaRPr lang="en-US"/>
        </a:p>
      </dgm:t>
    </dgm:pt>
    <dgm:pt modelId="{68C5AD4D-85BB-4140-841A-18A5BB0A6305}">
      <dgm:prSet phldrT="[Text]"/>
      <dgm:spPr>
        <a:solidFill>
          <a:srgbClr val="002060"/>
        </a:solidFill>
        <a:ln w="57150" cmpd="thinThick">
          <a:noFill/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MELAKSANAKAN TOT DAN TOF DIKLAT PIMPEMDAGRI DAN PENGEMBANGAN KOMPETENSI ASESOR</a:t>
          </a:r>
        </a:p>
      </dgm:t>
    </dgm:pt>
    <dgm:pt modelId="{E3856A67-24C4-C34C-AFBC-410BB50BC7F5}" type="parTrans" cxnId="{058AFE78-39E6-2944-9BBE-E3050D0F24ED}">
      <dgm:prSet/>
      <dgm:spPr/>
      <dgm:t>
        <a:bodyPr/>
        <a:lstStyle/>
        <a:p>
          <a:endParaRPr lang="en-US"/>
        </a:p>
      </dgm:t>
    </dgm:pt>
    <dgm:pt modelId="{38A4F1C6-A696-1546-9E9A-2DE021733CBB}" type="sibTrans" cxnId="{058AFE78-39E6-2944-9BBE-E3050D0F24ED}">
      <dgm:prSet/>
      <dgm:spPr>
        <a:ln w="38100" cmpd="sng"/>
      </dgm:spPr>
      <dgm:t>
        <a:bodyPr/>
        <a:lstStyle/>
        <a:p>
          <a:endParaRPr lang="en-US"/>
        </a:p>
      </dgm:t>
    </dgm:pt>
    <dgm:pt modelId="{F3E3B42D-8C56-7841-811E-CF952AA08E0B}">
      <dgm:prSet phldrT="[Text]"/>
      <dgm:spPr>
        <a:solidFill>
          <a:schemeClr val="accent1">
            <a:lumMod val="50000"/>
          </a:schemeClr>
        </a:solidFill>
        <a:ln w="57150" cmpd="thinThick">
          <a:noFill/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OPTIMALISASI LEMBAGA SERTIFIKASI PROFESI (LSP) PEMDA PROVINSI SEBAGAI PELAKSANA UJI KOMPETENSI PEMERINTAHAN</a:t>
          </a:r>
        </a:p>
      </dgm:t>
    </dgm:pt>
    <dgm:pt modelId="{B7423054-9AAC-224E-8531-F1F823602CFC}" type="parTrans" cxnId="{0BF2F38D-FBD9-7543-B746-377CB0B70288}">
      <dgm:prSet/>
      <dgm:spPr/>
      <dgm:t>
        <a:bodyPr/>
        <a:lstStyle/>
        <a:p>
          <a:endParaRPr lang="en-US"/>
        </a:p>
      </dgm:t>
    </dgm:pt>
    <dgm:pt modelId="{7E3C07FF-00CE-8842-B6EA-18793B280B10}" type="sibTrans" cxnId="{0BF2F38D-FBD9-7543-B746-377CB0B70288}">
      <dgm:prSet/>
      <dgm:spPr>
        <a:ln w="38100" cmpd="sng"/>
      </dgm:spPr>
      <dgm:t>
        <a:bodyPr/>
        <a:lstStyle/>
        <a:p>
          <a:endParaRPr lang="en-US"/>
        </a:p>
      </dgm:t>
    </dgm:pt>
    <dgm:pt modelId="{745CACB6-53B3-214D-9F43-66D31CA2CBE0}">
      <dgm:prSet phldrT="[Text]"/>
      <dgm:spPr>
        <a:solidFill>
          <a:srgbClr val="002060"/>
        </a:solidFill>
        <a:ln w="57150" cmpd="thinThick">
          <a:noFill/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MENYIAPKAN FASILITAS KEDIKLATAN</a:t>
          </a:r>
        </a:p>
      </dgm:t>
    </dgm:pt>
    <dgm:pt modelId="{BFAB85A2-803D-B042-9A4B-6CCAD826C8D5}" type="parTrans" cxnId="{5A72C30B-C4DC-7441-92D6-0F9883501049}">
      <dgm:prSet/>
      <dgm:spPr/>
      <dgm:t>
        <a:bodyPr/>
        <a:lstStyle/>
        <a:p>
          <a:endParaRPr lang="en-US"/>
        </a:p>
      </dgm:t>
    </dgm:pt>
    <dgm:pt modelId="{08D2FA3E-C137-D24E-9BD8-A319B6D27323}" type="sibTrans" cxnId="{5A72C30B-C4DC-7441-92D6-0F9883501049}">
      <dgm:prSet/>
      <dgm:spPr>
        <a:ln w="38100" cmpd="sng"/>
      </dgm:spPr>
      <dgm:t>
        <a:bodyPr/>
        <a:lstStyle/>
        <a:p>
          <a:endParaRPr lang="en-US"/>
        </a:p>
      </dgm:t>
    </dgm:pt>
    <dgm:pt modelId="{1AF30FD1-84A9-2D46-821D-DB6B2F118A14}">
      <dgm:prSet phldrT="[Text]"/>
      <dgm:spPr>
        <a:solidFill>
          <a:srgbClr val="FF0000"/>
        </a:solidFill>
        <a:ln w="57150" cmpd="thinThick">
          <a:noFill/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PENYELENGGARAAN DIKLATPIM PEMDAGRI (PERUBAHAN ANGGARAN 2018 DAN APBD 2019</a:t>
          </a:r>
        </a:p>
      </dgm:t>
    </dgm:pt>
    <dgm:pt modelId="{2010FAB2-E6EC-784B-8814-6E4178B42328}" type="parTrans" cxnId="{B7967A73-ED22-C840-B8B1-CAADF709B453}">
      <dgm:prSet/>
      <dgm:spPr/>
      <dgm:t>
        <a:bodyPr/>
        <a:lstStyle/>
        <a:p>
          <a:endParaRPr lang="en-US"/>
        </a:p>
      </dgm:t>
    </dgm:pt>
    <dgm:pt modelId="{E7036171-1B44-D347-8CB2-16EA8B25EEC2}" type="sibTrans" cxnId="{B7967A73-ED22-C840-B8B1-CAADF709B453}">
      <dgm:prSet/>
      <dgm:spPr/>
      <dgm:t>
        <a:bodyPr/>
        <a:lstStyle/>
        <a:p>
          <a:endParaRPr lang="en-US"/>
        </a:p>
      </dgm:t>
    </dgm:pt>
    <dgm:pt modelId="{C4FC41FB-29FA-254B-BB7C-FDDDA3DA6559}" type="pres">
      <dgm:prSet presAssocID="{A984F38F-77D7-2246-A67A-E7F3A778511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8E4258-D077-C64C-BFE6-FAC904BD63BE}" type="pres">
      <dgm:prSet presAssocID="{54E868A9-2D27-8949-9030-0B748E4C247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59E8CA-AD89-164A-A863-5FBA1F110DE2}" type="pres">
      <dgm:prSet presAssocID="{2E72227E-ACC2-4949-A020-9EA2C1A2ACE7}" presName="sibTrans" presStyleLbl="sibTrans1D1" presStyleIdx="0" presStyleCnt="4"/>
      <dgm:spPr/>
      <dgm:t>
        <a:bodyPr/>
        <a:lstStyle/>
        <a:p>
          <a:endParaRPr lang="en-US"/>
        </a:p>
      </dgm:t>
    </dgm:pt>
    <dgm:pt modelId="{29F52098-9D9C-1644-82E4-FD027DB7D81B}" type="pres">
      <dgm:prSet presAssocID="{2E72227E-ACC2-4949-A020-9EA2C1A2ACE7}" presName="connectorText" presStyleLbl="sibTrans1D1" presStyleIdx="0" presStyleCnt="4"/>
      <dgm:spPr/>
      <dgm:t>
        <a:bodyPr/>
        <a:lstStyle/>
        <a:p>
          <a:endParaRPr lang="en-US"/>
        </a:p>
      </dgm:t>
    </dgm:pt>
    <dgm:pt modelId="{94B9068A-C454-D84C-B3C6-C05BED865CD5}" type="pres">
      <dgm:prSet presAssocID="{68C5AD4D-85BB-4140-841A-18A5BB0A6305}" presName="node" presStyleLbl="node1" presStyleIdx="1" presStyleCnt="5" custLinFactNeighborX="1486" custLinFactNeighborY="-22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568270-F8B6-6548-B203-D530024705E9}" type="pres">
      <dgm:prSet presAssocID="{38A4F1C6-A696-1546-9E9A-2DE021733CBB}" presName="sibTrans" presStyleLbl="sibTrans1D1" presStyleIdx="1" presStyleCnt="4"/>
      <dgm:spPr/>
      <dgm:t>
        <a:bodyPr/>
        <a:lstStyle/>
        <a:p>
          <a:endParaRPr lang="en-US"/>
        </a:p>
      </dgm:t>
    </dgm:pt>
    <dgm:pt modelId="{5F49918C-E929-8C4F-80C8-E17A0B840653}" type="pres">
      <dgm:prSet presAssocID="{38A4F1C6-A696-1546-9E9A-2DE021733CBB}" presName="connectorText" presStyleLbl="sibTrans1D1" presStyleIdx="1" presStyleCnt="4"/>
      <dgm:spPr/>
      <dgm:t>
        <a:bodyPr/>
        <a:lstStyle/>
        <a:p>
          <a:endParaRPr lang="en-US"/>
        </a:p>
      </dgm:t>
    </dgm:pt>
    <dgm:pt modelId="{A5DD471D-B7E0-8F4D-91D8-6A585981F349}" type="pres">
      <dgm:prSet presAssocID="{F3E3B42D-8C56-7841-811E-CF952AA08E0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B6A4AE-0DE0-2845-994B-A8E22D7C5D98}" type="pres">
      <dgm:prSet presAssocID="{7E3C07FF-00CE-8842-B6EA-18793B280B10}" presName="sibTrans" presStyleLbl="sibTrans1D1" presStyleIdx="2" presStyleCnt="4"/>
      <dgm:spPr/>
      <dgm:t>
        <a:bodyPr/>
        <a:lstStyle/>
        <a:p>
          <a:endParaRPr lang="en-US"/>
        </a:p>
      </dgm:t>
    </dgm:pt>
    <dgm:pt modelId="{E2E6D99F-A35F-0948-812C-BAB687B4E0B5}" type="pres">
      <dgm:prSet presAssocID="{7E3C07FF-00CE-8842-B6EA-18793B280B10}" presName="connectorText" presStyleLbl="sibTrans1D1" presStyleIdx="2" presStyleCnt="4"/>
      <dgm:spPr/>
      <dgm:t>
        <a:bodyPr/>
        <a:lstStyle/>
        <a:p>
          <a:endParaRPr lang="en-US"/>
        </a:p>
      </dgm:t>
    </dgm:pt>
    <dgm:pt modelId="{10D1945F-10A7-244B-9EB1-1A82F2E22169}" type="pres">
      <dgm:prSet presAssocID="{745CACB6-53B3-214D-9F43-66D31CA2CBE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1B411-AC5E-324F-9B28-7EB4337E6E73}" type="pres">
      <dgm:prSet presAssocID="{08D2FA3E-C137-D24E-9BD8-A319B6D27323}" presName="sibTrans" presStyleLbl="sibTrans1D1" presStyleIdx="3" presStyleCnt="4"/>
      <dgm:spPr/>
      <dgm:t>
        <a:bodyPr/>
        <a:lstStyle/>
        <a:p>
          <a:endParaRPr lang="en-US"/>
        </a:p>
      </dgm:t>
    </dgm:pt>
    <dgm:pt modelId="{38B4C2DA-74E2-DE42-8DE4-C42C7B2A396D}" type="pres">
      <dgm:prSet presAssocID="{08D2FA3E-C137-D24E-9BD8-A319B6D27323}" presName="connectorText" presStyleLbl="sibTrans1D1" presStyleIdx="3" presStyleCnt="4"/>
      <dgm:spPr/>
      <dgm:t>
        <a:bodyPr/>
        <a:lstStyle/>
        <a:p>
          <a:endParaRPr lang="en-US"/>
        </a:p>
      </dgm:t>
    </dgm:pt>
    <dgm:pt modelId="{F409BC7B-DECB-024D-B037-D3B3FEBB8AAD}" type="pres">
      <dgm:prSet presAssocID="{1AF30FD1-84A9-2D46-821D-DB6B2F118A1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72C30B-C4DC-7441-92D6-0F9883501049}" srcId="{A984F38F-77D7-2246-A67A-E7F3A778511E}" destId="{745CACB6-53B3-214D-9F43-66D31CA2CBE0}" srcOrd="3" destOrd="0" parTransId="{BFAB85A2-803D-B042-9A4B-6CCAD826C8D5}" sibTransId="{08D2FA3E-C137-D24E-9BD8-A319B6D27323}"/>
    <dgm:cxn modelId="{E7DC42D8-B683-C248-9FFF-5F5E443AC766}" srcId="{A984F38F-77D7-2246-A67A-E7F3A778511E}" destId="{54E868A9-2D27-8949-9030-0B748E4C247C}" srcOrd="0" destOrd="0" parTransId="{9ECDEEFE-6211-4044-886B-282761903F1B}" sibTransId="{2E72227E-ACC2-4949-A020-9EA2C1A2ACE7}"/>
    <dgm:cxn modelId="{D565883C-44F8-4AB2-956A-261389469B83}" type="presOf" srcId="{7E3C07FF-00CE-8842-B6EA-18793B280B10}" destId="{05B6A4AE-0DE0-2845-994B-A8E22D7C5D98}" srcOrd="0" destOrd="0" presId="urn:microsoft.com/office/officeart/2005/8/layout/bProcess3"/>
    <dgm:cxn modelId="{1C9A3FD7-65D2-4409-B9AC-1EE70D495819}" type="presOf" srcId="{2E72227E-ACC2-4949-A020-9EA2C1A2ACE7}" destId="{29F52098-9D9C-1644-82E4-FD027DB7D81B}" srcOrd="1" destOrd="0" presId="urn:microsoft.com/office/officeart/2005/8/layout/bProcess3"/>
    <dgm:cxn modelId="{D3978FE8-0B9E-4A53-900B-E338700E8822}" type="presOf" srcId="{F3E3B42D-8C56-7841-811E-CF952AA08E0B}" destId="{A5DD471D-B7E0-8F4D-91D8-6A585981F349}" srcOrd="0" destOrd="0" presId="urn:microsoft.com/office/officeart/2005/8/layout/bProcess3"/>
    <dgm:cxn modelId="{A373ED88-65BB-49B7-AEA5-041610734AB0}" type="presOf" srcId="{38A4F1C6-A696-1546-9E9A-2DE021733CBB}" destId="{5F49918C-E929-8C4F-80C8-E17A0B840653}" srcOrd="1" destOrd="0" presId="urn:microsoft.com/office/officeart/2005/8/layout/bProcess3"/>
    <dgm:cxn modelId="{0BF2F38D-FBD9-7543-B746-377CB0B70288}" srcId="{A984F38F-77D7-2246-A67A-E7F3A778511E}" destId="{F3E3B42D-8C56-7841-811E-CF952AA08E0B}" srcOrd="2" destOrd="0" parTransId="{B7423054-9AAC-224E-8531-F1F823602CFC}" sibTransId="{7E3C07FF-00CE-8842-B6EA-18793B280B10}"/>
    <dgm:cxn modelId="{32B92706-E909-4F0A-AD72-E564507E48A8}" type="presOf" srcId="{745CACB6-53B3-214D-9F43-66D31CA2CBE0}" destId="{10D1945F-10A7-244B-9EB1-1A82F2E22169}" srcOrd="0" destOrd="0" presId="urn:microsoft.com/office/officeart/2005/8/layout/bProcess3"/>
    <dgm:cxn modelId="{058AFE78-39E6-2944-9BBE-E3050D0F24ED}" srcId="{A984F38F-77D7-2246-A67A-E7F3A778511E}" destId="{68C5AD4D-85BB-4140-841A-18A5BB0A6305}" srcOrd="1" destOrd="0" parTransId="{E3856A67-24C4-C34C-AFBC-410BB50BC7F5}" sibTransId="{38A4F1C6-A696-1546-9E9A-2DE021733CBB}"/>
    <dgm:cxn modelId="{1944F156-3803-4D25-9FEC-36F5047C2F94}" type="presOf" srcId="{68C5AD4D-85BB-4140-841A-18A5BB0A6305}" destId="{94B9068A-C454-D84C-B3C6-C05BED865CD5}" srcOrd="0" destOrd="0" presId="urn:microsoft.com/office/officeart/2005/8/layout/bProcess3"/>
    <dgm:cxn modelId="{A076C95B-79AF-4CF2-A25C-F35C986193AC}" type="presOf" srcId="{54E868A9-2D27-8949-9030-0B748E4C247C}" destId="{7B8E4258-D077-C64C-BFE6-FAC904BD63BE}" srcOrd="0" destOrd="0" presId="urn:microsoft.com/office/officeart/2005/8/layout/bProcess3"/>
    <dgm:cxn modelId="{D215A810-18F7-4F0B-8305-68CBBF4DA7C1}" type="presOf" srcId="{38A4F1C6-A696-1546-9E9A-2DE021733CBB}" destId="{A8568270-F8B6-6548-B203-D530024705E9}" srcOrd="0" destOrd="0" presId="urn:microsoft.com/office/officeart/2005/8/layout/bProcess3"/>
    <dgm:cxn modelId="{B11C3347-F5C8-4B78-9A69-5E3590D6C904}" type="presOf" srcId="{08D2FA3E-C137-D24E-9BD8-A319B6D27323}" destId="{38B4C2DA-74E2-DE42-8DE4-C42C7B2A396D}" srcOrd="1" destOrd="0" presId="urn:microsoft.com/office/officeart/2005/8/layout/bProcess3"/>
    <dgm:cxn modelId="{E37BE17F-3026-45C0-9F8B-8C06EDDF6D42}" type="presOf" srcId="{7E3C07FF-00CE-8842-B6EA-18793B280B10}" destId="{E2E6D99F-A35F-0948-812C-BAB687B4E0B5}" srcOrd="1" destOrd="0" presId="urn:microsoft.com/office/officeart/2005/8/layout/bProcess3"/>
    <dgm:cxn modelId="{3FA9BEE1-293D-4A71-AF46-5932895E01C5}" type="presOf" srcId="{A984F38F-77D7-2246-A67A-E7F3A778511E}" destId="{C4FC41FB-29FA-254B-BB7C-FDDDA3DA6559}" srcOrd="0" destOrd="0" presId="urn:microsoft.com/office/officeart/2005/8/layout/bProcess3"/>
    <dgm:cxn modelId="{8B4ACC5B-A590-41B3-80B7-AC1EAB793BD6}" type="presOf" srcId="{2E72227E-ACC2-4949-A020-9EA2C1A2ACE7}" destId="{D159E8CA-AD89-164A-A863-5FBA1F110DE2}" srcOrd="0" destOrd="0" presId="urn:microsoft.com/office/officeart/2005/8/layout/bProcess3"/>
    <dgm:cxn modelId="{EB035B93-A967-4D97-BA23-3B492849664D}" type="presOf" srcId="{08D2FA3E-C137-D24E-9BD8-A319B6D27323}" destId="{3B11B411-AC5E-324F-9B28-7EB4337E6E73}" srcOrd="0" destOrd="0" presId="urn:microsoft.com/office/officeart/2005/8/layout/bProcess3"/>
    <dgm:cxn modelId="{A4DAFC43-6B68-4FD2-B318-89DC46128B1B}" type="presOf" srcId="{1AF30FD1-84A9-2D46-821D-DB6B2F118A14}" destId="{F409BC7B-DECB-024D-B037-D3B3FEBB8AAD}" srcOrd="0" destOrd="0" presId="urn:microsoft.com/office/officeart/2005/8/layout/bProcess3"/>
    <dgm:cxn modelId="{B7967A73-ED22-C840-B8B1-CAADF709B453}" srcId="{A984F38F-77D7-2246-A67A-E7F3A778511E}" destId="{1AF30FD1-84A9-2D46-821D-DB6B2F118A14}" srcOrd="4" destOrd="0" parTransId="{2010FAB2-E6EC-784B-8814-6E4178B42328}" sibTransId="{E7036171-1B44-D347-8CB2-16EA8B25EEC2}"/>
    <dgm:cxn modelId="{B658DAF9-FCB3-449C-832E-B4C71A27A731}" type="presParOf" srcId="{C4FC41FB-29FA-254B-BB7C-FDDDA3DA6559}" destId="{7B8E4258-D077-C64C-BFE6-FAC904BD63BE}" srcOrd="0" destOrd="0" presId="urn:microsoft.com/office/officeart/2005/8/layout/bProcess3"/>
    <dgm:cxn modelId="{A23E9BB1-F77F-40E5-B85C-9D896C7BFDCA}" type="presParOf" srcId="{C4FC41FB-29FA-254B-BB7C-FDDDA3DA6559}" destId="{D159E8CA-AD89-164A-A863-5FBA1F110DE2}" srcOrd="1" destOrd="0" presId="urn:microsoft.com/office/officeart/2005/8/layout/bProcess3"/>
    <dgm:cxn modelId="{7E45C97A-AA11-4C91-9C0C-7E8E908980BD}" type="presParOf" srcId="{D159E8CA-AD89-164A-A863-5FBA1F110DE2}" destId="{29F52098-9D9C-1644-82E4-FD027DB7D81B}" srcOrd="0" destOrd="0" presId="urn:microsoft.com/office/officeart/2005/8/layout/bProcess3"/>
    <dgm:cxn modelId="{C4F2CE2F-A642-4514-8313-3CFFDC24AD06}" type="presParOf" srcId="{C4FC41FB-29FA-254B-BB7C-FDDDA3DA6559}" destId="{94B9068A-C454-D84C-B3C6-C05BED865CD5}" srcOrd="2" destOrd="0" presId="urn:microsoft.com/office/officeart/2005/8/layout/bProcess3"/>
    <dgm:cxn modelId="{9E492C1B-23F1-4052-8E50-33F4CEB790F0}" type="presParOf" srcId="{C4FC41FB-29FA-254B-BB7C-FDDDA3DA6559}" destId="{A8568270-F8B6-6548-B203-D530024705E9}" srcOrd="3" destOrd="0" presId="urn:microsoft.com/office/officeart/2005/8/layout/bProcess3"/>
    <dgm:cxn modelId="{54CCB7E7-4DD5-410D-8D82-EE0A350CDF2B}" type="presParOf" srcId="{A8568270-F8B6-6548-B203-D530024705E9}" destId="{5F49918C-E929-8C4F-80C8-E17A0B840653}" srcOrd="0" destOrd="0" presId="urn:microsoft.com/office/officeart/2005/8/layout/bProcess3"/>
    <dgm:cxn modelId="{3FC8E676-6256-487B-8937-8DAA4B7AEF28}" type="presParOf" srcId="{C4FC41FB-29FA-254B-BB7C-FDDDA3DA6559}" destId="{A5DD471D-B7E0-8F4D-91D8-6A585981F349}" srcOrd="4" destOrd="0" presId="urn:microsoft.com/office/officeart/2005/8/layout/bProcess3"/>
    <dgm:cxn modelId="{35EAD553-427D-4801-8C70-CBC6AC235CE6}" type="presParOf" srcId="{C4FC41FB-29FA-254B-BB7C-FDDDA3DA6559}" destId="{05B6A4AE-0DE0-2845-994B-A8E22D7C5D98}" srcOrd="5" destOrd="0" presId="urn:microsoft.com/office/officeart/2005/8/layout/bProcess3"/>
    <dgm:cxn modelId="{CD3CEAB5-AC21-4A81-9261-CC2FDCEF5BCC}" type="presParOf" srcId="{05B6A4AE-0DE0-2845-994B-A8E22D7C5D98}" destId="{E2E6D99F-A35F-0948-812C-BAB687B4E0B5}" srcOrd="0" destOrd="0" presId="urn:microsoft.com/office/officeart/2005/8/layout/bProcess3"/>
    <dgm:cxn modelId="{280C1CA7-EAC3-48CF-81BC-31E3210CFBFC}" type="presParOf" srcId="{C4FC41FB-29FA-254B-BB7C-FDDDA3DA6559}" destId="{10D1945F-10A7-244B-9EB1-1A82F2E22169}" srcOrd="6" destOrd="0" presId="urn:microsoft.com/office/officeart/2005/8/layout/bProcess3"/>
    <dgm:cxn modelId="{5F61ACB7-4208-459F-B3E4-4D215E0097F9}" type="presParOf" srcId="{C4FC41FB-29FA-254B-BB7C-FDDDA3DA6559}" destId="{3B11B411-AC5E-324F-9B28-7EB4337E6E73}" srcOrd="7" destOrd="0" presId="urn:microsoft.com/office/officeart/2005/8/layout/bProcess3"/>
    <dgm:cxn modelId="{DCFA9BC8-0FD5-41AD-AC6C-11568DC0B728}" type="presParOf" srcId="{3B11B411-AC5E-324F-9B28-7EB4337E6E73}" destId="{38B4C2DA-74E2-DE42-8DE4-C42C7B2A396D}" srcOrd="0" destOrd="0" presId="urn:microsoft.com/office/officeart/2005/8/layout/bProcess3"/>
    <dgm:cxn modelId="{BC52EF19-643F-4D93-9806-39A746EF09C2}" type="presParOf" srcId="{C4FC41FB-29FA-254B-BB7C-FDDDA3DA6559}" destId="{F409BC7B-DECB-024D-B037-D3B3FEBB8AAD}" srcOrd="8" destOrd="0" presId="urn:microsoft.com/office/officeart/2005/8/layout/bProcess3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0CA767-4F8E-4E77-8073-058BF0FAA75B}" type="doc">
      <dgm:prSet loTypeId="urn:microsoft.com/office/officeart/2005/8/layout/funnel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FBAEB14-DD59-4846-BB4D-F58EDDD53B22}">
      <dgm:prSet phldrT="[Text]"/>
      <dgm:spPr/>
      <dgm:t>
        <a:bodyPr/>
        <a:lstStyle/>
        <a:p>
          <a:r>
            <a:rPr lang="en-ID" b="1" dirty="0" smtClean="0">
              <a:latin typeface="Bahnschrift Condensed" pitchFamily="34" charset="0"/>
            </a:rPr>
            <a:t>ETOS KERJA</a:t>
          </a:r>
          <a:endParaRPr lang="en-US" b="1" dirty="0">
            <a:latin typeface="Bahnschrift Condensed" pitchFamily="34" charset="0"/>
          </a:endParaRPr>
        </a:p>
      </dgm:t>
    </dgm:pt>
    <dgm:pt modelId="{4C712C20-0866-49B2-83D1-37A20A8BAA0F}" type="parTrans" cxnId="{359FE1A1-96F6-413F-B5C8-DD1ED68E5E76}">
      <dgm:prSet/>
      <dgm:spPr/>
      <dgm:t>
        <a:bodyPr/>
        <a:lstStyle/>
        <a:p>
          <a:endParaRPr lang="en-US"/>
        </a:p>
      </dgm:t>
    </dgm:pt>
    <dgm:pt modelId="{B1CCB19F-45BD-48BD-A56B-3F0D77356D88}" type="sibTrans" cxnId="{359FE1A1-96F6-413F-B5C8-DD1ED68E5E76}">
      <dgm:prSet/>
      <dgm:spPr/>
      <dgm:t>
        <a:bodyPr/>
        <a:lstStyle/>
        <a:p>
          <a:endParaRPr lang="en-US"/>
        </a:p>
      </dgm:t>
    </dgm:pt>
    <dgm:pt modelId="{9C5F6F0D-B0A1-4101-BC9E-46C9DF3FBD1F}">
      <dgm:prSet phldrT="[Text]"/>
      <dgm:spPr/>
      <dgm:t>
        <a:bodyPr/>
        <a:lstStyle/>
        <a:p>
          <a:r>
            <a:rPr lang="en-ID" b="1" dirty="0" smtClean="0">
              <a:latin typeface="Bahnschrift Condensed" pitchFamily="34" charset="0"/>
            </a:rPr>
            <a:t>INTEGRITAS</a:t>
          </a:r>
          <a:endParaRPr lang="en-US" b="1" dirty="0">
            <a:latin typeface="Bahnschrift Condensed" pitchFamily="34" charset="0"/>
          </a:endParaRPr>
        </a:p>
      </dgm:t>
    </dgm:pt>
    <dgm:pt modelId="{B8C1A971-E7C9-4843-B9F3-4D6DE4735F29}" type="parTrans" cxnId="{94926919-385A-4CA9-9970-E8BD4E7CB4C7}">
      <dgm:prSet/>
      <dgm:spPr/>
      <dgm:t>
        <a:bodyPr/>
        <a:lstStyle/>
        <a:p>
          <a:endParaRPr lang="en-US"/>
        </a:p>
      </dgm:t>
    </dgm:pt>
    <dgm:pt modelId="{859AD1C0-7393-4E0F-B13A-698229ABD951}" type="sibTrans" cxnId="{94926919-385A-4CA9-9970-E8BD4E7CB4C7}">
      <dgm:prSet/>
      <dgm:spPr/>
      <dgm:t>
        <a:bodyPr/>
        <a:lstStyle/>
        <a:p>
          <a:endParaRPr lang="en-US"/>
        </a:p>
      </dgm:t>
    </dgm:pt>
    <dgm:pt modelId="{822417A4-4E42-4921-9939-636F1E7B37EF}">
      <dgm:prSet phldrT="[Text]"/>
      <dgm:spPr/>
      <dgm:t>
        <a:bodyPr/>
        <a:lstStyle/>
        <a:p>
          <a:r>
            <a:rPr lang="en-ID" b="1" dirty="0" smtClean="0">
              <a:latin typeface="Bahnschrift SemiBold Condensed" pitchFamily="34" charset="0"/>
            </a:rPr>
            <a:t>GOTONG ROYONG</a:t>
          </a:r>
          <a:endParaRPr lang="en-US" b="1" dirty="0">
            <a:latin typeface="Bahnschrift SemiBold Condensed" pitchFamily="34" charset="0"/>
          </a:endParaRPr>
        </a:p>
      </dgm:t>
    </dgm:pt>
    <dgm:pt modelId="{CED5322D-1E25-453F-AF56-58970F166FF9}" type="parTrans" cxnId="{894BAD6A-FBD3-473F-A7F4-2C2CD04F8AB8}">
      <dgm:prSet/>
      <dgm:spPr/>
      <dgm:t>
        <a:bodyPr/>
        <a:lstStyle/>
        <a:p>
          <a:endParaRPr lang="en-US"/>
        </a:p>
      </dgm:t>
    </dgm:pt>
    <dgm:pt modelId="{2F2A16D5-68DC-4926-914A-D689DE107AC2}" type="sibTrans" cxnId="{894BAD6A-FBD3-473F-A7F4-2C2CD04F8AB8}">
      <dgm:prSet/>
      <dgm:spPr/>
      <dgm:t>
        <a:bodyPr/>
        <a:lstStyle/>
        <a:p>
          <a:endParaRPr lang="en-US"/>
        </a:p>
      </dgm:t>
    </dgm:pt>
    <dgm:pt modelId="{0EA5F3AB-79C8-47BC-99AF-BDBB15F88A48}">
      <dgm:prSet phldrT="[Text]" phldr="1"/>
      <dgm:spPr/>
      <dgm:t>
        <a:bodyPr/>
        <a:lstStyle/>
        <a:p>
          <a:endParaRPr lang="en-US" dirty="0"/>
        </a:p>
      </dgm:t>
    </dgm:pt>
    <dgm:pt modelId="{1DE89C61-A901-45E6-B2B1-D44CF2C1A07B}" type="sibTrans" cxnId="{9E678E61-5761-4775-9FA7-42E8976D672C}">
      <dgm:prSet/>
      <dgm:spPr/>
      <dgm:t>
        <a:bodyPr/>
        <a:lstStyle/>
        <a:p>
          <a:endParaRPr lang="en-US"/>
        </a:p>
      </dgm:t>
    </dgm:pt>
    <dgm:pt modelId="{663F7B5A-59CC-4CC4-A278-86D9E8694396}" type="parTrans" cxnId="{9E678E61-5761-4775-9FA7-42E8976D672C}">
      <dgm:prSet/>
      <dgm:spPr/>
      <dgm:t>
        <a:bodyPr/>
        <a:lstStyle/>
        <a:p>
          <a:endParaRPr lang="en-US"/>
        </a:p>
      </dgm:t>
    </dgm:pt>
    <dgm:pt modelId="{FD06C19E-36EF-4531-83BE-AA63ACE11AFF}" type="pres">
      <dgm:prSet presAssocID="{C60CA767-4F8E-4E77-8073-058BF0FAA75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A401D8-9964-4CD9-BAE0-6CEFD1493B0D}" type="pres">
      <dgm:prSet presAssocID="{C60CA767-4F8E-4E77-8073-058BF0FAA75B}" presName="ellipse" presStyleLbl="trBgShp" presStyleIdx="0" presStyleCnt="1"/>
      <dgm:spPr/>
    </dgm:pt>
    <dgm:pt modelId="{DAFD62C3-E631-438C-BBEF-89EA31FA6858}" type="pres">
      <dgm:prSet presAssocID="{C60CA767-4F8E-4E77-8073-058BF0FAA75B}" presName="arrow1" presStyleLbl="fgShp" presStyleIdx="0" presStyleCnt="1"/>
      <dgm:spPr>
        <a:solidFill>
          <a:schemeClr val="tx2">
            <a:lumMod val="50000"/>
          </a:schemeClr>
        </a:solidFill>
      </dgm:spPr>
    </dgm:pt>
    <dgm:pt modelId="{72B5C923-465C-42C3-BF54-439BBEF6BC2F}" type="pres">
      <dgm:prSet presAssocID="{C60CA767-4F8E-4E77-8073-058BF0FAA75B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7D363F-ECD3-46AC-9EE1-343F306F1309}" type="pres">
      <dgm:prSet presAssocID="{9C5F6F0D-B0A1-4101-BC9E-46C9DF3FBD1F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C6974A-A124-4E87-A2D0-1DE180EB3910}" type="pres">
      <dgm:prSet presAssocID="{822417A4-4E42-4921-9939-636F1E7B37EF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656559-54E0-4108-8141-25B6550ACD4B}" type="pres">
      <dgm:prSet presAssocID="{0EA5F3AB-79C8-47BC-99AF-BDBB15F88A48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AA76A4-C578-4E3F-8A05-B0E238A9A861}" type="pres">
      <dgm:prSet presAssocID="{C60CA767-4F8E-4E77-8073-058BF0FAA75B}" presName="funnel" presStyleLbl="trAlignAcc1" presStyleIdx="0" presStyleCnt="1" custLinFactNeighborX="-1330" custLinFactNeighborY="-893"/>
      <dgm:spPr/>
    </dgm:pt>
  </dgm:ptLst>
  <dgm:cxnLst>
    <dgm:cxn modelId="{D848DF7C-2CBC-4C3A-8656-561192671DAF}" type="presOf" srcId="{C60CA767-4F8E-4E77-8073-058BF0FAA75B}" destId="{FD06C19E-36EF-4531-83BE-AA63ACE11AFF}" srcOrd="0" destOrd="0" presId="urn:microsoft.com/office/officeart/2005/8/layout/funnel1"/>
    <dgm:cxn modelId="{894BAD6A-FBD3-473F-A7F4-2C2CD04F8AB8}" srcId="{C60CA767-4F8E-4E77-8073-058BF0FAA75B}" destId="{822417A4-4E42-4921-9939-636F1E7B37EF}" srcOrd="2" destOrd="0" parTransId="{CED5322D-1E25-453F-AF56-58970F166FF9}" sibTransId="{2F2A16D5-68DC-4926-914A-D689DE107AC2}"/>
    <dgm:cxn modelId="{508D68CA-5EEB-403E-BABD-0BFA68160953}" type="presOf" srcId="{8FBAEB14-DD59-4846-BB4D-F58EDDD53B22}" destId="{5E656559-54E0-4108-8141-25B6550ACD4B}" srcOrd="0" destOrd="0" presId="urn:microsoft.com/office/officeart/2005/8/layout/funnel1"/>
    <dgm:cxn modelId="{9E678E61-5761-4775-9FA7-42E8976D672C}" srcId="{C60CA767-4F8E-4E77-8073-058BF0FAA75B}" destId="{0EA5F3AB-79C8-47BC-99AF-BDBB15F88A48}" srcOrd="3" destOrd="0" parTransId="{663F7B5A-59CC-4CC4-A278-86D9E8694396}" sibTransId="{1DE89C61-A901-45E6-B2B1-D44CF2C1A07B}"/>
    <dgm:cxn modelId="{B80C023D-0E91-442E-9158-C5BE89593C44}" type="presOf" srcId="{9C5F6F0D-B0A1-4101-BC9E-46C9DF3FBD1F}" destId="{DDC6974A-A124-4E87-A2D0-1DE180EB3910}" srcOrd="0" destOrd="0" presId="urn:microsoft.com/office/officeart/2005/8/layout/funnel1"/>
    <dgm:cxn modelId="{7AF91590-A5E4-4B4E-9429-B11BE5D2C4F0}" type="presOf" srcId="{0EA5F3AB-79C8-47BC-99AF-BDBB15F88A48}" destId="{72B5C923-465C-42C3-BF54-439BBEF6BC2F}" srcOrd="0" destOrd="0" presId="urn:microsoft.com/office/officeart/2005/8/layout/funnel1"/>
    <dgm:cxn modelId="{94926919-385A-4CA9-9970-E8BD4E7CB4C7}" srcId="{C60CA767-4F8E-4E77-8073-058BF0FAA75B}" destId="{9C5F6F0D-B0A1-4101-BC9E-46C9DF3FBD1F}" srcOrd="1" destOrd="0" parTransId="{B8C1A971-E7C9-4843-B9F3-4D6DE4735F29}" sibTransId="{859AD1C0-7393-4E0F-B13A-698229ABD951}"/>
    <dgm:cxn modelId="{6FCD9906-A37E-40BA-ABF1-0FB1AAE09C1B}" type="presOf" srcId="{822417A4-4E42-4921-9939-636F1E7B37EF}" destId="{9A7D363F-ECD3-46AC-9EE1-343F306F1309}" srcOrd="0" destOrd="0" presId="urn:microsoft.com/office/officeart/2005/8/layout/funnel1"/>
    <dgm:cxn modelId="{359FE1A1-96F6-413F-B5C8-DD1ED68E5E76}" srcId="{C60CA767-4F8E-4E77-8073-058BF0FAA75B}" destId="{8FBAEB14-DD59-4846-BB4D-F58EDDD53B22}" srcOrd="0" destOrd="0" parTransId="{4C712C20-0866-49B2-83D1-37A20A8BAA0F}" sibTransId="{B1CCB19F-45BD-48BD-A56B-3F0D77356D88}"/>
    <dgm:cxn modelId="{D694E055-5224-435B-A246-C4883841FED9}" type="presParOf" srcId="{FD06C19E-36EF-4531-83BE-AA63ACE11AFF}" destId="{E0A401D8-9964-4CD9-BAE0-6CEFD1493B0D}" srcOrd="0" destOrd="0" presId="urn:microsoft.com/office/officeart/2005/8/layout/funnel1"/>
    <dgm:cxn modelId="{4040A144-1B11-44B5-B5D9-B4CB60409B80}" type="presParOf" srcId="{FD06C19E-36EF-4531-83BE-AA63ACE11AFF}" destId="{DAFD62C3-E631-438C-BBEF-89EA31FA6858}" srcOrd="1" destOrd="0" presId="urn:microsoft.com/office/officeart/2005/8/layout/funnel1"/>
    <dgm:cxn modelId="{8FAE55E0-0636-4069-B298-9C149E5AEB90}" type="presParOf" srcId="{FD06C19E-36EF-4531-83BE-AA63ACE11AFF}" destId="{72B5C923-465C-42C3-BF54-439BBEF6BC2F}" srcOrd="2" destOrd="0" presId="urn:microsoft.com/office/officeart/2005/8/layout/funnel1"/>
    <dgm:cxn modelId="{EF9EA6D8-DE30-476B-86FB-D3FC8F1D6AE5}" type="presParOf" srcId="{FD06C19E-36EF-4531-83BE-AA63ACE11AFF}" destId="{9A7D363F-ECD3-46AC-9EE1-343F306F1309}" srcOrd="3" destOrd="0" presId="urn:microsoft.com/office/officeart/2005/8/layout/funnel1"/>
    <dgm:cxn modelId="{38E4003A-E017-4EDF-A3D4-E2AF7275EC99}" type="presParOf" srcId="{FD06C19E-36EF-4531-83BE-AA63ACE11AFF}" destId="{DDC6974A-A124-4E87-A2D0-1DE180EB3910}" srcOrd="4" destOrd="0" presId="urn:microsoft.com/office/officeart/2005/8/layout/funnel1"/>
    <dgm:cxn modelId="{F2AB7FF9-C90F-431A-8C6D-8EBE479A91F2}" type="presParOf" srcId="{FD06C19E-36EF-4531-83BE-AA63ACE11AFF}" destId="{5E656559-54E0-4108-8141-25B6550ACD4B}" srcOrd="5" destOrd="0" presId="urn:microsoft.com/office/officeart/2005/8/layout/funnel1"/>
    <dgm:cxn modelId="{B46B71C9-AF89-4E5C-9BB0-3BC05727135F}" type="presParOf" srcId="{FD06C19E-36EF-4531-83BE-AA63ACE11AFF}" destId="{58AA76A4-C578-4E3F-8A05-B0E238A9A861}" srcOrd="6" destOrd="0" presId="urn:microsoft.com/office/officeart/2005/8/layout/funnel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877FAC-686C-4628-B8DC-1D386BBA3971}">
      <dsp:nvSpPr>
        <dsp:cNvPr id="0" name=""/>
        <dsp:cNvSpPr/>
      </dsp:nvSpPr>
      <dsp:spPr>
        <a:xfrm>
          <a:off x="196463" y="903"/>
          <a:ext cx="600213" cy="56038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100" kern="1200" dirty="0" smtClean="0">
              <a:solidFill>
                <a:schemeClr val="tx1"/>
              </a:solidFill>
            </a:rPr>
            <a:t>K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196463" y="903"/>
        <a:ext cx="600213" cy="560384"/>
      </dsp:txXfrm>
    </dsp:sp>
    <dsp:sp modelId="{6C650A73-92CE-4205-86AF-A968B3FE9405}">
      <dsp:nvSpPr>
        <dsp:cNvPr id="0" name=""/>
        <dsp:cNvSpPr/>
      </dsp:nvSpPr>
      <dsp:spPr>
        <a:xfrm>
          <a:off x="415799" y="583904"/>
          <a:ext cx="161543" cy="161543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5799" y="583904"/>
        <a:ext cx="161543" cy="161543"/>
      </dsp:txXfrm>
    </dsp:sp>
    <dsp:sp modelId="{1F46D49D-C457-45CD-B82B-E3197CCCEC21}">
      <dsp:nvSpPr>
        <dsp:cNvPr id="0" name=""/>
        <dsp:cNvSpPr/>
      </dsp:nvSpPr>
      <dsp:spPr>
        <a:xfrm>
          <a:off x="214162" y="768064"/>
          <a:ext cx="564816" cy="506574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100" kern="1200" dirty="0" smtClean="0">
              <a:solidFill>
                <a:schemeClr val="tx1"/>
              </a:solidFill>
            </a:rPr>
            <a:t>S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214162" y="768064"/>
        <a:ext cx="564816" cy="506574"/>
      </dsp:txXfrm>
    </dsp:sp>
    <dsp:sp modelId="{E1D35361-2255-4D9B-AE17-D6B2E4BB046B}">
      <dsp:nvSpPr>
        <dsp:cNvPr id="0" name=""/>
        <dsp:cNvSpPr/>
      </dsp:nvSpPr>
      <dsp:spPr>
        <a:xfrm>
          <a:off x="415799" y="1297254"/>
          <a:ext cx="161543" cy="161543"/>
        </a:xfrm>
        <a:prstGeom prst="mathPlus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5799" y="1297254"/>
        <a:ext cx="161543" cy="161543"/>
      </dsp:txXfrm>
    </dsp:sp>
    <dsp:sp modelId="{6F9B351A-ED18-4025-8B69-DEDCCC7CF310}">
      <dsp:nvSpPr>
        <dsp:cNvPr id="0" name=""/>
        <dsp:cNvSpPr/>
      </dsp:nvSpPr>
      <dsp:spPr>
        <a:xfrm>
          <a:off x="205552" y="1481413"/>
          <a:ext cx="582037" cy="510802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100" kern="1200" dirty="0" smtClean="0">
              <a:solidFill>
                <a:schemeClr val="tx1"/>
              </a:solidFill>
            </a:rPr>
            <a:t>A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205552" y="1481413"/>
        <a:ext cx="582037" cy="510802"/>
      </dsp:txXfrm>
    </dsp:sp>
    <dsp:sp modelId="{DBD50EF4-E52D-4477-85E1-0BA9816265CE}">
      <dsp:nvSpPr>
        <dsp:cNvPr id="0" name=""/>
        <dsp:cNvSpPr/>
      </dsp:nvSpPr>
      <dsp:spPr>
        <a:xfrm>
          <a:off x="838455" y="944754"/>
          <a:ext cx="88570" cy="103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38455" y="944754"/>
        <a:ext cx="88570" cy="103610"/>
      </dsp:txXfrm>
    </dsp:sp>
    <dsp:sp modelId="{F7C637A7-926D-460E-ABBB-730CABD9F04C}">
      <dsp:nvSpPr>
        <dsp:cNvPr id="0" name=""/>
        <dsp:cNvSpPr/>
      </dsp:nvSpPr>
      <dsp:spPr>
        <a:xfrm>
          <a:off x="963791" y="167328"/>
          <a:ext cx="1768702" cy="1658463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600" kern="1200" dirty="0" err="1" smtClean="0">
              <a:solidFill>
                <a:schemeClr val="tx1"/>
              </a:solidFill>
              <a:latin typeface="Algerian" pitchFamily="82" charset="0"/>
            </a:rPr>
            <a:t>kompetensi</a:t>
          </a:r>
          <a:endParaRPr lang="en-US" sz="1600" kern="1200" dirty="0">
            <a:solidFill>
              <a:schemeClr val="tx1"/>
            </a:solidFill>
            <a:latin typeface="Algerian" pitchFamily="82" charset="0"/>
          </a:endParaRPr>
        </a:p>
      </dsp:txBody>
      <dsp:txXfrm>
        <a:off x="963791" y="167328"/>
        <a:ext cx="1768702" cy="165846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AD7BD5-C2EB-4DD2-9801-C3BF71E3893A}">
      <dsp:nvSpPr>
        <dsp:cNvPr id="0" name=""/>
        <dsp:cNvSpPr/>
      </dsp:nvSpPr>
      <dsp:spPr>
        <a:xfrm>
          <a:off x="428631" y="2294"/>
          <a:ext cx="2918265" cy="12863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500" kern="1200" dirty="0" smtClean="0"/>
            <a:t>PEMERINTAH DAERAH = </a:t>
          </a:r>
          <a:r>
            <a:rPr lang="en-ID" sz="1500" kern="1200" dirty="0" err="1" smtClean="0"/>
            <a:t>Kepala</a:t>
          </a:r>
          <a:r>
            <a:rPr lang="en-ID" sz="1500" kern="1200" dirty="0" smtClean="0"/>
            <a:t> Daerah (</a:t>
          </a:r>
          <a:r>
            <a:rPr lang="en-ID" sz="1500" kern="1200" dirty="0" err="1" smtClean="0"/>
            <a:t>Gub</a:t>
          </a:r>
          <a:r>
            <a:rPr lang="en-ID" sz="1500" kern="1200" dirty="0" smtClean="0"/>
            <a:t>/</a:t>
          </a:r>
          <a:r>
            <a:rPr lang="en-ID" sz="1500" kern="1200" dirty="0" err="1" smtClean="0"/>
            <a:t>Bup</a:t>
          </a:r>
          <a:r>
            <a:rPr lang="en-ID" sz="1500" kern="1200" dirty="0" smtClean="0"/>
            <a:t>/</a:t>
          </a:r>
          <a:r>
            <a:rPr lang="en-ID" sz="1500" kern="1200" dirty="0" err="1" smtClean="0"/>
            <a:t>Walkot</a:t>
          </a:r>
          <a:r>
            <a:rPr lang="en-ID" sz="1500" kern="1200" dirty="0" smtClean="0"/>
            <a:t>) </a:t>
          </a:r>
          <a:r>
            <a:rPr lang="en-ID" sz="1500" kern="1200" dirty="0" err="1" smtClean="0"/>
            <a:t>dan</a:t>
          </a:r>
          <a:r>
            <a:rPr lang="en-ID" sz="1500" kern="1200" dirty="0" smtClean="0"/>
            <a:t> </a:t>
          </a:r>
          <a:r>
            <a:rPr lang="en-ID" sz="1500" kern="1200" dirty="0" err="1" smtClean="0"/>
            <a:t>Perangkat</a:t>
          </a:r>
          <a:r>
            <a:rPr lang="en-ID" sz="1500" kern="1200" dirty="0" smtClean="0"/>
            <a:t> Daerah</a:t>
          </a:r>
          <a:endParaRPr lang="en-US" sz="1500" kern="1200" dirty="0"/>
        </a:p>
      </dsp:txBody>
      <dsp:txXfrm>
        <a:off x="428631" y="2294"/>
        <a:ext cx="2918265" cy="1286321"/>
      </dsp:txXfrm>
    </dsp:sp>
    <dsp:sp modelId="{1ECC8BCA-7F7B-486C-8187-40911F709F76}">
      <dsp:nvSpPr>
        <dsp:cNvPr id="0" name=""/>
        <dsp:cNvSpPr/>
      </dsp:nvSpPr>
      <dsp:spPr>
        <a:xfrm>
          <a:off x="1514731" y="1393065"/>
          <a:ext cx="746066" cy="746066"/>
        </a:xfrm>
        <a:prstGeom prst="mathPl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514731" y="1393065"/>
        <a:ext cx="746066" cy="746066"/>
      </dsp:txXfrm>
    </dsp:sp>
    <dsp:sp modelId="{A99339BA-8A3D-469B-82F1-7C4F1E968F75}">
      <dsp:nvSpPr>
        <dsp:cNvPr id="0" name=""/>
        <dsp:cNvSpPr/>
      </dsp:nvSpPr>
      <dsp:spPr>
        <a:xfrm>
          <a:off x="500067" y="2243581"/>
          <a:ext cx="2775394" cy="12863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500" kern="1200" dirty="0" smtClean="0"/>
            <a:t>DPRD</a:t>
          </a:r>
          <a:endParaRPr lang="en-US" sz="1500" kern="1200" dirty="0"/>
        </a:p>
      </dsp:txBody>
      <dsp:txXfrm>
        <a:off x="500067" y="2243581"/>
        <a:ext cx="2775394" cy="1286321"/>
      </dsp:txXfrm>
    </dsp:sp>
    <dsp:sp modelId="{EE2B75FC-AD09-4A69-9DC7-32A2A23E0EEF}">
      <dsp:nvSpPr>
        <dsp:cNvPr id="0" name=""/>
        <dsp:cNvSpPr/>
      </dsp:nvSpPr>
      <dsp:spPr>
        <a:xfrm>
          <a:off x="3539845" y="1526843"/>
          <a:ext cx="409050" cy="4785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539845" y="1526843"/>
        <a:ext cx="409050" cy="478511"/>
      </dsp:txXfrm>
    </dsp:sp>
    <dsp:sp modelId="{A253400B-C099-4361-AE34-CE296E18317E}">
      <dsp:nvSpPr>
        <dsp:cNvPr id="0" name=""/>
        <dsp:cNvSpPr/>
      </dsp:nvSpPr>
      <dsp:spPr>
        <a:xfrm>
          <a:off x="4118690" y="479777"/>
          <a:ext cx="2572643" cy="25726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000" kern="1200" dirty="0" smtClean="0"/>
            <a:t>PEMERINTAHAN DAERAH</a:t>
          </a:r>
          <a:endParaRPr lang="en-US" sz="2000" kern="1200" dirty="0"/>
        </a:p>
      </dsp:txBody>
      <dsp:txXfrm>
        <a:off x="4118690" y="479777"/>
        <a:ext cx="2572643" cy="257264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9381CD-2DB1-8C4D-936D-FB29F446B914}">
      <dsp:nvSpPr>
        <dsp:cNvPr id="0" name=""/>
        <dsp:cNvSpPr/>
      </dsp:nvSpPr>
      <dsp:spPr>
        <a:xfrm>
          <a:off x="553360" y="0"/>
          <a:ext cx="1272836" cy="135308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B7E39ED-5F8D-164F-A842-FC1EE6ED2A30}">
      <dsp:nvSpPr>
        <dsp:cNvPr id="0" name=""/>
        <dsp:cNvSpPr/>
      </dsp:nvSpPr>
      <dsp:spPr>
        <a:xfrm>
          <a:off x="541284" y="1322"/>
          <a:ext cx="135" cy="2706175"/>
        </a:xfrm>
        <a:prstGeom prst="line">
          <a:avLst/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F4A01A-A297-8D42-8192-F4EA76C809D4}">
      <dsp:nvSpPr>
        <dsp:cNvPr id="0" name=""/>
        <dsp:cNvSpPr/>
      </dsp:nvSpPr>
      <dsp:spPr>
        <a:xfrm>
          <a:off x="541284" y="1354410"/>
          <a:ext cx="1353087" cy="1353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Pembuktian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kemampuan</a:t>
          </a:r>
          <a:r>
            <a:rPr lang="en-US" sz="1800" kern="1200" dirty="0" smtClean="0"/>
            <a:t> ASN</a:t>
          </a:r>
          <a:endParaRPr lang="en-US" sz="1800" kern="1200" dirty="0"/>
        </a:p>
      </dsp:txBody>
      <dsp:txXfrm>
        <a:off x="541284" y="1354410"/>
        <a:ext cx="1353087" cy="1353087"/>
      </dsp:txXfrm>
    </dsp:sp>
    <dsp:sp modelId="{C14C6E1D-CCC1-D74C-8FD6-D9C38DE514D2}">
      <dsp:nvSpPr>
        <dsp:cNvPr id="0" name=""/>
        <dsp:cNvSpPr/>
      </dsp:nvSpPr>
      <dsp:spPr>
        <a:xfrm>
          <a:off x="1894911" y="1322"/>
          <a:ext cx="1353087" cy="1353087"/>
        </a:xfrm>
        <a:prstGeom prst="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C55E9BB-79F9-9048-A2AE-75EDC0E0F7BB}">
      <dsp:nvSpPr>
        <dsp:cNvPr id="0" name=""/>
        <dsp:cNvSpPr/>
      </dsp:nvSpPr>
      <dsp:spPr>
        <a:xfrm>
          <a:off x="1894911" y="1322"/>
          <a:ext cx="135" cy="2706175"/>
        </a:xfrm>
        <a:prstGeom prst="line">
          <a:avLst/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2F6939-02B5-FE45-B241-8E6BA154A509}">
      <dsp:nvSpPr>
        <dsp:cNvPr id="0" name=""/>
        <dsp:cNvSpPr/>
      </dsp:nvSpPr>
      <dsp:spPr>
        <a:xfrm>
          <a:off x="1894911" y="1354410"/>
          <a:ext cx="1353087" cy="1353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Mengukur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kompetensi</a:t>
          </a:r>
          <a:r>
            <a:rPr lang="en-US" sz="2000" kern="1200" dirty="0" smtClean="0"/>
            <a:t> ASN</a:t>
          </a:r>
          <a:endParaRPr lang="en-US" sz="2000" kern="1200" dirty="0"/>
        </a:p>
      </dsp:txBody>
      <dsp:txXfrm>
        <a:off x="1894911" y="1354410"/>
        <a:ext cx="1353087" cy="1353087"/>
      </dsp:txXfrm>
    </dsp:sp>
    <dsp:sp modelId="{3125BDA8-B0E7-C640-9AD4-B626D68E813F}">
      <dsp:nvSpPr>
        <dsp:cNvPr id="0" name=""/>
        <dsp:cNvSpPr/>
      </dsp:nvSpPr>
      <dsp:spPr>
        <a:xfrm>
          <a:off x="3374863" y="0"/>
          <a:ext cx="1353087" cy="1353087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6911B9C-1236-114B-8299-674C28DC19C1}">
      <dsp:nvSpPr>
        <dsp:cNvPr id="0" name=""/>
        <dsp:cNvSpPr/>
      </dsp:nvSpPr>
      <dsp:spPr>
        <a:xfrm>
          <a:off x="3377420" y="1322"/>
          <a:ext cx="135" cy="2706175"/>
        </a:xfrm>
        <a:prstGeom prst="line">
          <a:avLst/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BB3C3-49B1-064A-8007-441FB99C4861}">
      <dsp:nvSpPr>
        <dsp:cNvPr id="0" name=""/>
        <dsp:cNvSpPr/>
      </dsp:nvSpPr>
      <dsp:spPr>
        <a:xfrm>
          <a:off x="3374863" y="1345940"/>
          <a:ext cx="1610851" cy="1353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Penempatan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pegawai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dalam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jabatan</a:t>
          </a:r>
          <a:r>
            <a:rPr lang="en-US" sz="2000" kern="1200" dirty="0" smtClean="0"/>
            <a:t> </a:t>
          </a:r>
          <a:r>
            <a:rPr lang="en-US" sz="2400" kern="1200" dirty="0" smtClean="0"/>
            <a:t>ASN</a:t>
          </a:r>
          <a:endParaRPr lang="en-US" sz="2400" kern="1200" dirty="0"/>
        </a:p>
      </dsp:txBody>
      <dsp:txXfrm>
        <a:off x="3374863" y="1345940"/>
        <a:ext cx="1610851" cy="135308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BE4D87-1BA9-7D40-A9C7-ED74314F758F}">
      <dsp:nvSpPr>
        <dsp:cNvPr id="0" name=""/>
        <dsp:cNvSpPr/>
      </dsp:nvSpPr>
      <dsp:spPr>
        <a:xfrm>
          <a:off x="0" y="18161"/>
          <a:ext cx="3493364" cy="1440000"/>
        </a:xfrm>
        <a:prstGeom prst="rightArrow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D0D940-C342-CE4F-973F-F661C51A83D7}">
      <dsp:nvSpPr>
        <dsp:cNvPr id="0" name=""/>
        <dsp:cNvSpPr/>
      </dsp:nvSpPr>
      <dsp:spPr>
        <a:xfrm>
          <a:off x="281788" y="369081"/>
          <a:ext cx="286223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>
                  <a:lumMod val="95000"/>
                </a:schemeClr>
              </a:solidFill>
            </a:rPr>
            <a:t>TUJUAN UJK</a:t>
          </a:r>
          <a:endParaRPr lang="en-US" sz="20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281788" y="369081"/>
        <a:ext cx="2862238" cy="7200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00D5ED-23EC-834F-B5C1-5F8759CA658B}">
      <dsp:nvSpPr>
        <dsp:cNvPr id="0" name=""/>
        <dsp:cNvSpPr/>
      </dsp:nvSpPr>
      <dsp:spPr>
        <a:xfrm>
          <a:off x="711254" y="0"/>
          <a:ext cx="3368009" cy="3368009"/>
        </a:xfrm>
        <a:prstGeom prst="triangle">
          <a:avLst/>
        </a:prstGeom>
        <a:solidFill>
          <a:schemeClr val="bg1"/>
        </a:solidFill>
        <a:ln w="76200" cmpd="sng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B45BFE-79F6-CC41-AAB4-299554464F65}">
      <dsp:nvSpPr>
        <dsp:cNvPr id="0" name=""/>
        <dsp:cNvSpPr/>
      </dsp:nvSpPr>
      <dsp:spPr>
        <a:xfrm>
          <a:off x="2528699" y="338609"/>
          <a:ext cx="2189205" cy="398635"/>
        </a:xfrm>
        <a:prstGeom prst="roundRect">
          <a:avLst/>
        </a:prstGeom>
        <a:solidFill>
          <a:schemeClr val="accent2">
            <a:alpha val="90000"/>
          </a:schemeClr>
        </a:solidFill>
        <a:ln w="57150" cap="flat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Valid</a:t>
          </a:r>
          <a:endParaRPr lang="en-US" sz="1600" kern="1200" dirty="0"/>
        </a:p>
      </dsp:txBody>
      <dsp:txXfrm>
        <a:off x="2528699" y="338609"/>
        <a:ext cx="2189205" cy="398635"/>
      </dsp:txXfrm>
    </dsp:sp>
    <dsp:sp modelId="{8EC2357D-89C3-9E41-BAFD-726ED60AC365}">
      <dsp:nvSpPr>
        <dsp:cNvPr id="0" name=""/>
        <dsp:cNvSpPr/>
      </dsp:nvSpPr>
      <dsp:spPr>
        <a:xfrm>
          <a:off x="2528699" y="787074"/>
          <a:ext cx="2189205" cy="398635"/>
        </a:xfrm>
        <a:prstGeom prst="round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57150" cap="flat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Adil</a:t>
          </a:r>
          <a:endParaRPr lang="en-US" sz="1600" kern="1200" dirty="0"/>
        </a:p>
      </dsp:txBody>
      <dsp:txXfrm>
        <a:off x="2528699" y="787074"/>
        <a:ext cx="2189205" cy="398635"/>
      </dsp:txXfrm>
    </dsp:sp>
    <dsp:sp modelId="{37AE187B-61EA-CC48-95F1-A21CAB476F38}">
      <dsp:nvSpPr>
        <dsp:cNvPr id="0" name=""/>
        <dsp:cNvSpPr/>
      </dsp:nvSpPr>
      <dsp:spPr>
        <a:xfrm>
          <a:off x="2528699" y="1235539"/>
          <a:ext cx="2189205" cy="398635"/>
        </a:xfrm>
        <a:prstGeom prst="round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57150" cap="flat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Reliable</a:t>
          </a:r>
          <a:endParaRPr lang="en-US" sz="1600" kern="1200" dirty="0"/>
        </a:p>
      </dsp:txBody>
      <dsp:txXfrm>
        <a:off x="2528699" y="1235539"/>
        <a:ext cx="2189205" cy="398635"/>
      </dsp:txXfrm>
    </dsp:sp>
    <dsp:sp modelId="{4D710ADC-61B1-F14E-B8C0-F9C19FA559EF}">
      <dsp:nvSpPr>
        <dsp:cNvPr id="0" name=""/>
        <dsp:cNvSpPr/>
      </dsp:nvSpPr>
      <dsp:spPr>
        <a:xfrm>
          <a:off x="2528699" y="1684004"/>
          <a:ext cx="2189205" cy="398635"/>
        </a:xfrm>
        <a:prstGeom prst="round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57150" cap="flat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Fleksibel</a:t>
          </a:r>
          <a:endParaRPr lang="en-US" sz="1600" kern="1200" dirty="0"/>
        </a:p>
      </dsp:txBody>
      <dsp:txXfrm>
        <a:off x="2528699" y="1684004"/>
        <a:ext cx="2189205" cy="398635"/>
      </dsp:txXfrm>
    </dsp:sp>
    <dsp:sp modelId="{05F392E7-A86D-0842-9BA9-E1D9094668F3}">
      <dsp:nvSpPr>
        <dsp:cNvPr id="0" name=""/>
        <dsp:cNvSpPr/>
      </dsp:nvSpPr>
      <dsp:spPr>
        <a:xfrm>
          <a:off x="2528699" y="2132469"/>
          <a:ext cx="2189205" cy="398635"/>
        </a:xfrm>
        <a:prstGeom prst="roundRect">
          <a:avLst/>
        </a:prstGeom>
        <a:solidFill>
          <a:schemeClr val="accent2">
            <a:lumMod val="75000"/>
            <a:alpha val="90000"/>
          </a:schemeClr>
        </a:solidFill>
        <a:ln w="57150" cap="flat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FFFFFF"/>
              </a:solidFill>
            </a:rPr>
            <a:t>Efektif</a:t>
          </a:r>
          <a:r>
            <a:rPr lang="en-US" sz="1600" kern="1200" dirty="0" smtClean="0">
              <a:solidFill>
                <a:srgbClr val="FFFFFF"/>
              </a:solidFill>
            </a:rPr>
            <a:t> </a:t>
          </a:r>
          <a:r>
            <a:rPr lang="en-US" sz="1600" kern="1200" dirty="0" err="1" smtClean="0">
              <a:solidFill>
                <a:srgbClr val="FFFFFF"/>
              </a:solidFill>
            </a:rPr>
            <a:t>dan</a:t>
          </a:r>
          <a:r>
            <a:rPr lang="en-US" sz="1600" kern="1200" dirty="0" smtClean="0">
              <a:solidFill>
                <a:srgbClr val="FFFFFF"/>
              </a:solidFill>
            </a:rPr>
            <a:t> </a:t>
          </a:r>
          <a:r>
            <a:rPr lang="en-US" sz="1600" kern="1200" dirty="0" err="1" smtClean="0">
              <a:solidFill>
                <a:srgbClr val="FFFFFF"/>
              </a:solidFill>
            </a:rPr>
            <a:t>Efisien</a:t>
          </a:r>
          <a:endParaRPr lang="en-US" sz="1600" kern="1200" dirty="0">
            <a:solidFill>
              <a:srgbClr val="FFFFFF"/>
            </a:solidFill>
          </a:endParaRPr>
        </a:p>
      </dsp:txBody>
      <dsp:txXfrm>
        <a:off x="2528699" y="2132469"/>
        <a:ext cx="2189205" cy="398635"/>
      </dsp:txXfrm>
    </dsp:sp>
    <dsp:sp modelId="{C41D131A-B6A1-9C42-B853-6E5F2E7C6661}">
      <dsp:nvSpPr>
        <dsp:cNvPr id="0" name=""/>
        <dsp:cNvSpPr/>
      </dsp:nvSpPr>
      <dsp:spPr>
        <a:xfrm>
          <a:off x="2528699" y="2580934"/>
          <a:ext cx="2189205" cy="398635"/>
        </a:xfrm>
        <a:prstGeom prst="roundRect">
          <a:avLst/>
        </a:prstGeom>
        <a:solidFill>
          <a:schemeClr val="accent2">
            <a:lumMod val="50000"/>
            <a:alpha val="90000"/>
          </a:schemeClr>
        </a:solidFill>
        <a:ln w="57150" cap="flat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bg1"/>
              </a:solidFill>
            </a:rPr>
            <a:t>Berpusat</a:t>
          </a:r>
          <a:r>
            <a:rPr lang="en-US" sz="1600" kern="1200" dirty="0" smtClean="0">
              <a:solidFill>
                <a:schemeClr val="bg1"/>
              </a:solidFill>
            </a:rPr>
            <a:t> </a:t>
          </a:r>
          <a:r>
            <a:rPr lang="en-US" sz="1600" kern="1200" dirty="0" err="1" smtClean="0">
              <a:solidFill>
                <a:schemeClr val="bg1"/>
              </a:solidFill>
            </a:rPr>
            <a:t>Pada</a:t>
          </a:r>
          <a:r>
            <a:rPr lang="en-US" sz="1600" kern="1200" dirty="0" smtClean="0">
              <a:solidFill>
                <a:schemeClr val="bg1"/>
              </a:solidFill>
            </a:rPr>
            <a:t> </a:t>
          </a:r>
          <a:r>
            <a:rPr lang="en-US" sz="1600" kern="1200" dirty="0" err="1" smtClean="0">
              <a:solidFill>
                <a:schemeClr val="bg1"/>
              </a:solidFill>
            </a:rPr>
            <a:t>Peserta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2528699" y="2580934"/>
        <a:ext cx="2189205" cy="39863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CFBB75-0D5B-7D44-883B-553EDB9A037E}">
      <dsp:nvSpPr>
        <dsp:cNvPr id="0" name=""/>
        <dsp:cNvSpPr/>
      </dsp:nvSpPr>
      <dsp:spPr>
        <a:xfrm>
          <a:off x="2571745" y="172375"/>
          <a:ext cx="1841781" cy="3341977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E9750BE-8B7E-CD41-84D0-356B2BC7407C}">
      <dsp:nvSpPr>
        <dsp:cNvPr id="0" name=""/>
        <dsp:cNvSpPr/>
      </dsp:nvSpPr>
      <dsp:spPr>
        <a:xfrm>
          <a:off x="1829933" y="1168683"/>
          <a:ext cx="998179" cy="998179"/>
        </a:xfrm>
        <a:prstGeom prst="octag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1829933" y="1168683"/>
        <a:ext cx="998179" cy="998179"/>
      </dsp:txXfrm>
    </dsp:sp>
    <dsp:sp modelId="{E691EA44-397E-3E41-B764-4E20911A62C8}">
      <dsp:nvSpPr>
        <dsp:cNvPr id="0" name=""/>
        <dsp:cNvSpPr/>
      </dsp:nvSpPr>
      <dsp:spPr>
        <a:xfrm>
          <a:off x="5419881" y="243028"/>
          <a:ext cx="1841781" cy="3207952"/>
        </a:xfrm>
        <a:prstGeom prst="rect">
          <a:avLst/>
        </a:prstGeom>
        <a:solidFill>
          <a:schemeClr val="accent2">
            <a:tint val="50000"/>
            <a:hueOff val="-3809"/>
            <a:satOff val="-2729"/>
            <a:lumOff val="11191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BE8C960-CB87-2846-B4B8-F6F2880E96D1}">
      <dsp:nvSpPr>
        <dsp:cNvPr id="0" name=""/>
        <dsp:cNvSpPr/>
      </dsp:nvSpPr>
      <dsp:spPr>
        <a:xfrm>
          <a:off x="4711552" y="1104520"/>
          <a:ext cx="998179" cy="998179"/>
        </a:xfrm>
        <a:prstGeom prst="octagon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4711552" y="1104520"/>
        <a:ext cx="998179" cy="99817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A96210-5CB3-AF45-8838-D704010E77B7}">
      <dsp:nvSpPr>
        <dsp:cNvPr id="0" name=""/>
        <dsp:cNvSpPr/>
      </dsp:nvSpPr>
      <dsp:spPr>
        <a:xfrm>
          <a:off x="0" y="416"/>
          <a:ext cx="9144000" cy="1440000"/>
        </a:xfrm>
        <a:prstGeom prst="right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2F1491A-7CAB-1746-B4A0-15D292C40765}">
      <dsp:nvSpPr>
        <dsp:cNvPr id="0" name=""/>
        <dsp:cNvSpPr/>
      </dsp:nvSpPr>
      <dsp:spPr>
        <a:xfrm>
          <a:off x="738143" y="360416"/>
          <a:ext cx="804564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Hasil</a:t>
          </a:r>
          <a:r>
            <a:rPr lang="en-US" sz="2000" kern="1200" dirty="0" smtClean="0"/>
            <a:t> UJK</a:t>
          </a:r>
          <a:endParaRPr lang="en-US" sz="2000" kern="1200" dirty="0"/>
        </a:p>
      </dsp:txBody>
      <dsp:txXfrm>
        <a:off x="738143" y="360416"/>
        <a:ext cx="8045648" cy="7200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59E8CA-AD89-164A-A863-5FBA1F110DE2}">
      <dsp:nvSpPr>
        <dsp:cNvPr id="0" name=""/>
        <dsp:cNvSpPr/>
      </dsp:nvSpPr>
      <dsp:spPr>
        <a:xfrm>
          <a:off x="2079556" y="519290"/>
          <a:ext cx="4305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6220"/>
              </a:moveTo>
              <a:lnTo>
                <a:pt x="232380" y="46220"/>
              </a:lnTo>
              <a:lnTo>
                <a:pt x="232380" y="45720"/>
              </a:lnTo>
              <a:lnTo>
                <a:pt x="430561" y="45720"/>
              </a:lnTo>
            </a:path>
          </a:pathLst>
        </a:custGeom>
        <a:noFill/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83308" y="562844"/>
        <a:ext cx="23058" cy="4331"/>
      </dsp:txXfrm>
    </dsp:sp>
    <dsp:sp modelId="{7B8E4258-D077-C64C-BFE6-FAC904BD63BE}">
      <dsp:nvSpPr>
        <dsp:cNvPr id="0" name=""/>
        <dsp:cNvSpPr/>
      </dsp:nvSpPr>
      <dsp:spPr>
        <a:xfrm>
          <a:off x="197989" y="500"/>
          <a:ext cx="1883366" cy="1130020"/>
        </a:xfrm>
        <a:prstGeom prst="rect">
          <a:avLst/>
        </a:prstGeom>
        <a:solidFill>
          <a:srgbClr val="FF0000"/>
        </a:solidFill>
        <a:ln w="57150" cmpd="thinThick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bg1"/>
              </a:solidFill>
            </a:rPr>
            <a:t>RAPAT KOORDINASI DENGAN OPD DI PROVINSI DAN KABUPATEN/KOTA</a:t>
          </a:r>
        </a:p>
      </dsp:txBody>
      <dsp:txXfrm>
        <a:off x="197989" y="500"/>
        <a:ext cx="1883366" cy="1130020"/>
      </dsp:txXfrm>
    </dsp:sp>
    <dsp:sp modelId="{A8568270-F8B6-6548-B203-D530024705E9}">
      <dsp:nvSpPr>
        <dsp:cNvPr id="0" name=""/>
        <dsp:cNvSpPr/>
      </dsp:nvSpPr>
      <dsp:spPr>
        <a:xfrm>
          <a:off x="4424084" y="519290"/>
          <a:ext cx="37458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4393" y="45720"/>
              </a:lnTo>
              <a:lnTo>
                <a:pt x="204393" y="46220"/>
              </a:lnTo>
              <a:lnTo>
                <a:pt x="374587" y="46220"/>
              </a:lnTo>
            </a:path>
          </a:pathLst>
        </a:custGeom>
        <a:noFill/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01248" y="562844"/>
        <a:ext cx="20259" cy="4331"/>
      </dsp:txXfrm>
    </dsp:sp>
    <dsp:sp modelId="{94B9068A-C454-D84C-B3C6-C05BED865CD5}">
      <dsp:nvSpPr>
        <dsp:cNvPr id="0" name=""/>
        <dsp:cNvSpPr/>
      </dsp:nvSpPr>
      <dsp:spPr>
        <a:xfrm>
          <a:off x="2542517" y="0"/>
          <a:ext cx="1883366" cy="1130020"/>
        </a:xfrm>
        <a:prstGeom prst="rect">
          <a:avLst/>
        </a:prstGeom>
        <a:solidFill>
          <a:srgbClr val="002060"/>
        </a:solidFill>
        <a:ln w="57150" cmpd="thinThick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bg1"/>
              </a:solidFill>
            </a:rPr>
            <a:t>MELAKSANAKAN TOT DAN TOF DIKLAT PIMPEMDAGRI DAN PENGEMBANGAN KOMPETENSI ASESOR</a:t>
          </a:r>
        </a:p>
      </dsp:txBody>
      <dsp:txXfrm>
        <a:off x="2542517" y="0"/>
        <a:ext cx="1883366" cy="1130020"/>
      </dsp:txXfrm>
    </dsp:sp>
    <dsp:sp modelId="{05B6A4AE-0DE0-2845-994B-A8E22D7C5D98}">
      <dsp:nvSpPr>
        <dsp:cNvPr id="0" name=""/>
        <dsp:cNvSpPr/>
      </dsp:nvSpPr>
      <dsp:spPr>
        <a:xfrm>
          <a:off x="1139673" y="1128720"/>
          <a:ext cx="4633082" cy="402574"/>
        </a:xfrm>
        <a:custGeom>
          <a:avLst/>
          <a:gdLst/>
          <a:ahLst/>
          <a:cxnLst/>
          <a:rect l="0" t="0" r="0" b="0"/>
          <a:pathLst>
            <a:path>
              <a:moveTo>
                <a:pt x="4633082" y="0"/>
              </a:moveTo>
              <a:lnTo>
                <a:pt x="4633082" y="218387"/>
              </a:lnTo>
              <a:lnTo>
                <a:pt x="0" y="218387"/>
              </a:lnTo>
              <a:lnTo>
                <a:pt x="0" y="402574"/>
              </a:lnTo>
            </a:path>
          </a:pathLst>
        </a:custGeom>
        <a:noFill/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39882" y="1327842"/>
        <a:ext cx="232664" cy="4331"/>
      </dsp:txXfrm>
    </dsp:sp>
    <dsp:sp modelId="{A5DD471D-B7E0-8F4D-91D8-6A585981F349}">
      <dsp:nvSpPr>
        <dsp:cNvPr id="0" name=""/>
        <dsp:cNvSpPr/>
      </dsp:nvSpPr>
      <dsp:spPr>
        <a:xfrm>
          <a:off x="4831072" y="500"/>
          <a:ext cx="1883366" cy="1130020"/>
        </a:xfrm>
        <a:prstGeom prst="rect">
          <a:avLst/>
        </a:prstGeom>
        <a:solidFill>
          <a:schemeClr val="accent1">
            <a:lumMod val="50000"/>
          </a:schemeClr>
        </a:solidFill>
        <a:ln w="57150" cmpd="thinThick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bg1"/>
              </a:solidFill>
            </a:rPr>
            <a:t>OPTIMALISASI LEMBAGA SERTIFIKASI PROFESI (LSP) PEMDA PROVINSI SEBAGAI PELAKSANA UJI KOMPETENSI PEMERINTAHAN</a:t>
          </a:r>
        </a:p>
      </dsp:txBody>
      <dsp:txXfrm>
        <a:off x="4831072" y="500"/>
        <a:ext cx="1883366" cy="1130020"/>
      </dsp:txXfrm>
    </dsp:sp>
    <dsp:sp modelId="{3B11B411-AC5E-324F-9B28-7EB4337E6E73}">
      <dsp:nvSpPr>
        <dsp:cNvPr id="0" name=""/>
        <dsp:cNvSpPr/>
      </dsp:nvSpPr>
      <dsp:spPr>
        <a:xfrm>
          <a:off x="2079556" y="2082985"/>
          <a:ext cx="4025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2574" y="45720"/>
              </a:lnTo>
            </a:path>
          </a:pathLst>
        </a:custGeom>
        <a:noFill/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70014" y="2126539"/>
        <a:ext cx="21658" cy="4331"/>
      </dsp:txXfrm>
    </dsp:sp>
    <dsp:sp modelId="{10D1945F-10A7-244B-9EB1-1A82F2E22169}">
      <dsp:nvSpPr>
        <dsp:cNvPr id="0" name=""/>
        <dsp:cNvSpPr/>
      </dsp:nvSpPr>
      <dsp:spPr>
        <a:xfrm>
          <a:off x="197989" y="1563695"/>
          <a:ext cx="1883366" cy="1130020"/>
        </a:xfrm>
        <a:prstGeom prst="rect">
          <a:avLst/>
        </a:prstGeom>
        <a:solidFill>
          <a:srgbClr val="002060"/>
        </a:solidFill>
        <a:ln w="57150" cmpd="thinThick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bg1"/>
              </a:solidFill>
            </a:rPr>
            <a:t>MENYIAPKAN FASILITAS KEDIKLATAN</a:t>
          </a:r>
        </a:p>
      </dsp:txBody>
      <dsp:txXfrm>
        <a:off x="197989" y="1563695"/>
        <a:ext cx="1883366" cy="1130020"/>
      </dsp:txXfrm>
    </dsp:sp>
    <dsp:sp modelId="{F409BC7B-DECB-024D-B037-D3B3FEBB8AAD}">
      <dsp:nvSpPr>
        <dsp:cNvPr id="0" name=""/>
        <dsp:cNvSpPr/>
      </dsp:nvSpPr>
      <dsp:spPr>
        <a:xfrm>
          <a:off x="2514531" y="1563695"/>
          <a:ext cx="1883366" cy="1130020"/>
        </a:xfrm>
        <a:prstGeom prst="rect">
          <a:avLst/>
        </a:prstGeom>
        <a:solidFill>
          <a:srgbClr val="FF0000"/>
        </a:solidFill>
        <a:ln w="57150" cmpd="thinThick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bg1"/>
              </a:solidFill>
            </a:rPr>
            <a:t>PENYELENGGARAAN DIKLATPIM PEMDAGRI (PERUBAHAN ANGGARAN 2018 DAN APBD 2019</a:t>
          </a:r>
        </a:p>
      </dsp:txBody>
      <dsp:txXfrm>
        <a:off x="2514531" y="1563695"/>
        <a:ext cx="1883366" cy="113002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A401D8-9964-4CD9-BAE0-6CEFD1493B0D}">
      <dsp:nvSpPr>
        <dsp:cNvPr id="0" name=""/>
        <dsp:cNvSpPr/>
      </dsp:nvSpPr>
      <dsp:spPr>
        <a:xfrm>
          <a:off x="2281173" y="151201"/>
          <a:ext cx="3000777" cy="1042130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D62C3-E631-438C-BBEF-89EA31FA6858}">
      <dsp:nvSpPr>
        <dsp:cNvPr id="0" name=""/>
        <dsp:cNvSpPr/>
      </dsp:nvSpPr>
      <dsp:spPr>
        <a:xfrm>
          <a:off x="3495441" y="2703025"/>
          <a:ext cx="581545" cy="372189"/>
        </a:xfrm>
        <a:prstGeom prst="downArrow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B5C923-465C-42C3-BF54-439BBEF6BC2F}">
      <dsp:nvSpPr>
        <dsp:cNvPr id="0" name=""/>
        <dsp:cNvSpPr/>
      </dsp:nvSpPr>
      <dsp:spPr>
        <a:xfrm>
          <a:off x="2390503" y="3000777"/>
          <a:ext cx="2791420" cy="697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2390503" y="3000777"/>
        <a:ext cx="2791420" cy="697855"/>
      </dsp:txXfrm>
    </dsp:sp>
    <dsp:sp modelId="{9A7D363F-ECD3-46AC-9EE1-343F306F1309}">
      <dsp:nvSpPr>
        <dsp:cNvPr id="0" name=""/>
        <dsp:cNvSpPr/>
      </dsp:nvSpPr>
      <dsp:spPr>
        <a:xfrm>
          <a:off x="3372153" y="1273818"/>
          <a:ext cx="1046782" cy="10467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900" b="1" kern="1200" dirty="0" smtClean="0">
              <a:latin typeface="Bahnschrift SemiBold Condensed" pitchFamily="34" charset="0"/>
            </a:rPr>
            <a:t>GOTONG ROYONG</a:t>
          </a:r>
          <a:endParaRPr lang="en-US" sz="900" b="1" kern="1200" dirty="0">
            <a:latin typeface="Bahnschrift SemiBold Condensed" pitchFamily="34" charset="0"/>
          </a:endParaRPr>
        </a:p>
      </dsp:txBody>
      <dsp:txXfrm>
        <a:off x="3372153" y="1273818"/>
        <a:ext cx="1046782" cy="1046782"/>
      </dsp:txXfrm>
    </dsp:sp>
    <dsp:sp modelId="{DDC6974A-A124-4E87-A2D0-1DE180EB3910}">
      <dsp:nvSpPr>
        <dsp:cNvPr id="0" name=""/>
        <dsp:cNvSpPr/>
      </dsp:nvSpPr>
      <dsp:spPr>
        <a:xfrm>
          <a:off x="2623122" y="488498"/>
          <a:ext cx="1046782" cy="10467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900" b="1" kern="1200" dirty="0" smtClean="0">
              <a:latin typeface="Bahnschrift Condensed" pitchFamily="34" charset="0"/>
            </a:rPr>
            <a:t>INTEGRITAS</a:t>
          </a:r>
          <a:endParaRPr lang="en-US" sz="900" b="1" kern="1200" dirty="0">
            <a:latin typeface="Bahnschrift Condensed" pitchFamily="34" charset="0"/>
          </a:endParaRPr>
        </a:p>
      </dsp:txBody>
      <dsp:txXfrm>
        <a:off x="2623122" y="488498"/>
        <a:ext cx="1046782" cy="1046782"/>
      </dsp:txXfrm>
    </dsp:sp>
    <dsp:sp modelId="{5E656559-54E0-4108-8141-25B6550ACD4B}">
      <dsp:nvSpPr>
        <dsp:cNvPr id="0" name=""/>
        <dsp:cNvSpPr/>
      </dsp:nvSpPr>
      <dsp:spPr>
        <a:xfrm>
          <a:off x="3693166" y="235409"/>
          <a:ext cx="1046782" cy="10467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900" b="1" kern="1200" dirty="0" smtClean="0">
              <a:latin typeface="Bahnschrift Condensed" pitchFamily="34" charset="0"/>
            </a:rPr>
            <a:t>ETOS KERJA</a:t>
          </a:r>
          <a:endParaRPr lang="en-US" sz="900" b="1" kern="1200" dirty="0">
            <a:latin typeface="Bahnschrift Condensed" pitchFamily="34" charset="0"/>
          </a:endParaRPr>
        </a:p>
      </dsp:txBody>
      <dsp:txXfrm>
        <a:off x="3693166" y="235409"/>
        <a:ext cx="1046782" cy="1046782"/>
      </dsp:txXfrm>
    </dsp:sp>
    <dsp:sp modelId="{58AA76A4-C578-4E3F-8A05-B0E238A9A861}">
      <dsp:nvSpPr>
        <dsp:cNvPr id="0" name=""/>
        <dsp:cNvSpPr/>
      </dsp:nvSpPr>
      <dsp:spPr>
        <a:xfrm>
          <a:off x="2114571" y="0"/>
          <a:ext cx="3256657" cy="260532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355CE-DEC9-42CA-8B20-8413FCB26292}" type="datetimeFigureOut">
              <a:rPr lang="en-US" smtClean="0"/>
              <a:t>04-Feb-19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67776-654C-4BD3-9772-EE531D15F3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Dubai" panose="020B0503030403030204" pitchFamily="34" charset="-78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Dubai" panose="020B0503030403030204" pitchFamily="34" charset="-78"/>
              </a:defRPr>
            </a:lvl1pPr>
          </a:lstStyle>
          <a:p>
            <a:fld id="{269FFD0C-DAB0-489D-9FB3-2C302DE65EE2}" type="datetimeFigureOut">
              <a:rPr lang="en-US" smtClean="0"/>
              <a:pPr/>
              <a:t>04-Feb-19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Dubai" panose="020B0503030403030204" pitchFamily="34" charset="-78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Dubai" panose="020B0503030403030204" pitchFamily="34" charset="-78"/>
              </a:defRPr>
            </a:lvl1pPr>
          </a:lstStyle>
          <a:p>
            <a:fld id="{76D75666-747D-421E-94D5-B6CFE5F6DF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3119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Dubai" panose="020B0503030403030204" pitchFamily="34" charset="-78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Dubai" panose="020B0503030403030204" pitchFamily="34" charset="-78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Dubai" panose="020B0503030403030204" pitchFamily="34" charset="-78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Dubai" panose="020B0503030403030204" pitchFamily="34" charset="-78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Dubai" panose="020B0503030403030204" pitchFamily="34" charset="-7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hape 353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hape 354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1" tIns="91421" rIns="91421" bIns="9142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2724455"/>
            <a:ext cx="8093364" cy="138382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4179891"/>
            <a:ext cx="8093365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04-Feb-19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04-Feb-19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04-Feb-19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04-Feb-19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69"/>
            <a:ext cx="8246070" cy="106893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1"/>
            <a:ext cx="8246070" cy="3359504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04-Feb-19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281175"/>
            <a:ext cx="6260905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198559"/>
            <a:ext cx="6260905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04-Feb-19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04-Feb-19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04-Feb-19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1" cy="91623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5552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087040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5552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087040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04-Feb-19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04-Feb-19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04-Feb-19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04-Feb-19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Dubai" panose="020B0503030403030204" pitchFamily="34" charset="-78"/>
              </a:defRPr>
            </a:lvl1pPr>
          </a:lstStyle>
          <a:p>
            <a:fld id="{53074F12-AA26-4AC8-9962-C36BB8F32554}" type="datetimeFigureOut">
              <a:rPr lang="en-US" smtClean="0"/>
              <a:pPr/>
              <a:t>04-Feb-19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Dubai" panose="020B0503030403030204" pitchFamily="34" charset="-7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Dubai" panose="020B0503030403030204" pitchFamily="34" charset="-78"/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Dubai" panose="020B0503030403030204" pitchFamily="34" charset="-78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Dubai" panose="020B0503030403030204" pitchFamily="34" charset="-78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Dubai" panose="020B0503030403030204" pitchFamily="34" charset="-78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Dubai" panose="020B0503030403030204" pitchFamily="34" charset="-78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Dubai" panose="020B0503030403030204" pitchFamily="34" charset="-78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Dubai" panose="020B0503030403030204" pitchFamily="34" charset="-78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4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microsoft.com/office/2007/relationships/diagramDrawing" Target="../diagrams/drawing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diagramLayout" Target="../diagrams/layout6.xml"/><Relationship Id="rId7" Type="http://schemas.openxmlformats.org/officeDocument/2006/relationships/diagramLayout" Target="../diagrams/layout7.xml"/><Relationship Id="rId12" Type="http://schemas.microsoft.com/office/2007/relationships/diagramDrawing" Target="../diagrams/drawing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7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6.xml"/><Relationship Id="rId9" Type="http://schemas.openxmlformats.org/officeDocument/2006/relationships/diagramColors" Target="../diagrams/colors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microsoft.com/office/2007/relationships/diagramDrawing" Target="../diagrams/drawing8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diagramLayout" Target="../diagrams/layout9.xml"/><Relationship Id="rId7" Type="http://schemas.openxmlformats.org/officeDocument/2006/relationships/image" Target="../media/image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/>
          <p:cNvSpPr/>
          <p:nvPr/>
        </p:nvSpPr>
        <p:spPr>
          <a:xfrm>
            <a:off x="0" y="0"/>
            <a:ext cx="7858148" cy="2185988"/>
          </a:xfrm>
          <a:prstGeom prst="snip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defRPr/>
            </a:pPr>
            <a:r>
              <a:rPr lang="en-ID" sz="2400" b="1" dirty="0">
                <a:solidFill>
                  <a:srgbClr val="C00000"/>
                </a:solidFill>
                <a:latin typeface="Arial Rounded MT Bold" pitchFamily="34" charset="0"/>
              </a:rPr>
              <a:t>KEBIJAKAN PENGEMBANGAN KOMPETENSI SDM ASN PEMERINTAHAN DALAM NEGERI</a:t>
            </a:r>
            <a:endParaRPr lang="en-ID" sz="2000" b="1" kern="0" dirty="0">
              <a:solidFill>
                <a:srgbClr val="C00000"/>
              </a:solidFill>
              <a:latin typeface="Arial Rounded MT Bold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n-ID" sz="2000" b="1" kern="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ID" sz="1600" b="1" dirty="0" err="1">
                <a:solidFill>
                  <a:schemeClr val="accent1">
                    <a:lumMod val="50000"/>
                  </a:schemeClr>
                </a:solidFill>
              </a:rPr>
              <a:t>Pada</a:t>
            </a:r>
            <a:r>
              <a:rPr lang="en-ID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600" b="1" dirty="0" err="1">
                <a:solidFill>
                  <a:schemeClr val="accent1">
                    <a:lumMod val="50000"/>
                  </a:schemeClr>
                </a:solidFill>
              </a:rPr>
              <a:t>Acara</a:t>
            </a:r>
            <a:r>
              <a:rPr lang="en-ID" sz="16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Rapat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Koordinasi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Pengembangan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Sumber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Daya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Manusia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Aparatur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se-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Provinsi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Jambi</a:t>
            </a:r>
            <a:endParaRPr lang="en-ID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ID" sz="1600" b="1" dirty="0" smtClean="0">
                <a:solidFill>
                  <a:schemeClr val="accent1">
                    <a:lumMod val="50000"/>
                  </a:schemeClr>
                </a:solidFill>
              </a:rPr>
              <a:t>Jambi, 07 </a:t>
            </a:r>
            <a:r>
              <a:rPr lang="en-ID" sz="1600" b="1" dirty="0" err="1" smtClean="0">
                <a:solidFill>
                  <a:schemeClr val="accent1">
                    <a:lumMod val="50000"/>
                  </a:schemeClr>
                </a:solidFill>
              </a:rPr>
              <a:t>Februari</a:t>
            </a:r>
            <a:r>
              <a:rPr lang="en-ID" sz="1600" b="1" dirty="0" smtClean="0">
                <a:solidFill>
                  <a:schemeClr val="accent1">
                    <a:lumMod val="50000"/>
                  </a:schemeClr>
                </a:solidFill>
              </a:rPr>
              <a:t> 2019</a:t>
            </a:r>
            <a:endParaRPr lang="es-ES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" sz="2000" b="1" kern="0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Pc3\Desktop\LOGO KEMENTERIAN DALAM NEGER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9" y="2507457"/>
            <a:ext cx="1296987" cy="1418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urved Down Ribbon 5"/>
          <p:cNvSpPr/>
          <p:nvPr/>
        </p:nvSpPr>
        <p:spPr>
          <a:xfrm>
            <a:off x="1" y="3714758"/>
            <a:ext cx="9144000" cy="1314452"/>
          </a:xfrm>
          <a:prstGeom prst="ellipseRibb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en-US" sz="1400" b="1" dirty="0" err="1">
                <a:solidFill>
                  <a:schemeClr val="accent2">
                    <a:lumMod val="75000"/>
                  </a:schemeClr>
                </a:solidFill>
              </a:rPr>
              <a:t>Oleh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algn="ctr">
              <a:spcBef>
                <a:spcPts val="0"/>
              </a:spcBef>
              <a:defRPr/>
            </a:pPr>
            <a:r>
              <a:rPr lang="en-ID" sz="1400" b="1" dirty="0">
                <a:solidFill>
                  <a:srgbClr val="C00000"/>
                </a:solidFill>
              </a:rPr>
              <a:t>Drs. </a:t>
            </a:r>
            <a:r>
              <a:rPr lang="en-ID" sz="1400" b="1" dirty="0" err="1">
                <a:solidFill>
                  <a:srgbClr val="C00000"/>
                </a:solidFill>
              </a:rPr>
              <a:t>Dindin</a:t>
            </a:r>
            <a:r>
              <a:rPr lang="en-ID" sz="1400" b="1" dirty="0">
                <a:solidFill>
                  <a:srgbClr val="C00000"/>
                </a:solidFill>
              </a:rPr>
              <a:t> </a:t>
            </a:r>
            <a:r>
              <a:rPr lang="en-ID" sz="1400" b="1" dirty="0" err="1">
                <a:solidFill>
                  <a:srgbClr val="C00000"/>
                </a:solidFill>
              </a:rPr>
              <a:t>Wahidin</a:t>
            </a:r>
            <a:r>
              <a:rPr lang="en-ID" sz="1400" b="1" dirty="0">
                <a:solidFill>
                  <a:srgbClr val="C00000"/>
                </a:solidFill>
              </a:rPr>
              <a:t>, </a:t>
            </a:r>
            <a:r>
              <a:rPr lang="en-ID" sz="1400" b="1" dirty="0" err="1">
                <a:solidFill>
                  <a:srgbClr val="C00000"/>
                </a:solidFill>
              </a:rPr>
              <a:t>M.Si</a:t>
            </a:r>
            <a:endParaRPr lang="en-US" sz="1400" b="1" dirty="0">
              <a:solidFill>
                <a:srgbClr val="C00000"/>
              </a:solidFill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1400" b="1" dirty="0" err="1">
                <a:solidFill>
                  <a:schemeClr val="accent2">
                    <a:lumMod val="75000"/>
                  </a:schemeClr>
                </a:solidFill>
              </a:rPr>
              <a:t>Sekretaris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2">
                    <a:lumMod val="75000"/>
                  </a:schemeClr>
                </a:solidFill>
              </a:rPr>
              <a:t>Badan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2">
                    <a:lumMod val="75000"/>
                  </a:schemeClr>
                </a:solidFill>
              </a:rPr>
              <a:t>Pengembangan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2">
                    <a:lumMod val="75000"/>
                  </a:schemeClr>
                </a:solidFill>
              </a:rPr>
              <a:t>Sumber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2">
                    <a:lumMod val="75000"/>
                  </a:schemeClr>
                </a:solidFill>
              </a:rPr>
              <a:t>Daya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2">
                    <a:lumMod val="75000"/>
                  </a:schemeClr>
                </a:solidFill>
              </a:rPr>
              <a:t>Manusia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1400" b="1" dirty="0" err="1">
                <a:solidFill>
                  <a:schemeClr val="accent2">
                    <a:lumMod val="75000"/>
                  </a:schemeClr>
                </a:solidFill>
              </a:rPr>
              <a:t>Kementerian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2">
                    <a:lumMod val="75000"/>
                  </a:schemeClr>
                </a:solidFill>
              </a:rPr>
              <a:t>Dalam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2">
                    <a:lumMod val="75000"/>
                  </a:schemeClr>
                </a:solidFill>
              </a:rPr>
              <a:t>Negeri</a:t>
            </a:r>
            <a:endParaRPr lang="es-E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c3\Desktop\LOGO KEMENTERIAN DALAM NEGER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1364" y="155734"/>
            <a:ext cx="5857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>
            <a:extLst>
              <a:ext uri="{FF2B5EF4-FFF2-40B4-BE49-F238E27FC236}"/>
            </a:extLst>
          </p:cNvPr>
          <p:cNvSpPr/>
          <p:nvPr/>
        </p:nvSpPr>
        <p:spPr>
          <a:xfrm>
            <a:off x="3054350" y="2421732"/>
            <a:ext cx="1146175" cy="4743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62" tIns="45682" rIns="91362" bIns="456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</a:rPr>
              <a:t>WAJIB</a:t>
            </a:r>
            <a:endParaRPr lang="en-US" sz="1200" dirty="0">
              <a:solidFill>
                <a:schemeClr val="accent4">
                  <a:lumMod val="10000"/>
                </a:schemeClr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</a:rPr>
              <a:t>(24)</a:t>
            </a:r>
            <a:endParaRPr lang="th-TH" dirty="0">
              <a:solidFill>
                <a:schemeClr val="accent4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Down Arrow 5">
            <a:extLst>
              <a:ext uri="{FF2B5EF4-FFF2-40B4-BE49-F238E27FC236}"/>
            </a:extLst>
          </p:cNvPr>
          <p:cNvSpPr/>
          <p:nvPr/>
        </p:nvSpPr>
        <p:spPr>
          <a:xfrm>
            <a:off x="7021514" y="1607345"/>
            <a:ext cx="268287" cy="298608"/>
          </a:xfrm>
          <a:prstGeom prst="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62" tIns="45682" rIns="91362" bIns="456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2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/>
            </a:extLst>
          </p:cNvPr>
          <p:cNvSpPr/>
          <p:nvPr/>
        </p:nvSpPr>
        <p:spPr>
          <a:xfrm>
            <a:off x="315913" y="2025968"/>
            <a:ext cx="2112962" cy="169878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2" tIns="45682" rIns="91362" bIns="45682" anchor="ctr"/>
          <a:lstStyle/>
          <a:p>
            <a:pPr marL="280748" indent="-280748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POLITIK LUAR NEGERI</a:t>
            </a:r>
          </a:p>
          <a:p>
            <a:pPr indent="264886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PERTAHANAN</a:t>
            </a:r>
          </a:p>
          <a:p>
            <a:pPr indent="264886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KEAMANAN</a:t>
            </a:r>
          </a:p>
          <a:p>
            <a:pPr indent="264886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YUSTISI</a:t>
            </a:r>
          </a:p>
          <a:p>
            <a:pPr marL="280748" indent="-280748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MONETER &amp; FISKAL</a:t>
            </a:r>
            <a:endParaRPr lang="th-TH" sz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indent="264886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AGAMA</a:t>
            </a:r>
          </a:p>
        </p:txBody>
      </p:sp>
      <p:sp>
        <p:nvSpPr>
          <p:cNvPr id="8" name="Rounded Rectangle 7">
            <a:extLst>
              <a:ext uri="{FF2B5EF4-FFF2-40B4-BE49-F238E27FC236}"/>
            </a:extLst>
          </p:cNvPr>
          <p:cNvSpPr/>
          <p:nvPr/>
        </p:nvSpPr>
        <p:spPr>
          <a:xfrm>
            <a:off x="4308476" y="2421732"/>
            <a:ext cx="1135063" cy="47434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62" tIns="45682" rIns="91362" bIns="456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</a:rPr>
              <a:t>PILIHAN</a:t>
            </a:r>
            <a:endParaRPr lang="en-US" sz="1200" dirty="0">
              <a:solidFill>
                <a:schemeClr val="accent4">
                  <a:lumMod val="10000"/>
                </a:schemeClr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</a:rPr>
              <a:t>(8)</a:t>
            </a:r>
          </a:p>
        </p:txBody>
      </p:sp>
      <p:sp>
        <p:nvSpPr>
          <p:cNvPr id="9" name="Down Arrow 8">
            <a:extLst>
              <a:ext uri="{FF2B5EF4-FFF2-40B4-BE49-F238E27FC236}"/>
            </a:extLst>
          </p:cNvPr>
          <p:cNvSpPr/>
          <p:nvPr/>
        </p:nvSpPr>
        <p:spPr>
          <a:xfrm rot="2289011">
            <a:off x="3751263" y="1953102"/>
            <a:ext cx="258762" cy="430053"/>
          </a:xfrm>
          <a:prstGeom prst="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62" tIns="45682" rIns="91362" bIns="456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2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0" name="Down Arrow 9">
            <a:extLst>
              <a:ext uri="{FF2B5EF4-FFF2-40B4-BE49-F238E27FC236}"/>
            </a:extLst>
          </p:cNvPr>
          <p:cNvSpPr/>
          <p:nvPr/>
        </p:nvSpPr>
        <p:spPr>
          <a:xfrm rot="19448305">
            <a:off x="4357689" y="1970247"/>
            <a:ext cx="261937" cy="444341"/>
          </a:xfrm>
          <a:prstGeom prst="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62" tIns="45682" rIns="91362" bIns="456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2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1" name="Down Arrow 10">
            <a:extLst>
              <a:ext uri="{FF2B5EF4-FFF2-40B4-BE49-F238E27FC236}"/>
            </a:extLst>
          </p:cNvPr>
          <p:cNvSpPr/>
          <p:nvPr/>
        </p:nvSpPr>
        <p:spPr>
          <a:xfrm>
            <a:off x="1177925" y="1787367"/>
            <a:ext cx="255588" cy="175736"/>
          </a:xfrm>
          <a:prstGeom prst="down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62" tIns="45682" rIns="91362" bIns="456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2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2" name="Rounded Rectangle 11">
            <a:extLst>
              <a:ext uri="{FF2B5EF4-FFF2-40B4-BE49-F238E27FC236}"/>
            </a:extLst>
          </p:cNvPr>
          <p:cNvSpPr/>
          <p:nvPr/>
        </p:nvSpPr>
        <p:spPr>
          <a:xfrm>
            <a:off x="5821955" y="1918220"/>
            <a:ext cx="2832840" cy="206500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362" tIns="45682" rIns="91362" bIns="45682" anchor="ctr"/>
          <a:lstStyle/>
          <a:p>
            <a:pPr marL="228403" indent="-22840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9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PANCASILA, UUD45, BHINEKA TUNGGAL IKA, KEUTUHAN NKRI.</a:t>
            </a:r>
          </a:p>
          <a:p>
            <a:pPr marL="228403" indent="-22840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9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PERSATUAN DAN KESBANG</a:t>
            </a:r>
          </a:p>
          <a:p>
            <a:pPr marL="228403" indent="-22840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9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KERUKUNAN ANTAR SUKU, INTRA SUKU, UMAT BERAGAMA, RAS DAN GOLONGAN</a:t>
            </a:r>
          </a:p>
          <a:p>
            <a:pPr marL="228403" indent="-22840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9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PENANGANAN KONFLIK SOSIAL</a:t>
            </a:r>
          </a:p>
          <a:p>
            <a:pPr marL="228403" indent="-22840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9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KOORDINASI PELAKSANA TUGAS ANTAR INSTANSI</a:t>
            </a:r>
          </a:p>
          <a:p>
            <a:pPr marL="228403" indent="-22840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9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PENGEMBANGAN KEHIDUPAN DEMOKRASI BERDASARKAN PANCASILA</a:t>
            </a:r>
          </a:p>
          <a:p>
            <a:pPr marL="228403" indent="-22840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9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PELAKSANAAN URUSAN YG BKN KEWENANGAN DAERAH</a:t>
            </a:r>
          </a:p>
        </p:txBody>
      </p:sp>
      <p:sp>
        <p:nvSpPr>
          <p:cNvPr id="13" name="Oval 12">
            <a:extLst>
              <a:ext uri="{FF2B5EF4-FFF2-40B4-BE49-F238E27FC236}"/>
            </a:extLst>
          </p:cNvPr>
          <p:cNvSpPr/>
          <p:nvPr/>
        </p:nvSpPr>
        <p:spPr>
          <a:xfrm>
            <a:off x="3092450" y="1265873"/>
            <a:ext cx="2330450" cy="682943"/>
          </a:xfrm>
          <a:prstGeom prst="ellipse">
            <a:avLst/>
          </a:prstGeom>
          <a:solidFill>
            <a:srgbClr val="FFC000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2" tIns="45682" rIns="91362" bIns="456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4" name="TextBox 13">
            <a:extLst>
              <a:ext uri="{FF2B5EF4-FFF2-40B4-BE49-F238E27FC236}"/>
            </a:extLst>
          </p:cNvPr>
          <p:cNvSpPr txBox="1"/>
          <p:nvPr/>
        </p:nvSpPr>
        <p:spPr>
          <a:xfrm>
            <a:off x="3443289" y="1458755"/>
            <a:ext cx="1628775" cy="2615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362" tIns="45682" rIns="91362" bIns="4568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100" b="1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</a:rPr>
              <a:t>KONKUREN </a:t>
            </a:r>
            <a:r>
              <a:rPr lang="en-US" sz="1100" b="1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</a:rPr>
              <a:t>(32)</a:t>
            </a:r>
            <a:endParaRPr lang="th-TH" sz="1100" b="1" dirty="0">
              <a:solidFill>
                <a:schemeClr val="accent4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/>
            </a:extLst>
          </p:cNvPr>
          <p:cNvSpPr/>
          <p:nvPr/>
        </p:nvSpPr>
        <p:spPr>
          <a:xfrm>
            <a:off x="5875725" y="1156907"/>
            <a:ext cx="2560246" cy="429551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362" tIns="45682" rIns="91362" bIns="456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URUSAN PEMERINTAHAN UMUM</a:t>
            </a:r>
            <a:endParaRPr lang="th-TH" sz="1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/>
            </a:extLst>
          </p:cNvPr>
          <p:cNvSpPr/>
          <p:nvPr/>
        </p:nvSpPr>
        <p:spPr bwMode="auto">
          <a:xfrm>
            <a:off x="2503488" y="3536157"/>
            <a:ext cx="1090612" cy="62722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62" tIns="45682" rIns="91362" bIns="45682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accent4">
                    <a:lumMod val="10000"/>
                  </a:schemeClr>
                </a:solidFill>
              </a:rPr>
              <a:t>PELAYANAN DASAR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accent4">
                    <a:lumMod val="10000"/>
                  </a:schemeClr>
                </a:solidFill>
              </a:rPr>
              <a:t>(6)</a:t>
            </a:r>
          </a:p>
        </p:txBody>
      </p:sp>
      <p:sp>
        <p:nvSpPr>
          <p:cNvPr id="17" name="Rounded Rectangle 16">
            <a:extLst>
              <a:ext uri="{FF2B5EF4-FFF2-40B4-BE49-F238E27FC236}"/>
            </a:extLst>
          </p:cNvPr>
          <p:cNvSpPr/>
          <p:nvPr/>
        </p:nvSpPr>
        <p:spPr bwMode="auto">
          <a:xfrm>
            <a:off x="3770314" y="3504724"/>
            <a:ext cx="1201737" cy="71437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62" tIns="45682" rIns="91362" bIns="45682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accent4">
                    <a:lumMod val="10000"/>
                  </a:schemeClr>
                </a:solidFill>
              </a:rPr>
              <a:t>NON-PELAYANAN DASAR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accent4">
                    <a:lumMod val="10000"/>
                  </a:schemeClr>
                </a:solidFill>
              </a:rPr>
              <a:t>(18)</a:t>
            </a:r>
          </a:p>
        </p:txBody>
      </p:sp>
      <p:sp>
        <p:nvSpPr>
          <p:cNvPr id="18" name="TextBox 44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852488" y="984409"/>
            <a:ext cx="1008062" cy="276922"/>
          </a:xfrm>
          <a:prstGeom prst="rect">
            <a:avLst/>
          </a:prstGeom>
          <a:noFill/>
          <a:ln>
            <a:noFill/>
          </a:ln>
          <a:extLst/>
        </p:spPr>
        <p:txBody>
          <a:bodyPr lIns="91362" tIns="45682" rIns="91362" bIns="45682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PSL. 10</a:t>
            </a:r>
          </a:p>
        </p:txBody>
      </p:sp>
      <p:sp>
        <p:nvSpPr>
          <p:cNvPr id="19" name="TextBox 4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544888" y="1011555"/>
            <a:ext cx="1528762" cy="276922"/>
          </a:xfrm>
          <a:prstGeom prst="rect">
            <a:avLst/>
          </a:prstGeom>
          <a:noFill/>
          <a:ln>
            <a:noFill/>
          </a:ln>
          <a:extLst/>
        </p:spPr>
        <p:txBody>
          <a:bodyPr lIns="91362" tIns="45682" rIns="91362" bIns="45682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PSL. 11 - 24</a:t>
            </a:r>
          </a:p>
        </p:txBody>
      </p:sp>
      <p:sp>
        <p:nvSpPr>
          <p:cNvPr id="20" name="TextBox 46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6756400" y="885825"/>
            <a:ext cx="1009650" cy="276922"/>
          </a:xfrm>
          <a:prstGeom prst="rect">
            <a:avLst/>
          </a:prstGeom>
          <a:noFill/>
          <a:ln>
            <a:noFill/>
          </a:ln>
          <a:extLst/>
        </p:spPr>
        <p:txBody>
          <a:bodyPr lIns="91362" tIns="45682" rIns="91362" bIns="45682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PSL. 25</a:t>
            </a:r>
          </a:p>
        </p:txBody>
      </p:sp>
      <p:sp>
        <p:nvSpPr>
          <p:cNvPr id="21" name="Rounded Rectangle 20">
            <a:extLst>
              <a:ext uri="{FF2B5EF4-FFF2-40B4-BE49-F238E27FC236}"/>
            </a:extLst>
          </p:cNvPr>
          <p:cNvSpPr/>
          <p:nvPr/>
        </p:nvSpPr>
        <p:spPr>
          <a:xfrm>
            <a:off x="214314" y="1211580"/>
            <a:ext cx="2428875" cy="53006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2" tIns="45682" rIns="91362" bIns="456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ABSOLUT</a:t>
            </a:r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(TIDAK DISERAHKAN)</a:t>
            </a:r>
            <a:r>
              <a:rPr lang="id-ID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(6)</a:t>
            </a:r>
          </a:p>
        </p:txBody>
      </p:sp>
      <p:sp>
        <p:nvSpPr>
          <p:cNvPr id="22" name="Down Arrow 21">
            <a:extLst>
              <a:ext uri="{FF2B5EF4-FFF2-40B4-BE49-F238E27FC236}"/>
            </a:extLst>
          </p:cNvPr>
          <p:cNvSpPr/>
          <p:nvPr/>
        </p:nvSpPr>
        <p:spPr>
          <a:xfrm rot="19616260">
            <a:off x="3781426" y="2934653"/>
            <a:ext cx="327025" cy="512922"/>
          </a:xfrm>
          <a:prstGeom prst="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62" tIns="45682" rIns="91362" bIns="456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2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23" name="Down Arrow 22">
            <a:extLst>
              <a:ext uri="{FF2B5EF4-FFF2-40B4-BE49-F238E27FC236}"/>
            </a:extLst>
          </p:cNvPr>
          <p:cNvSpPr/>
          <p:nvPr/>
        </p:nvSpPr>
        <p:spPr>
          <a:xfrm rot="2207173">
            <a:off x="3257550" y="2928938"/>
            <a:ext cx="317500" cy="524352"/>
          </a:xfrm>
          <a:prstGeom prst="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62" tIns="45682" rIns="91362" bIns="456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2060"/>
              </a:solidFill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2060"/>
              </a:solidFill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2060"/>
              </a:solidFill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2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643042" y="142858"/>
            <a:ext cx="6429420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2400" dirty="0" err="1" smtClean="0"/>
              <a:t>Undang</a:t>
            </a:r>
            <a:r>
              <a:rPr lang="en-ID" sz="2400" dirty="0" smtClean="0"/>
              <a:t>- </a:t>
            </a:r>
            <a:r>
              <a:rPr lang="en-ID" sz="2400" dirty="0" err="1" smtClean="0"/>
              <a:t>Undang</a:t>
            </a:r>
            <a:r>
              <a:rPr lang="en-ID" sz="2400" dirty="0" smtClean="0"/>
              <a:t> </a:t>
            </a:r>
            <a:r>
              <a:rPr lang="en-ID" sz="2400" dirty="0" err="1" smtClean="0"/>
              <a:t>Nomor</a:t>
            </a:r>
            <a:r>
              <a:rPr lang="en-ID" sz="2400" dirty="0" smtClean="0"/>
              <a:t> 23 </a:t>
            </a:r>
            <a:r>
              <a:rPr lang="en-ID" sz="2400" dirty="0" err="1" smtClean="0"/>
              <a:t>Tahun</a:t>
            </a:r>
            <a:r>
              <a:rPr lang="en-ID" sz="2400" dirty="0" smtClean="0"/>
              <a:t> 2014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 txBox="1">
            <a:spLocks/>
          </p:cNvSpPr>
          <p:nvPr/>
        </p:nvSpPr>
        <p:spPr bwMode="auto">
          <a:xfrm>
            <a:off x="7618414" y="4173379"/>
            <a:ext cx="1487487" cy="28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C214C959-A613-47F0-A076-D7F559C904AB}" type="slidenum">
              <a:rPr lang="en-US"/>
              <a:pPr/>
              <a:t>11</a:t>
            </a:fld>
            <a:endParaRPr lang="en-US"/>
          </a:p>
        </p:txBody>
      </p:sp>
      <p:sp>
        <p:nvSpPr>
          <p:cNvPr id="4" name="Rounded Rectangle 6">
            <a:extLst>
              <a:ext uri="{FF2B5EF4-FFF2-40B4-BE49-F238E27FC236}"/>
            </a:extLst>
          </p:cNvPr>
          <p:cNvSpPr/>
          <p:nvPr/>
        </p:nvSpPr>
        <p:spPr>
          <a:xfrm>
            <a:off x="1357291" y="1221572"/>
            <a:ext cx="2423287" cy="442441"/>
          </a:xfrm>
          <a:prstGeom prst="roundRect">
            <a:avLst/>
          </a:prstGeom>
          <a:solidFill>
            <a:srgbClr val="083EB8">
              <a:alpha val="22353"/>
            </a:srgb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URUSAN WAJIB</a:t>
            </a:r>
            <a:endParaRPr lang="en-A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Rounded Rectangle 7">
            <a:extLst>
              <a:ext uri="{FF2B5EF4-FFF2-40B4-BE49-F238E27FC236}"/>
            </a:extLst>
          </p:cNvPr>
          <p:cNvSpPr/>
          <p:nvPr/>
        </p:nvSpPr>
        <p:spPr>
          <a:xfrm>
            <a:off x="5916613" y="1058705"/>
            <a:ext cx="2424112" cy="281463"/>
          </a:xfrm>
          <a:prstGeom prst="roundRect">
            <a:avLst/>
          </a:prstGeom>
          <a:solidFill>
            <a:schemeClr val="accent2">
              <a:lumMod val="75000"/>
              <a:alpha val="22353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Arial Black" pitchFamily="34" charset="0"/>
              </a:rPr>
              <a:t>URUSAN PILIHAN</a:t>
            </a:r>
            <a:endParaRPr lang="en-AU" sz="12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" name="Rounded Rectangle 8">
            <a:extLst>
              <a:ext uri="{FF2B5EF4-FFF2-40B4-BE49-F238E27FC236}"/>
            </a:extLst>
          </p:cNvPr>
          <p:cNvSpPr/>
          <p:nvPr/>
        </p:nvSpPr>
        <p:spPr>
          <a:xfrm>
            <a:off x="146051" y="2364582"/>
            <a:ext cx="2182813" cy="186335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300"/>
              </a:lnSpc>
              <a:spcBef>
                <a:spcPts val="63"/>
              </a:spcBef>
              <a:defRPr/>
            </a:pPr>
            <a:r>
              <a:rPr lang="en-US" altLang="en-US" sz="1600" b="1" baseline="3000" dirty="0">
                <a:solidFill>
                  <a:srgbClr val="000000"/>
                </a:solidFill>
                <a:ea typeface="MS PGothic" panose="020B0600070205080204" pitchFamily="34" charset="-128"/>
              </a:rPr>
              <a:t>1. </a:t>
            </a:r>
            <a:r>
              <a:rPr lang="id-ID" altLang="en-US" sz="1600" b="1" baseline="3000" dirty="0">
                <a:solidFill>
                  <a:srgbClr val="000000"/>
                </a:solidFill>
                <a:ea typeface="MS PGothic" panose="020B0600070205080204" pitchFamily="34" charset="-128"/>
              </a:rPr>
              <a:t>Pendidikan</a:t>
            </a:r>
            <a:endParaRPr lang="id-ID" altLang="en-US" b="1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lnSpc>
                <a:spcPts val="1438"/>
              </a:lnSpc>
              <a:spcBef>
                <a:spcPts val="13"/>
              </a:spcBef>
              <a:defRPr/>
            </a:pPr>
            <a:r>
              <a:rPr lang="en-US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2. </a:t>
            </a:r>
            <a:r>
              <a:rPr lang="id-ID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Kesehatan</a:t>
            </a:r>
            <a:endParaRPr lang="id-ID" altLang="en-US" b="1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lnSpc>
                <a:spcPts val="1438"/>
              </a:lnSpc>
              <a:defRPr/>
            </a:pPr>
            <a:r>
              <a:rPr lang="en-US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3. </a:t>
            </a:r>
            <a:r>
              <a:rPr lang="id-ID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PU &amp; PR</a:t>
            </a:r>
            <a:endParaRPr lang="id-ID" altLang="en-US" b="1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lnSpc>
                <a:spcPts val="1450"/>
              </a:lnSpc>
              <a:defRPr/>
            </a:pPr>
            <a:r>
              <a:rPr lang="en-US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4. </a:t>
            </a:r>
            <a:r>
              <a:rPr lang="id-ID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Sosial</a:t>
            </a:r>
            <a:endParaRPr lang="id-ID" altLang="en-US" b="1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lnSpc>
                <a:spcPts val="1438"/>
              </a:lnSpc>
              <a:defRPr/>
            </a:pPr>
            <a:r>
              <a:rPr lang="en-US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5. </a:t>
            </a:r>
            <a:r>
              <a:rPr lang="id-ID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Perumahan rakyat</a:t>
            </a:r>
            <a:r>
              <a:rPr lang="en-US" altLang="en-US" b="1" dirty="0">
                <a:solidFill>
                  <a:srgbClr val="000000"/>
                </a:solidFill>
                <a:ea typeface="MS PGothic" panose="020B0600070205080204" pitchFamily="34" charset="-128"/>
              </a:rPr>
              <a:t>  </a:t>
            </a:r>
            <a:r>
              <a:rPr lang="id-ID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dan </a:t>
            </a:r>
            <a:r>
              <a:rPr lang="en-US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   </a:t>
            </a:r>
          </a:p>
          <a:p>
            <a:pPr>
              <a:lnSpc>
                <a:spcPts val="1438"/>
              </a:lnSpc>
              <a:defRPr/>
            </a:pPr>
            <a:r>
              <a:rPr lang="en-US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    </a:t>
            </a:r>
            <a:r>
              <a:rPr lang="id-ID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kawasan</a:t>
            </a:r>
            <a:r>
              <a:rPr lang="en-US" altLang="en-US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id-ID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pemukiman</a:t>
            </a:r>
            <a:endParaRPr lang="id-ID" altLang="en-US" b="1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lnSpc>
                <a:spcPts val="1438"/>
              </a:lnSpc>
              <a:defRPr/>
            </a:pPr>
            <a:r>
              <a:rPr lang="en-US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6. </a:t>
            </a:r>
            <a:r>
              <a:rPr lang="id-ID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Ketentraman,Ketertiban </a:t>
            </a:r>
            <a:endParaRPr lang="en-US" altLang="en-US" sz="1600" b="1" baseline="20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lnSpc>
                <a:spcPts val="1438"/>
              </a:lnSpc>
              <a:defRPr/>
            </a:pPr>
            <a:r>
              <a:rPr lang="en-US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    </a:t>
            </a:r>
            <a:r>
              <a:rPr lang="id-ID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umum</a:t>
            </a:r>
            <a:r>
              <a:rPr lang="en-US" altLang="en-US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id-ID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dan perlindungan</a:t>
            </a:r>
            <a:endParaRPr lang="id-ID" altLang="en-US" b="1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lnSpc>
                <a:spcPts val="1438"/>
              </a:lnSpc>
              <a:defRPr/>
            </a:pPr>
            <a:r>
              <a:rPr lang="en-US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    </a:t>
            </a:r>
            <a:r>
              <a:rPr lang="id-ID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masyarakat</a:t>
            </a:r>
            <a:endParaRPr lang="id-ID" altLang="en-US" b="1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algn="ctr">
              <a:defRPr/>
            </a:pPr>
            <a:endParaRPr lang="en-US" dirty="0"/>
          </a:p>
        </p:txBody>
      </p:sp>
      <p:sp>
        <p:nvSpPr>
          <p:cNvPr id="7" name="Rounded Rectangle 9">
            <a:extLst>
              <a:ext uri="{FF2B5EF4-FFF2-40B4-BE49-F238E27FC236}"/>
            </a:extLst>
          </p:cNvPr>
          <p:cNvSpPr/>
          <p:nvPr/>
        </p:nvSpPr>
        <p:spPr>
          <a:xfrm>
            <a:off x="2500314" y="2366010"/>
            <a:ext cx="3273425" cy="207794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Bevel 10">
            <a:extLst>
              <a:ext uri="{FF2B5EF4-FFF2-40B4-BE49-F238E27FC236}"/>
            </a:extLst>
          </p:cNvPr>
          <p:cNvSpPr/>
          <p:nvPr/>
        </p:nvSpPr>
        <p:spPr>
          <a:xfrm>
            <a:off x="214313" y="2057400"/>
            <a:ext cx="2138362" cy="277178"/>
          </a:xfrm>
          <a:prstGeom prst="bevel">
            <a:avLst>
              <a:gd name="adj" fmla="val 1802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Pelayanan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Dasar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object 9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4283968" y="2427734"/>
            <a:ext cx="2000250" cy="141160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9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1263"/>
              </a:lnSpc>
              <a:defRPr/>
            </a:pPr>
            <a:r>
              <a:rPr lang="en-US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10. </a:t>
            </a:r>
            <a:r>
              <a:rPr lang="id-ID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Kominfo</a:t>
            </a:r>
            <a:endParaRPr lang="id-ID" altLang="en-US" sz="1050" b="1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lnSpc>
                <a:spcPts val="1263"/>
              </a:lnSpc>
              <a:defRPr/>
            </a:pPr>
            <a:r>
              <a:rPr lang="en-US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11. </a:t>
            </a:r>
            <a:r>
              <a:rPr lang="id-ID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Koperasi dan UKM;</a:t>
            </a:r>
            <a:endParaRPr lang="id-ID" altLang="en-US" sz="1050" b="1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lnSpc>
                <a:spcPts val="1263"/>
              </a:lnSpc>
              <a:defRPr/>
            </a:pPr>
            <a:r>
              <a:rPr lang="en-US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12. </a:t>
            </a:r>
            <a:r>
              <a:rPr lang="id-ID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Penanaman modal</a:t>
            </a:r>
            <a:endParaRPr lang="id-ID" altLang="en-US" sz="1050" b="1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lnSpc>
                <a:spcPts val="1263"/>
              </a:lnSpc>
              <a:defRPr/>
            </a:pPr>
            <a:r>
              <a:rPr lang="en-US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13. </a:t>
            </a:r>
            <a:r>
              <a:rPr lang="id-ID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Kepemudaan dan </a:t>
            </a:r>
            <a:endParaRPr lang="en-US" altLang="en-US" sz="1600" b="1" baseline="2000" dirty="0" smtClean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lnSpc>
                <a:spcPts val="1263"/>
              </a:lnSpc>
              <a:defRPr/>
            </a:pPr>
            <a:r>
              <a:rPr lang="en-US" altLang="en-US" sz="1600" b="1" baseline="2000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       </a:t>
            </a:r>
            <a:r>
              <a:rPr lang="id-ID" altLang="en-US" sz="1600" b="1" baseline="2000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olahraga</a:t>
            </a:r>
            <a:endParaRPr lang="id-ID" altLang="en-US" sz="1050" b="1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lnSpc>
                <a:spcPts val="1263"/>
              </a:lnSpc>
              <a:defRPr/>
            </a:pPr>
            <a:r>
              <a:rPr lang="en-US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14. </a:t>
            </a:r>
            <a:r>
              <a:rPr lang="id-ID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Statistik</a:t>
            </a:r>
            <a:endParaRPr lang="id-ID" altLang="en-US" sz="1050" b="1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lnSpc>
                <a:spcPts val="1263"/>
              </a:lnSpc>
              <a:defRPr/>
            </a:pPr>
            <a:r>
              <a:rPr lang="en-US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15. </a:t>
            </a:r>
            <a:r>
              <a:rPr lang="id-ID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Persandian</a:t>
            </a:r>
            <a:endParaRPr lang="id-ID" altLang="en-US" sz="1050" b="1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lnSpc>
                <a:spcPts val="1263"/>
              </a:lnSpc>
              <a:defRPr/>
            </a:pPr>
            <a:r>
              <a:rPr lang="en-US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16.</a:t>
            </a:r>
            <a:r>
              <a:rPr lang="en-US" altLang="en-US" sz="16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id-ID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Kebudayaan</a:t>
            </a:r>
            <a:endParaRPr lang="id-ID" altLang="en-US" sz="1050" b="1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lnSpc>
                <a:spcPts val="1263"/>
              </a:lnSpc>
              <a:defRPr/>
            </a:pPr>
            <a:r>
              <a:rPr lang="en-US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17. </a:t>
            </a:r>
            <a:r>
              <a:rPr lang="id-ID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Perpustakaan dan</a:t>
            </a:r>
            <a:endParaRPr lang="id-ID" altLang="en-US" sz="1050" b="1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lnSpc>
                <a:spcPts val="1263"/>
              </a:lnSpc>
              <a:defRPr/>
            </a:pPr>
            <a:r>
              <a:rPr lang="en-US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18. </a:t>
            </a:r>
            <a:r>
              <a:rPr lang="id-ID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Arsip</a:t>
            </a:r>
            <a:endParaRPr lang="id-ID" altLang="en-US" sz="1050" b="1" dirty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10" name="Bevel 13">
            <a:extLst>
              <a:ext uri="{FF2B5EF4-FFF2-40B4-BE49-F238E27FC236}"/>
            </a:extLst>
          </p:cNvPr>
          <p:cNvSpPr/>
          <p:nvPr/>
        </p:nvSpPr>
        <p:spPr>
          <a:xfrm>
            <a:off x="2571751" y="2057400"/>
            <a:ext cx="3000375" cy="277178"/>
          </a:xfrm>
          <a:prstGeom prst="bevel">
            <a:avLst>
              <a:gd name="adj" fmla="val 1802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Non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Pelayanan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Dasar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Bevel 14">
            <a:extLst>
              <a:ext uri="{FF2B5EF4-FFF2-40B4-BE49-F238E27FC236}"/>
            </a:extLst>
          </p:cNvPr>
          <p:cNvSpPr/>
          <p:nvPr/>
        </p:nvSpPr>
        <p:spPr>
          <a:xfrm>
            <a:off x="6116638" y="1538765"/>
            <a:ext cx="2139950" cy="344328"/>
          </a:xfrm>
          <a:prstGeom prst="bevel">
            <a:avLst>
              <a:gd name="adj" fmla="val 1932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1150"/>
              </a:lnSpc>
              <a:spcBef>
                <a:spcPts val="63"/>
              </a:spcBef>
              <a:defRPr/>
            </a:pPr>
            <a:r>
              <a:rPr lang="id-ID" altLang="en-US" sz="14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Potensi, penyerapan tenaga</a:t>
            </a:r>
            <a:endParaRPr lang="id-ID" altLang="en-US" sz="9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lnSpc>
                <a:spcPts val="1263"/>
              </a:lnSpc>
              <a:defRPr/>
            </a:pPr>
            <a:r>
              <a:rPr lang="id-ID" altLang="en-US" sz="14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kerja dan pemanfaatan lahan</a:t>
            </a:r>
            <a:endParaRPr lang="id-ID" altLang="en-US" sz="900" dirty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12" name="Rounded Rectangle 15">
            <a:extLst>
              <a:ext uri="{FF2B5EF4-FFF2-40B4-BE49-F238E27FC236}"/>
            </a:extLst>
          </p:cNvPr>
          <p:cNvSpPr/>
          <p:nvPr/>
        </p:nvSpPr>
        <p:spPr>
          <a:xfrm>
            <a:off x="6073066" y="1900153"/>
            <a:ext cx="2264564" cy="145261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150"/>
              </a:lnSpc>
              <a:spcBef>
                <a:spcPts val="63"/>
              </a:spcBef>
              <a:defRPr/>
            </a:pPr>
            <a:endParaRPr lang="en-US" altLang="en-US" baseline="20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lnSpc>
                <a:spcPts val="1150"/>
              </a:lnSpc>
              <a:spcBef>
                <a:spcPts val="63"/>
              </a:spcBef>
              <a:defRPr/>
            </a:pPr>
            <a:endParaRPr lang="en-US" altLang="en-US" baseline="20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lnSpc>
                <a:spcPts val="1150"/>
              </a:lnSpc>
              <a:spcBef>
                <a:spcPts val="63"/>
              </a:spcBef>
              <a:defRPr/>
            </a:pPr>
            <a:r>
              <a:rPr lang="id-ID" altLang="en-US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1.  Kelautan dan perikanan;</a:t>
            </a:r>
            <a:endParaRPr lang="id-ID" altLang="en-US" sz="1050" b="1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lnSpc>
                <a:spcPts val="1263"/>
              </a:lnSpc>
              <a:defRPr/>
            </a:pPr>
            <a:r>
              <a:rPr lang="id-ID" altLang="en-US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2.  Pariwisata;</a:t>
            </a:r>
            <a:endParaRPr lang="id-ID" altLang="en-US" sz="1050" b="1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lnSpc>
                <a:spcPts val="1263"/>
              </a:lnSpc>
              <a:defRPr/>
            </a:pPr>
            <a:r>
              <a:rPr lang="id-ID" altLang="en-US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3.  Pertanian;</a:t>
            </a:r>
            <a:endParaRPr lang="id-ID" altLang="en-US" sz="1050" b="1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lnSpc>
                <a:spcPts val="1263"/>
              </a:lnSpc>
              <a:defRPr/>
            </a:pPr>
            <a:r>
              <a:rPr lang="id-ID" altLang="en-US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4.  kehutanan;</a:t>
            </a:r>
            <a:endParaRPr lang="id-ID" altLang="en-US" sz="1050" b="1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lnSpc>
                <a:spcPts val="1263"/>
              </a:lnSpc>
              <a:defRPr/>
            </a:pPr>
            <a:r>
              <a:rPr lang="id-ID" altLang="en-US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5.  Energi dan sumber daya</a:t>
            </a:r>
            <a:r>
              <a:rPr lang="en-US" altLang="en-US" sz="1050" b="1" dirty="0">
                <a:solidFill>
                  <a:srgbClr val="000000"/>
                </a:solidFill>
                <a:ea typeface="MS PGothic" panose="020B0600070205080204" pitchFamily="34" charset="-128"/>
              </a:rPr>
              <a:t>  </a:t>
            </a:r>
          </a:p>
          <a:p>
            <a:pPr>
              <a:lnSpc>
                <a:spcPts val="1263"/>
              </a:lnSpc>
              <a:defRPr/>
            </a:pPr>
            <a:r>
              <a:rPr lang="en-US" altLang="en-US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     </a:t>
            </a:r>
            <a:r>
              <a:rPr lang="id-ID" altLang="en-US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mineral;</a:t>
            </a:r>
            <a:endParaRPr lang="id-ID" altLang="en-US" sz="1050" b="1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lnSpc>
                <a:spcPts val="1263"/>
              </a:lnSpc>
              <a:defRPr/>
            </a:pPr>
            <a:r>
              <a:rPr lang="id-ID" altLang="en-US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6.  Perdagangan;</a:t>
            </a:r>
            <a:endParaRPr lang="id-ID" altLang="en-US" sz="1050" b="1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lnSpc>
                <a:spcPts val="1263"/>
              </a:lnSpc>
              <a:defRPr/>
            </a:pPr>
            <a:r>
              <a:rPr lang="id-ID" altLang="en-US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7.  Perindustrian; dan</a:t>
            </a:r>
            <a:endParaRPr lang="id-ID" altLang="en-US" sz="1050" b="1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lnSpc>
                <a:spcPts val="1163"/>
              </a:lnSpc>
              <a:defRPr/>
            </a:pPr>
            <a:r>
              <a:rPr lang="id-ID" altLang="en-US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8.  Tansmigrasi.</a:t>
            </a:r>
            <a:endParaRPr lang="id-ID" altLang="en-US" sz="1050" b="1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algn="ctr">
              <a:defRPr/>
            </a:pPr>
            <a:endParaRPr lang="en-US" dirty="0"/>
          </a:p>
        </p:txBody>
      </p:sp>
      <p:sp>
        <p:nvSpPr>
          <p:cNvPr id="13" name="Bevel 16">
            <a:extLst>
              <a:ext uri="{FF2B5EF4-FFF2-40B4-BE49-F238E27FC236}"/>
            </a:extLst>
          </p:cNvPr>
          <p:cNvSpPr/>
          <p:nvPr/>
        </p:nvSpPr>
        <p:spPr>
          <a:xfrm>
            <a:off x="6046788" y="3380423"/>
            <a:ext cx="2362200" cy="277178"/>
          </a:xfrm>
          <a:prstGeom prst="bevel">
            <a:avLst>
              <a:gd name="adj" fmla="val 1802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Urusan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Berbasis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Ekosistem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Rounded Rectangle 17">
            <a:extLst>
              <a:ext uri="{FF2B5EF4-FFF2-40B4-BE49-F238E27FC236}"/>
            </a:extLst>
          </p:cNvPr>
          <p:cNvSpPr/>
          <p:nvPr/>
        </p:nvSpPr>
        <p:spPr>
          <a:xfrm>
            <a:off x="6072199" y="3684997"/>
            <a:ext cx="2336273" cy="42655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188"/>
              </a:spcBef>
              <a:defRPr/>
            </a:pPr>
            <a:endParaRPr lang="en-US" altLang="en-US" sz="12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spcBef>
                <a:spcPts val="188"/>
              </a:spcBef>
              <a:defRPr/>
            </a:pPr>
            <a:r>
              <a:rPr lang="id-ID" altLang="en-US" sz="1200" dirty="0">
                <a:solidFill>
                  <a:srgbClr val="000000"/>
                </a:solidFill>
                <a:ea typeface="MS PGothic" panose="020B0600070205080204" pitchFamily="34" charset="-128"/>
              </a:rPr>
              <a:t>Kehutanan; ESDM; kelautan dan perikanan.</a:t>
            </a:r>
          </a:p>
          <a:p>
            <a:pPr algn="ctr">
              <a:defRPr/>
            </a:pP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7148513" y="1343025"/>
            <a:ext cx="0" cy="1614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/>
            </a:extLst>
          </p:cNvPr>
          <p:cNvCxnSpPr/>
          <p:nvPr/>
        </p:nvCxnSpPr>
        <p:spPr>
          <a:xfrm>
            <a:off x="2571750" y="1671638"/>
            <a:ext cx="1428750" cy="3857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/>
            </a:extLst>
          </p:cNvPr>
          <p:cNvCxnSpPr>
            <a:stCxn id="4" idx="2"/>
          </p:cNvCxnSpPr>
          <p:nvPr/>
        </p:nvCxnSpPr>
        <p:spPr>
          <a:xfrm flipH="1">
            <a:off x="1116014" y="1664495"/>
            <a:ext cx="1476375" cy="3557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2309" name="Picture 2" descr="C:\Users\Pc3\Desktop\LOGO KEMENTERIAN DALAM NEGER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4976" y="255747"/>
            <a:ext cx="708025" cy="77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2214563" y="0"/>
            <a:ext cx="5592762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ID" altLang="zh-CN" sz="2800">
                <a:latin typeface="Microsoft YaHei" pitchFamily="34" charset="-122"/>
                <a:ea typeface="Microsoft YaHei" pitchFamily="34" charset="-122"/>
              </a:rPr>
              <a:t>UU NOMOR 23 TAHUN 2014</a:t>
            </a:r>
            <a:endParaRPr lang="zh-CN" altLang="en-US" sz="280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2" name="object 9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2771800" y="2427734"/>
            <a:ext cx="1441450" cy="287464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9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1150"/>
              </a:lnSpc>
              <a:spcBef>
                <a:spcPts val="63"/>
              </a:spcBef>
              <a:defRPr/>
            </a:pPr>
            <a:r>
              <a:rPr lang="en-US" altLang="en-US" sz="1500" b="1" baseline="2000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1. </a:t>
            </a:r>
            <a:r>
              <a:rPr lang="id-ID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Tenaga kerja</a:t>
            </a:r>
            <a:endParaRPr lang="id-ID" altLang="en-US" sz="1050" b="1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lnSpc>
                <a:spcPts val="1263"/>
              </a:lnSpc>
              <a:defRPr/>
            </a:pPr>
            <a:r>
              <a:rPr lang="en-US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2. </a:t>
            </a:r>
            <a:r>
              <a:rPr lang="id-ID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PP &amp; PA</a:t>
            </a:r>
            <a:endParaRPr lang="id-ID" altLang="en-US" sz="1050" b="1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lnSpc>
                <a:spcPts val="1263"/>
              </a:lnSpc>
              <a:defRPr/>
            </a:pPr>
            <a:r>
              <a:rPr lang="en-US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3. </a:t>
            </a:r>
            <a:r>
              <a:rPr lang="id-ID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Pangan</a:t>
            </a:r>
            <a:endParaRPr lang="id-ID" altLang="en-US" sz="1050" b="1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lnSpc>
                <a:spcPts val="1263"/>
              </a:lnSpc>
              <a:defRPr/>
            </a:pPr>
            <a:r>
              <a:rPr lang="en-US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4. </a:t>
            </a:r>
            <a:r>
              <a:rPr lang="id-ID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Pertanahan</a:t>
            </a:r>
            <a:endParaRPr lang="id-ID" altLang="en-US" sz="1050" b="1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lnSpc>
                <a:spcPts val="1263"/>
              </a:lnSpc>
              <a:defRPr/>
            </a:pPr>
            <a:r>
              <a:rPr lang="en-US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5. </a:t>
            </a:r>
            <a:r>
              <a:rPr lang="id-ID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Lingkungan hidup</a:t>
            </a:r>
            <a:endParaRPr lang="id-ID" altLang="en-US" sz="1050" b="1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lnSpc>
                <a:spcPts val="1263"/>
              </a:lnSpc>
              <a:defRPr/>
            </a:pPr>
            <a:r>
              <a:rPr lang="en-US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6. </a:t>
            </a:r>
            <a:r>
              <a:rPr lang="id-ID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Adm. Kependdkan dan</a:t>
            </a:r>
            <a:endParaRPr lang="id-ID" altLang="en-US" sz="1050" b="1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lnSpc>
                <a:spcPts val="1263"/>
              </a:lnSpc>
              <a:defRPr/>
            </a:pPr>
            <a:r>
              <a:rPr lang="en-US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ea typeface="MS PGothic" panose="020B0600070205080204" pitchFamily="34" charset="-128"/>
              </a:rPr>
              <a:t>  </a:t>
            </a:r>
            <a:r>
              <a:rPr lang="id-ID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pencatatan sipil;</a:t>
            </a:r>
            <a:endParaRPr lang="id-ID" altLang="en-US" sz="1050" b="1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lnSpc>
                <a:spcPts val="1263"/>
              </a:lnSpc>
              <a:defRPr/>
            </a:pPr>
            <a:r>
              <a:rPr lang="en-US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7. </a:t>
            </a:r>
            <a:r>
              <a:rPr lang="id-ID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PMD</a:t>
            </a:r>
            <a:endParaRPr lang="id-ID" altLang="en-US" sz="1050" b="1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lnSpc>
                <a:spcPts val="1263"/>
              </a:lnSpc>
              <a:defRPr/>
            </a:pPr>
            <a:r>
              <a:rPr lang="en-US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8. </a:t>
            </a:r>
            <a:r>
              <a:rPr lang="id-ID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Pengendalaian </a:t>
            </a:r>
            <a:endParaRPr lang="en-US" altLang="en-US" sz="1600" b="1" baseline="20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lnSpc>
                <a:spcPts val="1263"/>
              </a:lnSpc>
              <a:defRPr/>
            </a:pPr>
            <a:r>
              <a:rPr lang="en-US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    </a:t>
            </a:r>
            <a:r>
              <a:rPr lang="id-ID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penduduk</a:t>
            </a:r>
            <a:endParaRPr lang="id-ID" altLang="en-US" sz="1050" b="1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lnSpc>
                <a:spcPts val="1263"/>
              </a:lnSpc>
              <a:defRPr/>
            </a:pPr>
            <a:r>
              <a:rPr lang="en-US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ea typeface="MS PGothic" panose="020B0600070205080204" pitchFamily="34" charset="-128"/>
              </a:rPr>
              <a:t>  </a:t>
            </a:r>
            <a:r>
              <a:rPr lang="id-ID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dan KB;</a:t>
            </a:r>
            <a:endParaRPr lang="id-ID" altLang="en-US" sz="1050" b="1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lnSpc>
                <a:spcPts val="1263"/>
              </a:lnSpc>
              <a:defRPr/>
            </a:pPr>
            <a:r>
              <a:rPr lang="en-US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9. </a:t>
            </a:r>
            <a:r>
              <a:rPr lang="id-ID" altLang="en-US" sz="1600" b="1" baseline="2000" dirty="0">
                <a:solidFill>
                  <a:srgbClr val="000000"/>
                </a:solidFill>
                <a:ea typeface="MS PGothic" panose="020B0600070205080204" pitchFamily="34" charset="-128"/>
              </a:rPr>
              <a:t>Perhubungan</a:t>
            </a:r>
            <a:endParaRPr lang="id-ID" altLang="en-US" sz="1050" b="1" dirty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 bwMode="auto">
          <a:xfrm>
            <a:off x="2246252" y="2713634"/>
            <a:ext cx="4491025" cy="1679306"/>
          </a:xfrm>
          <a:prstGeom prst="triangle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7" tIns="45713" rIns="91427" bIns="45713"/>
          <a:lstStyle/>
          <a:p>
            <a:pPr defTabSz="914269"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Isosceles Triangle 2"/>
          <p:cNvSpPr/>
          <p:nvPr/>
        </p:nvSpPr>
        <p:spPr bwMode="auto">
          <a:xfrm rot="10800000">
            <a:off x="2233613" y="1037273"/>
            <a:ext cx="4540250" cy="1627347"/>
          </a:xfrm>
          <a:prstGeom prst="triangl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/>
          <a:lstStyle/>
          <a:p>
            <a:pPr defTabSz="914269"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495676" y="1393032"/>
            <a:ext cx="1992313" cy="46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400" b="1" kern="0" dirty="0" err="1">
                <a:latin typeface="+mj-lt"/>
                <a:ea typeface="+mj-ea"/>
                <a:cs typeface="+mj-cs"/>
              </a:rPr>
              <a:t>Pemerintah</a:t>
            </a:r>
            <a:r>
              <a:rPr lang="en-US" sz="2400" b="1" kern="0" dirty="0">
                <a:latin typeface="+mj-lt"/>
                <a:ea typeface="+mj-ea"/>
                <a:cs typeface="+mj-cs"/>
              </a:rPr>
              <a:t/>
            </a:r>
            <a:br>
              <a:rPr lang="en-US" sz="2400" b="1" kern="0" dirty="0">
                <a:latin typeface="+mj-lt"/>
                <a:ea typeface="+mj-ea"/>
                <a:cs typeface="+mj-cs"/>
              </a:rPr>
            </a:br>
            <a:r>
              <a:rPr lang="en-US" sz="2400" b="1" kern="0" dirty="0">
                <a:latin typeface="+mj-lt"/>
                <a:ea typeface="+mj-ea"/>
                <a:cs typeface="+mj-cs"/>
              </a:rPr>
              <a:t> </a:t>
            </a:r>
            <a:r>
              <a:rPr lang="en-US" sz="2400" b="1" kern="0" dirty="0" err="1">
                <a:latin typeface="+mj-lt"/>
                <a:ea typeface="+mj-ea"/>
                <a:cs typeface="+mj-cs"/>
              </a:rPr>
              <a:t>Pusat</a:t>
            </a:r>
            <a:endParaRPr lang="en-US" sz="24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9" name="Title 1"/>
          <p:cNvSpPr txBox="1">
            <a:spLocks/>
          </p:cNvSpPr>
          <p:nvPr/>
        </p:nvSpPr>
        <p:spPr bwMode="auto">
          <a:xfrm>
            <a:off x="3481388" y="3371850"/>
            <a:ext cx="1992312" cy="46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72" tIns="45713" rIns="91427" bIns="45713" anchor="ctr"/>
          <a:lstStyle/>
          <a:p>
            <a:pPr algn="ctr"/>
            <a:r>
              <a:rPr lang="en-US" sz="2100" b="1">
                <a:ea typeface="SimHei" charset="-122"/>
                <a:cs typeface="Arial" pitchFamily="34" charset="0"/>
              </a:rPr>
              <a:t>Pemerintah</a:t>
            </a:r>
            <a:br>
              <a:rPr lang="en-US" sz="2100" b="1">
                <a:ea typeface="SimHei" charset="-122"/>
                <a:cs typeface="Arial" pitchFamily="34" charset="0"/>
              </a:rPr>
            </a:br>
            <a:r>
              <a:rPr lang="en-US" sz="2100" b="1">
                <a:ea typeface="SimHei" charset="-122"/>
                <a:cs typeface="Arial" pitchFamily="34" charset="0"/>
              </a:rPr>
              <a:t> Kab/Kota</a:t>
            </a:r>
          </a:p>
        </p:txBody>
      </p:sp>
      <p:cxnSp>
        <p:nvCxnSpPr>
          <p:cNvPr id="13320" name="Straight Arrow Connector 16"/>
          <p:cNvCxnSpPr>
            <a:cxnSpLocks noChangeShapeType="1"/>
          </p:cNvCxnSpPr>
          <p:nvPr/>
        </p:nvCxnSpPr>
        <p:spPr bwMode="auto">
          <a:xfrm flipH="1" flipV="1">
            <a:off x="2851150" y="4173379"/>
            <a:ext cx="6350" cy="22002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3321" name="Straight Arrow Connector 20"/>
          <p:cNvCxnSpPr>
            <a:cxnSpLocks noChangeShapeType="1"/>
          </p:cNvCxnSpPr>
          <p:nvPr/>
        </p:nvCxnSpPr>
        <p:spPr bwMode="auto">
          <a:xfrm flipV="1">
            <a:off x="4797425" y="3704749"/>
            <a:ext cx="0" cy="10858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3322" name="Straight Arrow Connector 23"/>
          <p:cNvCxnSpPr>
            <a:cxnSpLocks noChangeShapeType="1"/>
          </p:cNvCxnSpPr>
          <p:nvPr/>
        </p:nvCxnSpPr>
        <p:spPr bwMode="auto">
          <a:xfrm flipV="1">
            <a:off x="4095750" y="3704749"/>
            <a:ext cx="0" cy="10858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20675" y="1257300"/>
            <a:ext cx="2851150" cy="3131820"/>
            <a:chOff x="3424238" y="1760538"/>
            <a:chExt cx="2670175" cy="4010025"/>
          </a:xfrm>
        </p:grpSpPr>
        <p:sp>
          <p:nvSpPr>
            <p:cNvPr id="13338" name="Freeform 39"/>
            <p:cNvSpPr>
              <a:spLocks/>
            </p:cNvSpPr>
            <p:nvPr/>
          </p:nvSpPr>
          <p:spPr bwMode="auto">
            <a:xfrm>
              <a:off x="4732338" y="2935288"/>
              <a:ext cx="952500" cy="757238"/>
            </a:xfrm>
            <a:custGeom>
              <a:avLst/>
              <a:gdLst>
                <a:gd name="T0" fmla="*/ 2147483647 w 2401"/>
                <a:gd name="T1" fmla="*/ 2147483647 h 1907"/>
                <a:gd name="T2" fmla="*/ 2147483647 w 2401"/>
                <a:gd name="T3" fmla="*/ 2147483647 h 1907"/>
                <a:gd name="T4" fmla="*/ 2147483647 w 2401"/>
                <a:gd name="T5" fmla="*/ 0 h 1907"/>
                <a:gd name="T6" fmla="*/ 2147483647 w 2401"/>
                <a:gd name="T7" fmla="*/ 2147483647 h 1907"/>
                <a:gd name="T8" fmla="*/ 2147483647 w 2401"/>
                <a:gd name="T9" fmla="*/ 2147483647 h 1907"/>
                <a:gd name="T10" fmla="*/ 2147483647 w 2401"/>
                <a:gd name="T11" fmla="*/ 2147483647 h 1907"/>
                <a:gd name="T12" fmla="*/ 2147483647 w 2401"/>
                <a:gd name="T13" fmla="*/ 2147483647 h 1907"/>
                <a:gd name="T14" fmla="*/ 2147483647 w 2401"/>
                <a:gd name="T15" fmla="*/ 2147483647 h 1907"/>
                <a:gd name="T16" fmla="*/ 2147483647 w 2401"/>
                <a:gd name="T17" fmla="*/ 2147483647 h 1907"/>
                <a:gd name="T18" fmla="*/ 2147483647 w 2401"/>
                <a:gd name="T19" fmla="*/ 2147483647 h 1907"/>
                <a:gd name="T20" fmla="*/ 2147483647 w 2401"/>
                <a:gd name="T21" fmla="*/ 2147483647 h 1907"/>
                <a:gd name="T22" fmla="*/ 2147483647 w 2401"/>
                <a:gd name="T23" fmla="*/ 2147483647 h 1907"/>
                <a:gd name="T24" fmla="*/ 2147483647 w 2401"/>
                <a:gd name="T25" fmla="*/ 2147483647 h 1907"/>
                <a:gd name="T26" fmla="*/ 2147483647 w 2401"/>
                <a:gd name="T27" fmla="*/ 2147483647 h 1907"/>
                <a:gd name="T28" fmla="*/ 2147483647 w 2401"/>
                <a:gd name="T29" fmla="*/ 2147483647 h 1907"/>
                <a:gd name="T30" fmla="*/ 2147483647 w 2401"/>
                <a:gd name="T31" fmla="*/ 2147483647 h 1907"/>
                <a:gd name="T32" fmla="*/ 2147483647 w 2401"/>
                <a:gd name="T33" fmla="*/ 2147483647 h 1907"/>
                <a:gd name="T34" fmla="*/ 0 w 2401"/>
                <a:gd name="T35" fmla="*/ 2147483647 h 1907"/>
                <a:gd name="T36" fmla="*/ 2147483647 w 2401"/>
                <a:gd name="T37" fmla="*/ 2147483647 h 19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01"/>
                <a:gd name="T58" fmla="*/ 0 h 1907"/>
                <a:gd name="T59" fmla="*/ 2401 w 2401"/>
                <a:gd name="T60" fmla="*/ 1907 h 19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01" h="1907">
                  <a:moveTo>
                    <a:pt x="303" y="447"/>
                  </a:moveTo>
                  <a:lnTo>
                    <a:pt x="1329" y="1291"/>
                  </a:lnTo>
                  <a:lnTo>
                    <a:pt x="1972" y="0"/>
                  </a:lnTo>
                  <a:lnTo>
                    <a:pt x="2401" y="214"/>
                  </a:lnTo>
                  <a:lnTo>
                    <a:pt x="1624" y="1774"/>
                  </a:lnTo>
                  <a:lnTo>
                    <a:pt x="1611" y="1798"/>
                  </a:lnTo>
                  <a:lnTo>
                    <a:pt x="1576" y="1839"/>
                  </a:lnTo>
                  <a:lnTo>
                    <a:pt x="1534" y="1872"/>
                  </a:lnTo>
                  <a:lnTo>
                    <a:pt x="1485" y="1895"/>
                  </a:lnTo>
                  <a:lnTo>
                    <a:pt x="1459" y="1901"/>
                  </a:lnTo>
                  <a:lnTo>
                    <a:pt x="1434" y="1905"/>
                  </a:lnTo>
                  <a:lnTo>
                    <a:pt x="1409" y="1907"/>
                  </a:lnTo>
                  <a:lnTo>
                    <a:pt x="1389" y="1907"/>
                  </a:lnTo>
                  <a:lnTo>
                    <a:pt x="1348" y="1899"/>
                  </a:lnTo>
                  <a:lnTo>
                    <a:pt x="1310" y="1886"/>
                  </a:lnTo>
                  <a:lnTo>
                    <a:pt x="1274" y="1865"/>
                  </a:lnTo>
                  <a:lnTo>
                    <a:pt x="1257" y="1852"/>
                  </a:lnTo>
                  <a:lnTo>
                    <a:pt x="0" y="817"/>
                  </a:lnTo>
                  <a:lnTo>
                    <a:pt x="303" y="447"/>
                  </a:lnTo>
                  <a:close/>
                </a:path>
              </a:pathLst>
            </a:custGeom>
            <a:solidFill>
              <a:srgbClr val="2E2D3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Rectangle 40"/>
            <p:cNvSpPr>
              <a:spLocks noChangeArrowheads="1"/>
            </p:cNvSpPr>
            <p:nvPr/>
          </p:nvSpPr>
          <p:spPr bwMode="auto">
            <a:xfrm>
              <a:off x="4051300" y="2930525"/>
              <a:ext cx="387350" cy="101600"/>
            </a:xfrm>
            <a:prstGeom prst="rect">
              <a:avLst/>
            </a:prstGeom>
            <a:solidFill>
              <a:srgbClr val="F4C8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3340" name="Freeform 11"/>
            <p:cNvSpPr>
              <a:spLocks/>
            </p:cNvSpPr>
            <p:nvPr/>
          </p:nvSpPr>
          <p:spPr bwMode="auto">
            <a:xfrm>
              <a:off x="3678238" y="2039938"/>
              <a:ext cx="1119187" cy="958850"/>
            </a:xfrm>
            <a:custGeom>
              <a:avLst/>
              <a:gdLst>
                <a:gd name="T0" fmla="*/ 559917 w 1119187"/>
                <a:gd name="T1" fmla="*/ 0 h 958850"/>
                <a:gd name="T2" fmla="*/ 688975 w 1119187"/>
                <a:gd name="T3" fmla="*/ 0 h 958850"/>
                <a:gd name="T4" fmla="*/ 983162 w 1119187"/>
                <a:gd name="T5" fmla="*/ 23445 h 958850"/>
                <a:gd name="T6" fmla="*/ 996249 w 1119187"/>
                <a:gd name="T7" fmla="*/ 365976 h 958850"/>
                <a:gd name="T8" fmla="*/ 1000214 w 1119187"/>
                <a:gd name="T9" fmla="*/ 372334 h 958850"/>
                <a:gd name="T10" fmla="*/ 1035906 w 1119187"/>
                <a:gd name="T11" fmla="*/ 377103 h 958850"/>
                <a:gd name="T12" fmla="*/ 1075960 w 1119187"/>
                <a:gd name="T13" fmla="*/ 396971 h 958850"/>
                <a:gd name="T14" fmla="*/ 1104514 w 1119187"/>
                <a:gd name="T15" fmla="*/ 429555 h 958850"/>
                <a:gd name="T16" fmla="*/ 1118394 w 1119187"/>
                <a:gd name="T17" fmla="*/ 470484 h 958850"/>
                <a:gd name="T18" fmla="*/ 1118394 w 1119187"/>
                <a:gd name="T19" fmla="*/ 492737 h 958850"/>
                <a:gd name="T20" fmla="*/ 1104514 w 1119187"/>
                <a:gd name="T21" fmla="*/ 534063 h 958850"/>
                <a:gd name="T22" fmla="*/ 1075960 w 1119187"/>
                <a:gd name="T23" fmla="*/ 566250 h 958850"/>
                <a:gd name="T24" fmla="*/ 1035906 w 1119187"/>
                <a:gd name="T25" fmla="*/ 586516 h 958850"/>
                <a:gd name="T26" fmla="*/ 1000214 w 1119187"/>
                <a:gd name="T27" fmla="*/ 591284 h 958850"/>
                <a:gd name="T28" fmla="*/ 993473 w 1119187"/>
                <a:gd name="T29" fmla="*/ 591284 h 958850"/>
                <a:gd name="T30" fmla="*/ 963333 w 1119187"/>
                <a:gd name="T31" fmla="*/ 655658 h 958850"/>
                <a:gd name="T32" fmla="*/ 895518 w 1119187"/>
                <a:gd name="T33" fmla="*/ 765729 h 958850"/>
                <a:gd name="T34" fmla="*/ 805495 w 1119187"/>
                <a:gd name="T35" fmla="*/ 868250 h 958850"/>
                <a:gd name="T36" fmla="*/ 742440 w 1119187"/>
                <a:gd name="T37" fmla="*/ 917524 h 958850"/>
                <a:gd name="T38" fmla="*/ 689298 w 1119187"/>
                <a:gd name="T39" fmla="*/ 946929 h 958850"/>
                <a:gd name="T40" fmla="*/ 621087 w 1119187"/>
                <a:gd name="T41" fmla="*/ 958850 h 958850"/>
                <a:gd name="T42" fmla="*/ 594862 w 1119187"/>
                <a:gd name="T43" fmla="*/ 958133 h 958850"/>
                <a:gd name="T44" fmla="*/ 567859 w 1119187"/>
                <a:gd name="T45" fmla="*/ 957261 h 958850"/>
                <a:gd name="T46" fmla="*/ 549989 w 1119187"/>
                <a:gd name="T47" fmla="*/ 957261 h 958850"/>
                <a:gd name="T48" fmla="*/ 466200 w 1119187"/>
                <a:gd name="T49" fmla="*/ 958453 h 958850"/>
                <a:gd name="T50" fmla="*/ 454287 w 1119187"/>
                <a:gd name="T51" fmla="*/ 956863 h 958850"/>
                <a:gd name="T52" fmla="*/ 434432 w 1119187"/>
                <a:gd name="T53" fmla="*/ 949313 h 958850"/>
                <a:gd name="T54" fmla="*/ 361762 w 1119187"/>
                <a:gd name="T55" fmla="*/ 907590 h 958850"/>
                <a:gd name="T56" fmla="*/ 297828 w 1119187"/>
                <a:gd name="T57" fmla="*/ 852753 h 958850"/>
                <a:gd name="T58" fmla="*/ 231909 w 1119187"/>
                <a:gd name="T59" fmla="*/ 776061 h 958850"/>
                <a:gd name="T60" fmla="*/ 158842 w 1119187"/>
                <a:gd name="T61" fmla="*/ 659632 h 958850"/>
                <a:gd name="T62" fmla="*/ 125882 w 1119187"/>
                <a:gd name="T63" fmla="*/ 591284 h 958850"/>
                <a:gd name="T64" fmla="*/ 125485 w 1119187"/>
                <a:gd name="T65" fmla="*/ 590490 h 958850"/>
                <a:gd name="T66" fmla="*/ 118734 w 1119187"/>
                <a:gd name="T67" fmla="*/ 590490 h 958850"/>
                <a:gd name="T68" fmla="*/ 83392 w 1119187"/>
                <a:gd name="T69" fmla="*/ 585324 h 958850"/>
                <a:gd name="T70" fmla="*/ 43284 w 1119187"/>
                <a:gd name="T71" fmla="*/ 565455 h 958850"/>
                <a:gd name="T72" fmla="*/ 14296 w 1119187"/>
                <a:gd name="T73" fmla="*/ 532474 h 958850"/>
                <a:gd name="T74" fmla="*/ 397 w 1119187"/>
                <a:gd name="T75" fmla="*/ 491148 h 958850"/>
                <a:gd name="T76" fmla="*/ 397 w 1119187"/>
                <a:gd name="T77" fmla="*/ 469292 h 958850"/>
                <a:gd name="T78" fmla="*/ 14296 w 1119187"/>
                <a:gd name="T79" fmla="*/ 427569 h 958850"/>
                <a:gd name="T80" fmla="*/ 43284 w 1119187"/>
                <a:gd name="T81" fmla="*/ 394587 h 958850"/>
                <a:gd name="T82" fmla="*/ 83392 w 1119187"/>
                <a:gd name="T83" fmla="*/ 373924 h 958850"/>
                <a:gd name="T84" fmla="*/ 118734 w 1119187"/>
                <a:gd name="T85" fmla="*/ 369155 h 958850"/>
                <a:gd name="T86" fmla="*/ 123102 w 1119187"/>
                <a:gd name="T87" fmla="*/ 365976 h 958850"/>
                <a:gd name="T88" fmla="*/ 135413 w 1119187"/>
                <a:gd name="T89" fmla="*/ 23445 h 9588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19187"/>
                <a:gd name="T136" fmla="*/ 0 h 958850"/>
                <a:gd name="T137" fmla="*/ 1119187 w 1119187"/>
                <a:gd name="T138" fmla="*/ 958850 h 95885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19187" h="958850">
                  <a:moveTo>
                    <a:pt x="137001" y="0"/>
                  </a:moveTo>
                  <a:lnTo>
                    <a:pt x="559917" y="0"/>
                  </a:lnTo>
                  <a:lnTo>
                    <a:pt x="688109" y="0"/>
                  </a:lnTo>
                  <a:lnTo>
                    <a:pt x="688975" y="0"/>
                  </a:lnTo>
                  <a:lnTo>
                    <a:pt x="982368" y="0"/>
                  </a:lnTo>
                  <a:lnTo>
                    <a:pt x="983162" y="23445"/>
                  </a:lnTo>
                  <a:lnTo>
                    <a:pt x="993076" y="232063"/>
                  </a:lnTo>
                  <a:lnTo>
                    <a:pt x="996249" y="365976"/>
                  </a:lnTo>
                  <a:lnTo>
                    <a:pt x="998231" y="369155"/>
                  </a:lnTo>
                  <a:lnTo>
                    <a:pt x="1000214" y="372334"/>
                  </a:lnTo>
                  <a:lnTo>
                    <a:pt x="1012508" y="372732"/>
                  </a:lnTo>
                  <a:lnTo>
                    <a:pt x="1035906" y="377103"/>
                  </a:lnTo>
                  <a:lnTo>
                    <a:pt x="1056925" y="385050"/>
                  </a:lnTo>
                  <a:lnTo>
                    <a:pt x="1075960" y="396971"/>
                  </a:lnTo>
                  <a:lnTo>
                    <a:pt x="1091823" y="412071"/>
                  </a:lnTo>
                  <a:lnTo>
                    <a:pt x="1104514" y="429555"/>
                  </a:lnTo>
                  <a:lnTo>
                    <a:pt x="1114032" y="449026"/>
                  </a:lnTo>
                  <a:lnTo>
                    <a:pt x="1118394" y="470484"/>
                  </a:lnTo>
                  <a:lnTo>
                    <a:pt x="1119187" y="482008"/>
                  </a:lnTo>
                  <a:lnTo>
                    <a:pt x="1118394" y="492737"/>
                  </a:lnTo>
                  <a:lnTo>
                    <a:pt x="1114032" y="514592"/>
                  </a:lnTo>
                  <a:lnTo>
                    <a:pt x="1104514" y="534063"/>
                  </a:lnTo>
                  <a:lnTo>
                    <a:pt x="1091823" y="551548"/>
                  </a:lnTo>
                  <a:lnTo>
                    <a:pt x="1075960" y="566250"/>
                  </a:lnTo>
                  <a:lnTo>
                    <a:pt x="1056925" y="578171"/>
                  </a:lnTo>
                  <a:lnTo>
                    <a:pt x="1035906" y="586516"/>
                  </a:lnTo>
                  <a:lnTo>
                    <a:pt x="1012508" y="591284"/>
                  </a:lnTo>
                  <a:lnTo>
                    <a:pt x="1000214" y="591284"/>
                  </a:lnTo>
                  <a:lnTo>
                    <a:pt x="996645" y="591284"/>
                  </a:lnTo>
                  <a:lnTo>
                    <a:pt x="993473" y="591284"/>
                  </a:lnTo>
                  <a:lnTo>
                    <a:pt x="989903" y="599232"/>
                  </a:lnTo>
                  <a:lnTo>
                    <a:pt x="963333" y="655658"/>
                  </a:lnTo>
                  <a:lnTo>
                    <a:pt x="933986" y="706919"/>
                  </a:lnTo>
                  <a:lnTo>
                    <a:pt x="895518" y="765729"/>
                  </a:lnTo>
                  <a:lnTo>
                    <a:pt x="847532" y="825334"/>
                  </a:lnTo>
                  <a:lnTo>
                    <a:pt x="805495" y="868250"/>
                  </a:lnTo>
                  <a:lnTo>
                    <a:pt x="774959" y="894079"/>
                  </a:lnTo>
                  <a:lnTo>
                    <a:pt x="742440" y="917524"/>
                  </a:lnTo>
                  <a:lnTo>
                    <a:pt x="707144" y="938187"/>
                  </a:lnTo>
                  <a:lnTo>
                    <a:pt x="689298" y="946929"/>
                  </a:lnTo>
                  <a:lnTo>
                    <a:pt x="650037" y="953684"/>
                  </a:lnTo>
                  <a:lnTo>
                    <a:pt x="621087" y="958850"/>
                  </a:lnTo>
                  <a:lnTo>
                    <a:pt x="606017" y="958453"/>
                  </a:lnTo>
                  <a:lnTo>
                    <a:pt x="594862" y="958133"/>
                  </a:lnTo>
                  <a:lnTo>
                    <a:pt x="594862" y="958453"/>
                  </a:lnTo>
                  <a:lnTo>
                    <a:pt x="567859" y="957261"/>
                  </a:lnTo>
                  <a:lnTo>
                    <a:pt x="559917" y="956863"/>
                  </a:lnTo>
                  <a:lnTo>
                    <a:pt x="549989" y="957261"/>
                  </a:lnTo>
                  <a:lnTo>
                    <a:pt x="499160" y="958850"/>
                  </a:lnTo>
                  <a:lnTo>
                    <a:pt x="466200" y="958453"/>
                  </a:lnTo>
                  <a:lnTo>
                    <a:pt x="455081" y="956863"/>
                  </a:lnTo>
                  <a:lnTo>
                    <a:pt x="454287" y="956863"/>
                  </a:lnTo>
                  <a:lnTo>
                    <a:pt x="454287" y="956466"/>
                  </a:lnTo>
                  <a:lnTo>
                    <a:pt x="434432" y="949313"/>
                  </a:lnTo>
                  <a:lnTo>
                    <a:pt x="396707" y="930240"/>
                  </a:lnTo>
                  <a:lnTo>
                    <a:pt x="361762" y="907590"/>
                  </a:lnTo>
                  <a:lnTo>
                    <a:pt x="328802" y="881761"/>
                  </a:lnTo>
                  <a:lnTo>
                    <a:pt x="297828" y="852753"/>
                  </a:lnTo>
                  <a:lnTo>
                    <a:pt x="270031" y="822950"/>
                  </a:lnTo>
                  <a:lnTo>
                    <a:pt x="231909" y="776061"/>
                  </a:lnTo>
                  <a:lnTo>
                    <a:pt x="190213" y="714866"/>
                  </a:lnTo>
                  <a:lnTo>
                    <a:pt x="158842" y="659632"/>
                  </a:lnTo>
                  <a:lnTo>
                    <a:pt x="129853" y="600026"/>
                  </a:lnTo>
                  <a:lnTo>
                    <a:pt x="125882" y="591284"/>
                  </a:lnTo>
                  <a:lnTo>
                    <a:pt x="125485" y="591284"/>
                  </a:lnTo>
                  <a:lnTo>
                    <a:pt x="125485" y="590490"/>
                  </a:lnTo>
                  <a:lnTo>
                    <a:pt x="121911" y="590490"/>
                  </a:lnTo>
                  <a:lnTo>
                    <a:pt x="118734" y="590490"/>
                  </a:lnTo>
                  <a:lnTo>
                    <a:pt x="106424" y="590092"/>
                  </a:lnTo>
                  <a:lnTo>
                    <a:pt x="83392" y="585324"/>
                  </a:lnTo>
                  <a:lnTo>
                    <a:pt x="62345" y="577376"/>
                  </a:lnTo>
                  <a:lnTo>
                    <a:pt x="43284" y="565455"/>
                  </a:lnTo>
                  <a:lnTo>
                    <a:pt x="26606" y="550355"/>
                  </a:lnTo>
                  <a:lnTo>
                    <a:pt x="14296" y="532474"/>
                  </a:lnTo>
                  <a:lnTo>
                    <a:pt x="5162" y="513003"/>
                  </a:lnTo>
                  <a:lnTo>
                    <a:pt x="397" y="491148"/>
                  </a:lnTo>
                  <a:lnTo>
                    <a:pt x="0" y="480021"/>
                  </a:lnTo>
                  <a:lnTo>
                    <a:pt x="397" y="469292"/>
                  </a:lnTo>
                  <a:lnTo>
                    <a:pt x="5162" y="447437"/>
                  </a:lnTo>
                  <a:lnTo>
                    <a:pt x="14296" y="427569"/>
                  </a:lnTo>
                  <a:lnTo>
                    <a:pt x="26606" y="409687"/>
                  </a:lnTo>
                  <a:lnTo>
                    <a:pt x="43284" y="394587"/>
                  </a:lnTo>
                  <a:lnTo>
                    <a:pt x="62345" y="382666"/>
                  </a:lnTo>
                  <a:lnTo>
                    <a:pt x="83392" y="373924"/>
                  </a:lnTo>
                  <a:lnTo>
                    <a:pt x="106424" y="369155"/>
                  </a:lnTo>
                  <a:lnTo>
                    <a:pt x="118734" y="369155"/>
                  </a:lnTo>
                  <a:lnTo>
                    <a:pt x="120720" y="367566"/>
                  </a:lnTo>
                  <a:lnTo>
                    <a:pt x="123102" y="365976"/>
                  </a:lnTo>
                  <a:lnTo>
                    <a:pt x="125882" y="232063"/>
                  </a:lnTo>
                  <a:lnTo>
                    <a:pt x="135413" y="23445"/>
                  </a:lnTo>
                  <a:lnTo>
                    <a:pt x="137001" y="0"/>
                  </a:lnTo>
                  <a:close/>
                </a:path>
              </a:pathLst>
            </a:custGeom>
            <a:solidFill>
              <a:srgbClr val="EDB4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Freeform 45"/>
            <p:cNvSpPr>
              <a:spLocks/>
            </p:cNvSpPr>
            <p:nvPr/>
          </p:nvSpPr>
          <p:spPr bwMode="auto">
            <a:xfrm>
              <a:off x="4217988" y="4243388"/>
              <a:ext cx="355600" cy="1425575"/>
            </a:xfrm>
            <a:custGeom>
              <a:avLst/>
              <a:gdLst>
                <a:gd name="T0" fmla="*/ 2147483647 w 894"/>
                <a:gd name="T1" fmla="*/ 2147483647 h 3595"/>
                <a:gd name="T2" fmla="*/ 2147483647 w 894"/>
                <a:gd name="T3" fmla="*/ 2147483647 h 3595"/>
                <a:gd name="T4" fmla="*/ 2147483647 w 894"/>
                <a:gd name="T5" fmla="*/ 0 h 3595"/>
                <a:gd name="T6" fmla="*/ 0 w 894"/>
                <a:gd name="T7" fmla="*/ 0 h 3595"/>
                <a:gd name="T8" fmla="*/ 2147483647 w 894"/>
                <a:gd name="T9" fmla="*/ 2147483647 h 35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4"/>
                <a:gd name="T16" fmla="*/ 0 h 3595"/>
                <a:gd name="T17" fmla="*/ 894 w 894"/>
                <a:gd name="T18" fmla="*/ 3595 h 35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4" h="3595">
                  <a:moveTo>
                    <a:pt x="249" y="3595"/>
                  </a:moveTo>
                  <a:lnTo>
                    <a:pt x="769" y="3595"/>
                  </a:lnTo>
                  <a:lnTo>
                    <a:pt x="894" y="0"/>
                  </a:lnTo>
                  <a:lnTo>
                    <a:pt x="0" y="0"/>
                  </a:lnTo>
                  <a:lnTo>
                    <a:pt x="249" y="3595"/>
                  </a:lnTo>
                  <a:close/>
                </a:path>
              </a:pathLst>
            </a:custGeom>
            <a:solidFill>
              <a:srgbClr val="2E2D3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Freeform 46"/>
            <p:cNvSpPr>
              <a:spLocks/>
            </p:cNvSpPr>
            <p:nvPr/>
          </p:nvSpPr>
          <p:spPr bwMode="auto">
            <a:xfrm>
              <a:off x="3917950" y="4243388"/>
              <a:ext cx="354013" cy="1425575"/>
            </a:xfrm>
            <a:custGeom>
              <a:avLst/>
              <a:gdLst>
                <a:gd name="T0" fmla="*/ 2147483647 w 894"/>
                <a:gd name="T1" fmla="*/ 2147483647 h 3595"/>
                <a:gd name="T2" fmla="*/ 2147483647 w 894"/>
                <a:gd name="T3" fmla="*/ 2147483647 h 3595"/>
                <a:gd name="T4" fmla="*/ 0 w 894"/>
                <a:gd name="T5" fmla="*/ 0 h 3595"/>
                <a:gd name="T6" fmla="*/ 2147483647 w 894"/>
                <a:gd name="T7" fmla="*/ 0 h 3595"/>
                <a:gd name="T8" fmla="*/ 2147483647 w 894"/>
                <a:gd name="T9" fmla="*/ 2147483647 h 35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4"/>
                <a:gd name="T16" fmla="*/ 0 h 3595"/>
                <a:gd name="T17" fmla="*/ 894 w 894"/>
                <a:gd name="T18" fmla="*/ 3595 h 35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4" h="3595">
                  <a:moveTo>
                    <a:pt x="645" y="3595"/>
                  </a:moveTo>
                  <a:lnTo>
                    <a:pt x="126" y="3595"/>
                  </a:lnTo>
                  <a:lnTo>
                    <a:pt x="0" y="0"/>
                  </a:lnTo>
                  <a:lnTo>
                    <a:pt x="894" y="0"/>
                  </a:lnTo>
                  <a:lnTo>
                    <a:pt x="645" y="3595"/>
                  </a:lnTo>
                  <a:close/>
                </a:path>
              </a:pathLst>
            </a:custGeom>
            <a:solidFill>
              <a:srgbClr val="2E2D3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Rectangle 47"/>
            <p:cNvSpPr>
              <a:spLocks noChangeArrowheads="1"/>
            </p:cNvSpPr>
            <p:nvPr/>
          </p:nvSpPr>
          <p:spPr bwMode="auto">
            <a:xfrm>
              <a:off x="3887788" y="3113088"/>
              <a:ext cx="703263" cy="685800"/>
            </a:xfrm>
            <a:prstGeom prst="rect">
              <a:avLst/>
            </a:prstGeom>
            <a:solidFill>
              <a:srgbClr val="DBDA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3344" name="Rectangle 48"/>
            <p:cNvSpPr>
              <a:spLocks noChangeArrowheads="1"/>
            </p:cNvSpPr>
            <p:nvPr/>
          </p:nvSpPr>
          <p:spPr bwMode="auto">
            <a:xfrm>
              <a:off x="4149725" y="3032125"/>
              <a:ext cx="179388" cy="101600"/>
            </a:xfrm>
            <a:prstGeom prst="rect">
              <a:avLst/>
            </a:prstGeom>
            <a:solidFill>
              <a:srgbClr val="CA2E1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3345" name="Freeform 49"/>
            <p:cNvSpPr>
              <a:spLocks/>
            </p:cNvSpPr>
            <p:nvPr/>
          </p:nvSpPr>
          <p:spPr bwMode="auto">
            <a:xfrm>
              <a:off x="4130675" y="3113088"/>
              <a:ext cx="217488" cy="1130300"/>
            </a:xfrm>
            <a:custGeom>
              <a:avLst/>
              <a:gdLst>
                <a:gd name="T0" fmla="*/ 0 w 545"/>
                <a:gd name="T1" fmla="*/ 2147483647 h 2846"/>
                <a:gd name="T2" fmla="*/ 2147483647 w 545"/>
                <a:gd name="T3" fmla="*/ 2147483647 h 2846"/>
                <a:gd name="T4" fmla="*/ 2147483647 w 545"/>
                <a:gd name="T5" fmla="*/ 2147483647 h 2846"/>
                <a:gd name="T6" fmla="*/ 2147483647 w 545"/>
                <a:gd name="T7" fmla="*/ 0 h 2846"/>
                <a:gd name="T8" fmla="*/ 2147483647 w 545"/>
                <a:gd name="T9" fmla="*/ 0 h 2846"/>
                <a:gd name="T10" fmla="*/ 0 w 545"/>
                <a:gd name="T11" fmla="*/ 2147483647 h 28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5"/>
                <a:gd name="T19" fmla="*/ 0 h 2846"/>
                <a:gd name="T20" fmla="*/ 545 w 545"/>
                <a:gd name="T21" fmla="*/ 2846 h 28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5" h="2846">
                  <a:moveTo>
                    <a:pt x="0" y="2612"/>
                  </a:moveTo>
                  <a:lnTo>
                    <a:pt x="276" y="2846"/>
                  </a:lnTo>
                  <a:lnTo>
                    <a:pt x="545" y="2612"/>
                  </a:lnTo>
                  <a:lnTo>
                    <a:pt x="351" y="0"/>
                  </a:lnTo>
                  <a:lnTo>
                    <a:pt x="194" y="0"/>
                  </a:lnTo>
                  <a:lnTo>
                    <a:pt x="0" y="2612"/>
                  </a:lnTo>
                  <a:close/>
                </a:path>
              </a:pathLst>
            </a:custGeom>
            <a:solidFill>
              <a:srgbClr val="9D301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Freeform 50"/>
            <p:cNvSpPr>
              <a:spLocks/>
            </p:cNvSpPr>
            <p:nvPr/>
          </p:nvSpPr>
          <p:spPr bwMode="auto">
            <a:xfrm>
              <a:off x="4297363" y="3032125"/>
              <a:ext cx="201613" cy="138113"/>
            </a:xfrm>
            <a:custGeom>
              <a:avLst/>
              <a:gdLst>
                <a:gd name="T0" fmla="*/ 2147483647 w 511"/>
                <a:gd name="T1" fmla="*/ 2147483647 h 350"/>
                <a:gd name="T2" fmla="*/ 2147483647 w 511"/>
                <a:gd name="T3" fmla="*/ 2147483647 h 350"/>
                <a:gd name="T4" fmla="*/ 2147483647 w 511"/>
                <a:gd name="T5" fmla="*/ 0 h 350"/>
                <a:gd name="T6" fmla="*/ 0 w 511"/>
                <a:gd name="T7" fmla="*/ 0 h 350"/>
                <a:gd name="T8" fmla="*/ 2147483647 w 511"/>
                <a:gd name="T9" fmla="*/ 2147483647 h 3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1"/>
                <a:gd name="T16" fmla="*/ 0 h 350"/>
                <a:gd name="T17" fmla="*/ 511 w 511"/>
                <a:gd name="T18" fmla="*/ 350 h 3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1" h="350">
                  <a:moveTo>
                    <a:pt x="110" y="350"/>
                  </a:moveTo>
                  <a:lnTo>
                    <a:pt x="511" y="205"/>
                  </a:lnTo>
                  <a:lnTo>
                    <a:pt x="511" y="0"/>
                  </a:lnTo>
                  <a:lnTo>
                    <a:pt x="0" y="0"/>
                  </a:lnTo>
                  <a:lnTo>
                    <a:pt x="110" y="350"/>
                  </a:lnTo>
                  <a:close/>
                </a:path>
              </a:pathLst>
            </a:custGeom>
            <a:solidFill>
              <a:srgbClr val="FEF6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Freeform 51"/>
            <p:cNvSpPr>
              <a:spLocks/>
            </p:cNvSpPr>
            <p:nvPr/>
          </p:nvSpPr>
          <p:spPr bwMode="auto">
            <a:xfrm>
              <a:off x="3979863" y="3032125"/>
              <a:ext cx="201613" cy="138113"/>
            </a:xfrm>
            <a:custGeom>
              <a:avLst/>
              <a:gdLst>
                <a:gd name="T0" fmla="*/ 2147483647 w 509"/>
                <a:gd name="T1" fmla="*/ 2147483647 h 350"/>
                <a:gd name="T2" fmla="*/ 0 w 509"/>
                <a:gd name="T3" fmla="*/ 2147483647 h 350"/>
                <a:gd name="T4" fmla="*/ 0 w 509"/>
                <a:gd name="T5" fmla="*/ 0 h 350"/>
                <a:gd name="T6" fmla="*/ 2147483647 w 509"/>
                <a:gd name="T7" fmla="*/ 0 h 350"/>
                <a:gd name="T8" fmla="*/ 2147483647 w 509"/>
                <a:gd name="T9" fmla="*/ 2147483647 h 3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9"/>
                <a:gd name="T16" fmla="*/ 0 h 350"/>
                <a:gd name="T17" fmla="*/ 509 w 509"/>
                <a:gd name="T18" fmla="*/ 350 h 3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9" h="350">
                  <a:moveTo>
                    <a:pt x="399" y="350"/>
                  </a:moveTo>
                  <a:lnTo>
                    <a:pt x="0" y="205"/>
                  </a:lnTo>
                  <a:lnTo>
                    <a:pt x="0" y="0"/>
                  </a:lnTo>
                  <a:lnTo>
                    <a:pt x="509" y="0"/>
                  </a:lnTo>
                  <a:lnTo>
                    <a:pt x="399" y="350"/>
                  </a:lnTo>
                  <a:close/>
                </a:path>
              </a:pathLst>
            </a:custGeom>
            <a:solidFill>
              <a:srgbClr val="FEF6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Freeform 52"/>
            <p:cNvSpPr>
              <a:spLocks/>
            </p:cNvSpPr>
            <p:nvPr/>
          </p:nvSpPr>
          <p:spPr bwMode="auto">
            <a:xfrm>
              <a:off x="3424238" y="3113088"/>
              <a:ext cx="377825" cy="1281113"/>
            </a:xfrm>
            <a:custGeom>
              <a:avLst/>
              <a:gdLst>
                <a:gd name="T0" fmla="*/ 2147483647 w 954"/>
                <a:gd name="T1" fmla="*/ 2147483647 h 3229"/>
                <a:gd name="T2" fmla="*/ 2147483647 w 954"/>
                <a:gd name="T3" fmla="*/ 2147483647 h 3229"/>
                <a:gd name="T4" fmla="*/ 2147483647 w 954"/>
                <a:gd name="T5" fmla="*/ 2147483647 h 3229"/>
                <a:gd name="T6" fmla="*/ 2147483647 w 954"/>
                <a:gd name="T7" fmla="*/ 2147483647 h 3229"/>
                <a:gd name="T8" fmla="*/ 2147483647 w 954"/>
                <a:gd name="T9" fmla="*/ 2147483647 h 3229"/>
                <a:gd name="T10" fmla="*/ 2147483647 w 954"/>
                <a:gd name="T11" fmla="*/ 2147483647 h 3229"/>
                <a:gd name="T12" fmla="*/ 2147483647 w 954"/>
                <a:gd name="T13" fmla="*/ 2147483647 h 3229"/>
                <a:gd name="T14" fmla="*/ 0 w 954"/>
                <a:gd name="T15" fmla="*/ 2147483647 h 3229"/>
                <a:gd name="T16" fmla="*/ 2147483647 w 954"/>
                <a:gd name="T17" fmla="*/ 2147483647 h 3229"/>
                <a:gd name="T18" fmla="*/ 2147483647 w 954"/>
                <a:gd name="T19" fmla="*/ 2147483647 h 3229"/>
                <a:gd name="T20" fmla="*/ 2147483647 w 954"/>
                <a:gd name="T21" fmla="*/ 2147483647 h 3229"/>
                <a:gd name="T22" fmla="*/ 2147483647 w 954"/>
                <a:gd name="T23" fmla="*/ 2147483647 h 3229"/>
                <a:gd name="T24" fmla="*/ 2147483647 w 954"/>
                <a:gd name="T25" fmla="*/ 2147483647 h 3229"/>
                <a:gd name="T26" fmla="*/ 2147483647 w 954"/>
                <a:gd name="T27" fmla="*/ 2147483647 h 3229"/>
                <a:gd name="T28" fmla="*/ 2147483647 w 954"/>
                <a:gd name="T29" fmla="*/ 2147483647 h 3229"/>
                <a:gd name="T30" fmla="*/ 2147483647 w 954"/>
                <a:gd name="T31" fmla="*/ 2147483647 h 3229"/>
                <a:gd name="T32" fmla="*/ 2147483647 w 954"/>
                <a:gd name="T33" fmla="*/ 2147483647 h 3229"/>
                <a:gd name="T34" fmla="*/ 2147483647 w 954"/>
                <a:gd name="T35" fmla="*/ 2147483647 h 3229"/>
                <a:gd name="T36" fmla="*/ 2147483647 w 954"/>
                <a:gd name="T37" fmla="*/ 2147483647 h 3229"/>
                <a:gd name="T38" fmla="*/ 2147483647 w 954"/>
                <a:gd name="T39" fmla="*/ 0 h 3229"/>
                <a:gd name="T40" fmla="*/ 2147483647 w 954"/>
                <a:gd name="T41" fmla="*/ 2147483647 h 3229"/>
                <a:gd name="T42" fmla="*/ 2147483647 w 954"/>
                <a:gd name="T43" fmla="*/ 2147483647 h 3229"/>
                <a:gd name="T44" fmla="*/ 2147483647 w 954"/>
                <a:gd name="T45" fmla="*/ 2147483647 h 3229"/>
                <a:gd name="T46" fmla="*/ 2147483647 w 954"/>
                <a:gd name="T47" fmla="*/ 2147483647 h 3229"/>
                <a:gd name="T48" fmla="*/ 2147483647 w 954"/>
                <a:gd name="T49" fmla="*/ 2147483647 h 3229"/>
                <a:gd name="T50" fmla="*/ 2147483647 w 954"/>
                <a:gd name="T51" fmla="*/ 2147483647 h 3229"/>
                <a:gd name="T52" fmla="*/ 2147483647 w 954"/>
                <a:gd name="T53" fmla="*/ 2147483647 h 3229"/>
                <a:gd name="T54" fmla="*/ 2147483647 w 954"/>
                <a:gd name="T55" fmla="*/ 2147483647 h 3229"/>
                <a:gd name="T56" fmla="*/ 2147483647 w 954"/>
                <a:gd name="T57" fmla="*/ 2147483647 h 3229"/>
                <a:gd name="T58" fmla="*/ 2147483647 w 954"/>
                <a:gd name="T59" fmla="*/ 2147483647 h 3229"/>
                <a:gd name="T60" fmla="*/ 2147483647 w 954"/>
                <a:gd name="T61" fmla="*/ 2147483647 h 3229"/>
                <a:gd name="T62" fmla="*/ 2147483647 w 954"/>
                <a:gd name="T63" fmla="*/ 2147483647 h 3229"/>
                <a:gd name="T64" fmla="*/ 2147483647 w 954"/>
                <a:gd name="T65" fmla="*/ 2147483647 h 3229"/>
                <a:gd name="T66" fmla="*/ 2147483647 w 954"/>
                <a:gd name="T67" fmla="*/ 2147483647 h 3229"/>
                <a:gd name="T68" fmla="*/ 2147483647 w 954"/>
                <a:gd name="T69" fmla="*/ 2147483647 h 3229"/>
                <a:gd name="T70" fmla="*/ 2147483647 w 954"/>
                <a:gd name="T71" fmla="*/ 2147483647 h 3229"/>
                <a:gd name="T72" fmla="*/ 2147483647 w 954"/>
                <a:gd name="T73" fmla="*/ 2147483647 h 3229"/>
                <a:gd name="T74" fmla="*/ 2147483647 w 954"/>
                <a:gd name="T75" fmla="*/ 2147483647 h 3229"/>
                <a:gd name="T76" fmla="*/ 2147483647 w 954"/>
                <a:gd name="T77" fmla="*/ 2147483647 h 322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54"/>
                <a:gd name="T118" fmla="*/ 0 h 3229"/>
                <a:gd name="T119" fmla="*/ 954 w 954"/>
                <a:gd name="T120" fmla="*/ 3229 h 322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54" h="3229">
                  <a:moveTo>
                    <a:pt x="561" y="3185"/>
                  </a:moveTo>
                  <a:lnTo>
                    <a:pt x="329" y="3207"/>
                  </a:lnTo>
                  <a:lnTo>
                    <a:pt x="98" y="3229"/>
                  </a:lnTo>
                  <a:lnTo>
                    <a:pt x="79" y="3126"/>
                  </a:lnTo>
                  <a:lnTo>
                    <a:pt x="47" y="2923"/>
                  </a:lnTo>
                  <a:lnTo>
                    <a:pt x="22" y="2718"/>
                  </a:lnTo>
                  <a:lnTo>
                    <a:pt x="8" y="2513"/>
                  </a:lnTo>
                  <a:lnTo>
                    <a:pt x="0" y="2309"/>
                  </a:lnTo>
                  <a:lnTo>
                    <a:pt x="1" y="2104"/>
                  </a:lnTo>
                  <a:lnTo>
                    <a:pt x="10" y="1900"/>
                  </a:lnTo>
                  <a:lnTo>
                    <a:pt x="28" y="1696"/>
                  </a:lnTo>
                  <a:lnTo>
                    <a:pt x="54" y="1493"/>
                  </a:lnTo>
                  <a:lnTo>
                    <a:pt x="88" y="1290"/>
                  </a:lnTo>
                  <a:lnTo>
                    <a:pt x="131" y="1089"/>
                  </a:lnTo>
                  <a:lnTo>
                    <a:pt x="181" y="888"/>
                  </a:lnTo>
                  <a:lnTo>
                    <a:pt x="240" y="688"/>
                  </a:lnTo>
                  <a:lnTo>
                    <a:pt x="307" y="490"/>
                  </a:lnTo>
                  <a:lnTo>
                    <a:pt x="382" y="293"/>
                  </a:lnTo>
                  <a:lnTo>
                    <a:pt x="465" y="97"/>
                  </a:lnTo>
                  <a:lnTo>
                    <a:pt x="511" y="0"/>
                  </a:lnTo>
                  <a:lnTo>
                    <a:pt x="732" y="57"/>
                  </a:lnTo>
                  <a:lnTo>
                    <a:pt x="954" y="113"/>
                  </a:lnTo>
                  <a:lnTo>
                    <a:pt x="911" y="206"/>
                  </a:lnTo>
                  <a:lnTo>
                    <a:pt x="832" y="392"/>
                  </a:lnTo>
                  <a:lnTo>
                    <a:pt x="761" y="580"/>
                  </a:lnTo>
                  <a:lnTo>
                    <a:pt x="697" y="767"/>
                  </a:lnTo>
                  <a:lnTo>
                    <a:pt x="640" y="958"/>
                  </a:lnTo>
                  <a:lnTo>
                    <a:pt x="592" y="1149"/>
                  </a:lnTo>
                  <a:lnTo>
                    <a:pt x="552" y="1340"/>
                  </a:lnTo>
                  <a:lnTo>
                    <a:pt x="520" y="1533"/>
                  </a:lnTo>
                  <a:lnTo>
                    <a:pt x="495" y="1727"/>
                  </a:lnTo>
                  <a:lnTo>
                    <a:pt x="478" y="1920"/>
                  </a:lnTo>
                  <a:lnTo>
                    <a:pt x="469" y="2114"/>
                  </a:lnTo>
                  <a:lnTo>
                    <a:pt x="468" y="2309"/>
                  </a:lnTo>
                  <a:lnTo>
                    <a:pt x="474" y="2503"/>
                  </a:lnTo>
                  <a:lnTo>
                    <a:pt x="490" y="2699"/>
                  </a:lnTo>
                  <a:lnTo>
                    <a:pt x="512" y="2893"/>
                  </a:lnTo>
                  <a:lnTo>
                    <a:pt x="543" y="3088"/>
                  </a:lnTo>
                  <a:lnTo>
                    <a:pt x="561" y="3185"/>
                  </a:lnTo>
                  <a:close/>
                </a:path>
              </a:pathLst>
            </a:custGeom>
            <a:solidFill>
              <a:srgbClr val="2E2D3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9" name="Freeform 53"/>
            <p:cNvSpPr>
              <a:spLocks/>
            </p:cNvSpPr>
            <p:nvPr/>
          </p:nvSpPr>
          <p:spPr bwMode="auto">
            <a:xfrm>
              <a:off x="3465513" y="4376738"/>
              <a:ext cx="241300" cy="179388"/>
            </a:xfrm>
            <a:custGeom>
              <a:avLst/>
              <a:gdLst>
                <a:gd name="T0" fmla="*/ 2147483647 w 607"/>
                <a:gd name="T1" fmla="*/ 2147483647 h 451"/>
                <a:gd name="T2" fmla="*/ 2147483647 w 607"/>
                <a:gd name="T3" fmla="*/ 2147483647 h 451"/>
                <a:gd name="T4" fmla="*/ 2147483647 w 607"/>
                <a:gd name="T5" fmla="*/ 2147483647 h 451"/>
                <a:gd name="T6" fmla="*/ 2147483647 w 607"/>
                <a:gd name="T7" fmla="*/ 2147483647 h 451"/>
                <a:gd name="T8" fmla="*/ 2147483647 w 607"/>
                <a:gd name="T9" fmla="*/ 0 h 451"/>
                <a:gd name="T10" fmla="*/ 2147483647 w 607"/>
                <a:gd name="T11" fmla="*/ 2147483647 h 451"/>
                <a:gd name="T12" fmla="*/ 2147483647 w 607"/>
                <a:gd name="T13" fmla="*/ 2147483647 h 451"/>
                <a:gd name="T14" fmla="*/ 0 w 607"/>
                <a:gd name="T15" fmla="*/ 2147483647 h 451"/>
                <a:gd name="T16" fmla="*/ 2147483647 w 607"/>
                <a:gd name="T17" fmla="*/ 2147483647 h 451"/>
                <a:gd name="T18" fmla="*/ 2147483647 w 607"/>
                <a:gd name="T19" fmla="*/ 2147483647 h 451"/>
                <a:gd name="T20" fmla="*/ 2147483647 w 607"/>
                <a:gd name="T21" fmla="*/ 2147483647 h 451"/>
                <a:gd name="T22" fmla="*/ 2147483647 w 607"/>
                <a:gd name="T23" fmla="*/ 2147483647 h 451"/>
                <a:gd name="T24" fmla="*/ 2147483647 w 607"/>
                <a:gd name="T25" fmla="*/ 2147483647 h 451"/>
                <a:gd name="T26" fmla="*/ 2147483647 w 607"/>
                <a:gd name="T27" fmla="*/ 2147483647 h 451"/>
                <a:gd name="T28" fmla="*/ 2147483647 w 607"/>
                <a:gd name="T29" fmla="*/ 2147483647 h 451"/>
                <a:gd name="T30" fmla="*/ 2147483647 w 607"/>
                <a:gd name="T31" fmla="*/ 2147483647 h 451"/>
                <a:gd name="T32" fmla="*/ 2147483647 w 607"/>
                <a:gd name="T33" fmla="*/ 2147483647 h 451"/>
                <a:gd name="T34" fmla="*/ 2147483647 w 607"/>
                <a:gd name="T35" fmla="*/ 2147483647 h 451"/>
                <a:gd name="T36" fmla="*/ 2147483647 w 607"/>
                <a:gd name="T37" fmla="*/ 2147483647 h 451"/>
                <a:gd name="T38" fmla="*/ 2147483647 w 607"/>
                <a:gd name="T39" fmla="*/ 2147483647 h 451"/>
                <a:gd name="T40" fmla="*/ 2147483647 w 607"/>
                <a:gd name="T41" fmla="*/ 2147483647 h 451"/>
                <a:gd name="T42" fmla="*/ 2147483647 w 607"/>
                <a:gd name="T43" fmla="*/ 2147483647 h 451"/>
                <a:gd name="T44" fmla="*/ 2147483647 w 607"/>
                <a:gd name="T45" fmla="*/ 2147483647 h 451"/>
                <a:gd name="T46" fmla="*/ 2147483647 w 607"/>
                <a:gd name="T47" fmla="*/ 2147483647 h 451"/>
                <a:gd name="T48" fmla="*/ 2147483647 w 607"/>
                <a:gd name="T49" fmla="*/ 2147483647 h 451"/>
                <a:gd name="T50" fmla="*/ 2147483647 w 607"/>
                <a:gd name="T51" fmla="*/ 2147483647 h 451"/>
                <a:gd name="T52" fmla="*/ 2147483647 w 607"/>
                <a:gd name="T53" fmla="*/ 2147483647 h 451"/>
                <a:gd name="T54" fmla="*/ 2147483647 w 607"/>
                <a:gd name="T55" fmla="*/ 2147483647 h 451"/>
                <a:gd name="T56" fmla="*/ 2147483647 w 607"/>
                <a:gd name="T57" fmla="*/ 2147483647 h 451"/>
                <a:gd name="T58" fmla="*/ 2147483647 w 607"/>
                <a:gd name="T59" fmla="*/ 2147483647 h 451"/>
                <a:gd name="T60" fmla="*/ 2147483647 w 607"/>
                <a:gd name="T61" fmla="*/ 2147483647 h 451"/>
                <a:gd name="T62" fmla="*/ 2147483647 w 607"/>
                <a:gd name="T63" fmla="*/ 2147483647 h 451"/>
                <a:gd name="T64" fmla="*/ 2147483647 w 607"/>
                <a:gd name="T65" fmla="*/ 2147483647 h 451"/>
                <a:gd name="T66" fmla="*/ 2147483647 w 607"/>
                <a:gd name="T67" fmla="*/ 2147483647 h 451"/>
                <a:gd name="T68" fmla="*/ 2147483647 w 607"/>
                <a:gd name="T69" fmla="*/ 2147483647 h 451"/>
                <a:gd name="T70" fmla="*/ 2147483647 w 607"/>
                <a:gd name="T71" fmla="*/ 2147483647 h 45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7"/>
                <a:gd name="T109" fmla="*/ 0 h 451"/>
                <a:gd name="T110" fmla="*/ 607 w 607"/>
                <a:gd name="T111" fmla="*/ 451 h 45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7" h="451">
                  <a:moveTo>
                    <a:pt x="522" y="52"/>
                  </a:moveTo>
                  <a:lnTo>
                    <a:pt x="491" y="36"/>
                  </a:lnTo>
                  <a:lnTo>
                    <a:pt x="461" y="27"/>
                  </a:lnTo>
                  <a:lnTo>
                    <a:pt x="455" y="13"/>
                  </a:lnTo>
                  <a:lnTo>
                    <a:pt x="449" y="0"/>
                  </a:lnTo>
                  <a:lnTo>
                    <a:pt x="5" y="43"/>
                  </a:lnTo>
                  <a:lnTo>
                    <a:pt x="1" y="71"/>
                  </a:lnTo>
                  <a:lnTo>
                    <a:pt x="0" y="129"/>
                  </a:lnTo>
                  <a:lnTo>
                    <a:pt x="2" y="160"/>
                  </a:lnTo>
                  <a:lnTo>
                    <a:pt x="7" y="193"/>
                  </a:lnTo>
                  <a:lnTo>
                    <a:pt x="26" y="251"/>
                  </a:lnTo>
                  <a:lnTo>
                    <a:pt x="51" y="306"/>
                  </a:lnTo>
                  <a:lnTo>
                    <a:pt x="85" y="352"/>
                  </a:lnTo>
                  <a:lnTo>
                    <a:pt x="123" y="392"/>
                  </a:lnTo>
                  <a:lnTo>
                    <a:pt x="167" y="422"/>
                  </a:lnTo>
                  <a:lnTo>
                    <a:pt x="213" y="442"/>
                  </a:lnTo>
                  <a:lnTo>
                    <a:pt x="261" y="451"/>
                  </a:lnTo>
                  <a:lnTo>
                    <a:pt x="287" y="450"/>
                  </a:lnTo>
                  <a:lnTo>
                    <a:pt x="309" y="447"/>
                  </a:lnTo>
                  <a:lnTo>
                    <a:pt x="351" y="433"/>
                  </a:lnTo>
                  <a:lnTo>
                    <a:pt x="387" y="411"/>
                  </a:lnTo>
                  <a:lnTo>
                    <a:pt x="420" y="381"/>
                  </a:lnTo>
                  <a:lnTo>
                    <a:pt x="447" y="343"/>
                  </a:lnTo>
                  <a:lnTo>
                    <a:pt x="467" y="300"/>
                  </a:lnTo>
                  <a:lnTo>
                    <a:pt x="482" y="253"/>
                  </a:lnTo>
                  <a:lnTo>
                    <a:pt x="488" y="201"/>
                  </a:lnTo>
                  <a:lnTo>
                    <a:pt x="490" y="173"/>
                  </a:lnTo>
                  <a:lnTo>
                    <a:pt x="526" y="183"/>
                  </a:lnTo>
                  <a:lnTo>
                    <a:pt x="570" y="183"/>
                  </a:lnTo>
                  <a:lnTo>
                    <a:pt x="593" y="175"/>
                  </a:lnTo>
                  <a:lnTo>
                    <a:pt x="600" y="167"/>
                  </a:lnTo>
                  <a:lnTo>
                    <a:pt x="607" y="157"/>
                  </a:lnTo>
                  <a:lnTo>
                    <a:pt x="605" y="129"/>
                  </a:lnTo>
                  <a:lnTo>
                    <a:pt x="584" y="97"/>
                  </a:lnTo>
                  <a:lnTo>
                    <a:pt x="547" y="66"/>
                  </a:lnTo>
                  <a:lnTo>
                    <a:pt x="522" y="52"/>
                  </a:lnTo>
                  <a:close/>
                </a:path>
              </a:pathLst>
            </a:custGeom>
            <a:solidFill>
              <a:srgbClr val="EDB4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Freeform 54"/>
            <p:cNvSpPr>
              <a:spLocks/>
            </p:cNvSpPr>
            <p:nvPr/>
          </p:nvSpPr>
          <p:spPr bwMode="auto">
            <a:xfrm>
              <a:off x="4206875" y="3113088"/>
              <a:ext cx="646113" cy="1323975"/>
            </a:xfrm>
            <a:custGeom>
              <a:avLst/>
              <a:gdLst>
                <a:gd name="T0" fmla="*/ 2147483647 w 1631"/>
                <a:gd name="T1" fmla="*/ 2147483647 h 3338"/>
                <a:gd name="T2" fmla="*/ 2147483647 w 1631"/>
                <a:gd name="T3" fmla="*/ 2147483647 h 3338"/>
                <a:gd name="T4" fmla="*/ 2147483647 w 1631"/>
                <a:gd name="T5" fmla="*/ 2147483647 h 3338"/>
                <a:gd name="T6" fmla="*/ 2147483647 w 1631"/>
                <a:gd name="T7" fmla="*/ 2147483647 h 3338"/>
                <a:gd name="T8" fmla="*/ 2147483647 w 1631"/>
                <a:gd name="T9" fmla="*/ 2147483647 h 3338"/>
                <a:gd name="T10" fmla="*/ 2147483647 w 1631"/>
                <a:gd name="T11" fmla="*/ 2147483647 h 3338"/>
                <a:gd name="T12" fmla="*/ 2147483647 w 1631"/>
                <a:gd name="T13" fmla="*/ 2147483647 h 3338"/>
                <a:gd name="T14" fmla="*/ 2147483647 w 1631"/>
                <a:gd name="T15" fmla="*/ 2147483647 h 3338"/>
                <a:gd name="T16" fmla="*/ 2147483647 w 1631"/>
                <a:gd name="T17" fmla="*/ 2147483647 h 3338"/>
                <a:gd name="T18" fmla="*/ 2147483647 w 1631"/>
                <a:gd name="T19" fmla="*/ 2147483647 h 3338"/>
                <a:gd name="T20" fmla="*/ 2147483647 w 1631"/>
                <a:gd name="T21" fmla="*/ 2147483647 h 3338"/>
                <a:gd name="T22" fmla="*/ 2147483647 w 1631"/>
                <a:gd name="T23" fmla="*/ 2147483647 h 3338"/>
                <a:gd name="T24" fmla="*/ 2147483647 w 1631"/>
                <a:gd name="T25" fmla="*/ 2147483647 h 3338"/>
                <a:gd name="T26" fmla="*/ 0 w 1631"/>
                <a:gd name="T27" fmla="*/ 2147483647 h 3338"/>
                <a:gd name="T28" fmla="*/ 0 w 1631"/>
                <a:gd name="T29" fmla="*/ 2147483647 h 3338"/>
                <a:gd name="T30" fmla="*/ 2147483647 w 1631"/>
                <a:gd name="T31" fmla="*/ 0 h 3338"/>
                <a:gd name="T32" fmla="*/ 2147483647 w 1631"/>
                <a:gd name="T33" fmla="*/ 0 h 3338"/>
                <a:gd name="T34" fmla="*/ 2147483647 w 1631"/>
                <a:gd name="T35" fmla="*/ 2147483647 h 3338"/>
                <a:gd name="T36" fmla="*/ 2147483647 w 1631"/>
                <a:gd name="T37" fmla="*/ 2147483647 h 3338"/>
                <a:gd name="T38" fmla="*/ 2147483647 w 1631"/>
                <a:gd name="T39" fmla="*/ 2147483647 h 33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31"/>
                <a:gd name="T61" fmla="*/ 0 h 3338"/>
                <a:gd name="T62" fmla="*/ 1631 w 1631"/>
                <a:gd name="T63" fmla="*/ 3338 h 33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31" h="3338">
                  <a:moveTo>
                    <a:pt x="294" y="3338"/>
                  </a:moveTo>
                  <a:lnTo>
                    <a:pt x="294" y="3336"/>
                  </a:lnTo>
                  <a:lnTo>
                    <a:pt x="286" y="3336"/>
                  </a:lnTo>
                  <a:lnTo>
                    <a:pt x="280" y="3338"/>
                  </a:lnTo>
                  <a:lnTo>
                    <a:pt x="254" y="3336"/>
                  </a:lnTo>
                  <a:lnTo>
                    <a:pt x="204" y="3329"/>
                  </a:lnTo>
                  <a:lnTo>
                    <a:pt x="157" y="3313"/>
                  </a:lnTo>
                  <a:lnTo>
                    <a:pt x="114" y="3291"/>
                  </a:lnTo>
                  <a:lnTo>
                    <a:pt x="78" y="3264"/>
                  </a:lnTo>
                  <a:lnTo>
                    <a:pt x="47" y="3231"/>
                  </a:lnTo>
                  <a:lnTo>
                    <a:pt x="23" y="3194"/>
                  </a:lnTo>
                  <a:lnTo>
                    <a:pt x="8" y="3154"/>
                  </a:lnTo>
                  <a:lnTo>
                    <a:pt x="4" y="3133"/>
                  </a:lnTo>
                  <a:lnTo>
                    <a:pt x="0" y="3132"/>
                  </a:lnTo>
                  <a:lnTo>
                    <a:pt x="0" y="1638"/>
                  </a:lnTo>
                  <a:lnTo>
                    <a:pt x="722" y="0"/>
                  </a:lnTo>
                  <a:lnTo>
                    <a:pt x="1631" y="0"/>
                  </a:lnTo>
                  <a:lnTo>
                    <a:pt x="1275" y="1640"/>
                  </a:lnTo>
                  <a:lnTo>
                    <a:pt x="1275" y="3338"/>
                  </a:lnTo>
                  <a:lnTo>
                    <a:pt x="294" y="3338"/>
                  </a:lnTo>
                  <a:close/>
                </a:path>
              </a:pathLst>
            </a:custGeom>
            <a:solidFill>
              <a:srgbClr val="2E2D3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1" name="Freeform 55"/>
            <p:cNvSpPr>
              <a:spLocks/>
            </p:cNvSpPr>
            <p:nvPr/>
          </p:nvSpPr>
          <p:spPr bwMode="auto">
            <a:xfrm>
              <a:off x="4206875" y="3068638"/>
              <a:ext cx="446088" cy="695325"/>
            </a:xfrm>
            <a:custGeom>
              <a:avLst/>
              <a:gdLst>
                <a:gd name="T0" fmla="*/ 2147483647 w 1128"/>
                <a:gd name="T1" fmla="*/ 2147483647 h 1749"/>
                <a:gd name="T2" fmla="*/ 0 w 1128"/>
                <a:gd name="T3" fmla="*/ 2147483647 h 1749"/>
                <a:gd name="T4" fmla="*/ 2147483647 w 1128"/>
                <a:gd name="T5" fmla="*/ 0 h 1749"/>
                <a:gd name="T6" fmla="*/ 2147483647 w 1128"/>
                <a:gd name="T7" fmla="*/ 2147483647 h 1749"/>
                <a:gd name="T8" fmla="*/ 2147483647 w 1128"/>
                <a:gd name="T9" fmla="*/ 2147483647 h 1749"/>
                <a:gd name="T10" fmla="*/ 2147483647 w 1128"/>
                <a:gd name="T11" fmla="*/ 2147483647 h 1749"/>
                <a:gd name="T12" fmla="*/ 2147483647 w 1128"/>
                <a:gd name="T13" fmla="*/ 2147483647 h 17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8"/>
                <a:gd name="T22" fmla="*/ 0 h 1749"/>
                <a:gd name="T23" fmla="*/ 1128 w 1128"/>
                <a:gd name="T24" fmla="*/ 1749 h 17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8" h="1749">
                  <a:moveTo>
                    <a:pt x="601" y="875"/>
                  </a:moveTo>
                  <a:lnTo>
                    <a:pt x="0" y="1749"/>
                  </a:lnTo>
                  <a:lnTo>
                    <a:pt x="761" y="0"/>
                  </a:lnTo>
                  <a:lnTo>
                    <a:pt x="1128" y="111"/>
                  </a:lnTo>
                  <a:lnTo>
                    <a:pt x="881" y="468"/>
                  </a:lnTo>
                  <a:lnTo>
                    <a:pt x="621" y="849"/>
                  </a:lnTo>
                  <a:lnTo>
                    <a:pt x="601" y="875"/>
                  </a:lnTo>
                  <a:close/>
                </a:path>
              </a:pathLst>
            </a:custGeom>
            <a:solidFill>
              <a:srgbClr val="37374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2" name="Freeform 56"/>
            <p:cNvSpPr>
              <a:spLocks/>
            </p:cNvSpPr>
            <p:nvPr/>
          </p:nvSpPr>
          <p:spPr bwMode="auto">
            <a:xfrm>
              <a:off x="3625850" y="3113088"/>
              <a:ext cx="646113" cy="1323975"/>
            </a:xfrm>
            <a:custGeom>
              <a:avLst/>
              <a:gdLst>
                <a:gd name="T0" fmla="*/ 2147483647 w 1630"/>
                <a:gd name="T1" fmla="*/ 2147483647 h 3338"/>
                <a:gd name="T2" fmla="*/ 2147483647 w 1630"/>
                <a:gd name="T3" fmla="*/ 2147483647 h 3338"/>
                <a:gd name="T4" fmla="*/ 2147483647 w 1630"/>
                <a:gd name="T5" fmla="*/ 2147483647 h 3338"/>
                <a:gd name="T6" fmla="*/ 2147483647 w 1630"/>
                <a:gd name="T7" fmla="*/ 2147483647 h 3338"/>
                <a:gd name="T8" fmla="*/ 2147483647 w 1630"/>
                <a:gd name="T9" fmla="*/ 2147483647 h 3338"/>
                <a:gd name="T10" fmla="*/ 2147483647 w 1630"/>
                <a:gd name="T11" fmla="*/ 2147483647 h 3338"/>
                <a:gd name="T12" fmla="*/ 2147483647 w 1630"/>
                <a:gd name="T13" fmla="*/ 2147483647 h 3338"/>
                <a:gd name="T14" fmla="*/ 2147483647 w 1630"/>
                <a:gd name="T15" fmla="*/ 2147483647 h 3338"/>
                <a:gd name="T16" fmla="*/ 2147483647 w 1630"/>
                <a:gd name="T17" fmla="*/ 2147483647 h 3338"/>
                <a:gd name="T18" fmla="*/ 2147483647 w 1630"/>
                <a:gd name="T19" fmla="*/ 2147483647 h 3338"/>
                <a:gd name="T20" fmla="*/ 2147483647 w 1630"/>
                <a:gd name="T21" fmla="*/ 2147483647 h 3338"/>
                <a:gd name="T22" fmla="*/ 2147483647 w 1630"/>
                <a:gd name="T23" fmla="*/ 2147483647 h 3338"/>
                <a:gd name="T24" fmla="*/ 2147483647 w 1630"/>
                <a:gd name="T25" fmla="*/ 2147483647 h 3338"/>
                <a:gd name="T26" fmla="*/ 2147483647 w 1630"/>
                <a:gd name="T27" fmla="*/ 2147483647 h 3338"/>
                <a:gd name="T28" fmla="*/ 2147483647 w 1630"/>
                <a:gd name="T29" fmla="*/ 2147483647 h 3338"/>
                <a:gd name="T30" fmla="*/ 2147483647 w 1630"/>
                <a:gd name="T31" fmla="*/ 0 h 3338"/>
                <a:gd name="T32" fmla="*/ 0 w 1630"/>
                <a:gd name="T33" fmla="*/ 0 h 3338"/>
                <a:gd name="T34" fmla="*/ 2147483647 w 1630"/>
                <a:gd name="T35" fmla="*/ 2147483647 h 3338"/>
                <a:gd name="T36" fmla="*/ 2147483647 w 1630"/>
                <a:gd name="T37" fmla="*/ 2147483647 h 3338"/>
                <a:gd name="T38" fmla="*/ 2147483647 w 1630"/>
                <a:gd name="T39" fmla="*/ 2147483647 h 33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30"/>
                <a:gd name="T61" fmla="*/ 0 h 3338"/>
                <a:gd name="T62" fmla="*/ 1630 w 1630"/>
                <a:gd name="T63" fmla="*/ 3338 h 33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30" h="3338">
                  <a:moveTo>
                    <a:pt x="1336" y="3338"/>
                  </a:moveTo>
                  <a:lnTo>
                    <a:pt x="1337" y="3336"/>
                  </a:lnTo>
                  <a:lnTo>
                    <a:pt x="1344" y="3336"/>
                  </a:lnTo>
                  <a:lnTo>
                    <a:pt x="1350" y="3338"/>
                  </a:lnTo>
                  <a:lnTo>
                    <a:pt x="1377" y="3336"/>
                  </a:lnTo>
                  <a:lnTo>
                    <a:pt x="1427" y="3329"/>
                  </a:lnTo>
                  <a:lnTo>
                    <a:pt x="1473" y="3313"/>
                  </a:lnTo>
                  <a:lnTo>
                    <a:pt x="1516" y="3291"/>
                  </a:lnTo>
                  <a:lnTo>
                    <a:pt x="1552" y="3264"/>
                  </a:lnTo>
                  <a:lnTo>
                    <a:pt x="1584" y="3231"/>
                  </a:lnTo>
                  <a:lnTo>
                    <a:pt x="1607" y="3194"/>
                  </a:lnTo>
                  <a:lnTo>
                    <a:pt x="1622" y="3154"/>
                  </a:lnTo>
                  <a:lnTo>
                    <a:pt x="1628" y="3133"/>
                  </a:lnTo>
                  <a:lnTo>
                    <a:pt x="1630" y="3132"/>
                  </a:lnTo>
                  <a:lnTo>
                    <a:pt x="1630" y="1638"/>
                  </a:lnTo>
                  <a:lnTo>
                    <a:pt x="908" y="0"/>
                  </a:lnTo>
                  <a:lnTo>
                    <a:pt x="0" y="0"/>
                  </a:lnTo>
                  <a:lnTo>
                    <a:pt x="355" y="1640"/>
                  </a:lnTo>
                  <a:lnTo>
                    <a:pt x="355" y="3338"/>
                  </a:lnTo>
                  <a:lnTo>
                    <a:pt x="1336" y="3338"/>
                  </a:lnTo>
                  <a:close/>
                </a:path>
              </a:pathLst>
            </a:custGeom>
            <a:solidFill>
              <a:srgbClr val="2E2D3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3" name="Freeform 57"/>
            <p:cNvSpPr>
              <a:spLocks/>
            </p:cNvSpPr>
            <p:nvPr/>
          </p:nvSpPr>
          <p:spPr bwMode="auto">
            <a:xfrm>
              <a:off x="3825875" y="3068638"/>
              <a:ext cx="446088" cy="695325"/>
            </a:xfrm>
            <a:custGeom>
              <a:avLst/>
              <a:gdLst>
                <a:gd name="T0" fmla="*/ 0 w 1126"/>
                <a:gd name="T1" fmla="*/ 2147483647 h 1749"/>
                <a:gd name="T2" fmla="*/ 2147483647 w 1126"/>
                <a:gd name="T3" fmla="*/ 0 h 1749"/>
                <a:gd name="T4" fmla="*/ 2147483647 w 1126"/>
                <a:gd name="T5" fmla="*/ 2147483647 h 1749"/>
                <a:gd name="T6" fmla="*/ 2147483647 w 1126"/>
                <a:gd name="T7" fmla="*/ 2147483647 h 1749"/>
                <a:gd name="T8" fmla="*/ 0 w 1126"/>
                <a:gd name="T9" fmla="*/ 2147483647 h 17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6"/>
                <a:gd name="T16" fmla="*/ 0 h 1749"/>
                <a:gd name="T17" fmla="*/ 1126 w 1126"/>
                <a:gd name="T18" fmla="*/ 1749 h 17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6" h="1749">
                  <a:moveTo>
                    <a:pt x="0" y="111"/>
                  </a:moveTo>
                  <a:lnTo>
                    <a:pt x="365" y="0"/>
                  </a:lnTo>
                  <a:lnTo>
                    <a:pt x="1126" y="1749"/>
                  </a:lnTo>
                  <a:lnTo>
                    <a:pt x="245" y="468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37374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4" name="Freeform 58"/>
            <p:cNvSpPr>
              <a:spLocks/>
            </p:cNvSpPr>
            <p:nvPr/>
          </p:nvSpPr>
          <p:spPr bwMode="auto">
            <a:xfrm>
              <a:off x="3725863" y="2495550"/>
              <a:ext cx="66675" cy="66675"/>
            </a:xfrm>
            <a:custGeom>
              <a:avLst/>
              <a:gdLst>
                <a:gd name="T0" fmla="*/ 2147483647 w 169"/>
                <a:gd name="T1" fmla="*/ 2147483647 h 168"/>
                <a:gd name="T2" fmla="*/ 2147483647 w 169"/>
                <a:gd name="T3" fmla="*/ 2147483647 h 168"/>
                <a:gd name="T4" fmla="*/ 2147483647 w 169"/>
                <a:gd name="T5" fmla="*/ 2147483647 h 168"/>
                <a:gd name="T6" fmla="*/ 2147483647 w 169"/>
                <a:gd name="T7" fmla="*/ 2147483647 h 168"/>
                <a:gd name="T8" fmla="*/ 2147483647 w 169"/>
                <a:gd name="T9" fmla="*/ 2147483647 h 168"/>
                <a:gd name="T10" fmla="*/ 2147483647 w 169"/>
                <a:gd name="T11" fmla="*/ 2147483647 h 168"/>
                <a:gd name="T12" fmla="*/ 2147483647 w 169"/>
                <a:gd name="T13" fmla="*/ 2147483647 h 168"/>
                <a:gd name="T14" fmla="*/ 2147483647 w 169"/>
                <a:gd name="T15" fmla="*/ 2147483647 h 168"/>
                <a:gd name="T16" fmla="*/ 2147483647 w 169"/>
                <a:gd name="T17" fmla="*/ 2147483647 h 168"/>
                <a:gd name="T18" fmla="*/ 2147483647 w 169"/>
                <a:gd name="T19" fmla="*/ 2147483647 h 168"/>
                <a:gd name="T20" fmla="*/ 2147483647 w 169"/>
                <a:gd name="T21" fmla="*/ 2147483647 h 168"/>
                <a:gd name="T22" fmla="*/ 2147483647 w 169"/>
                <a:gd name="T23" fmla="*/ 0 h 168"/>
                <a:gd name="T24" fmla="*/ 2147483647 w 169"/>
                <a:gd name="T25" fmla="*/ 0 h 168"/>
                <a:gd name="T26" fmla="*/ 2147483647 w 169"/>
                <a:gd name="T27" fmla="*/ 2147483647 h 168"/>
                <a:gd name="T28" fmla="*/ 2147483647 w 169"/>
                <a:gd name="T29" fmla="*/ 2147483647 h 168"/>
                <a:gd name="T30" fmla="*/ 2147483647 w 169"/>
                <a:gd name="T31" fmla="*/ 2147483647 h 168"/>
                <a:gd name="T32" fmla="*/ 2147483647 w 169"/>
                <a:gd name="T33" fmla="*/ 2147483647 h 168"/>
                <a:gd name="T34" fmla="*/ 0 w 169"/>
                <a:gd name="T35" fmla="*/ 2147483647 h 168"/>
                <a:gd name="T36" fmla="*/ 2147483647 w 169"/>
                <a:gd name="T37" fmla="*/ 2147483647 h 168"/>
                <a:gd name="T38" fmla="*/ 2147483647 w 169"/>
                <a:gd name="T39" fmla="*/ 2147483647 h 168"/>
                <a:gd name="T40" fmla="*/ 2147483647 w 169"/>
                <a:gd name="T41" fmla="*/ 2147483647 h 168"/>
                <a:gd name="T42" fmla="*/ 2147483647 w 169"/>
                <a:gd name="T43" fmla="*/ 2147483647 h 168"/>
                <a:gd name="T44" fmla="*/ 2147483647 w 169"/>
                <a:gd name="T45" fmla="*/ 2147483647 h 168"/>
                <a:gd name="T46" fmla="*/ 2147483647 w 169"/>
                <a:gd name="T47" fmla="*/ 2147483647 h 168"/>
                <a:gd name="T48" fmla="*/ 2147483647 w 169"/>
                <a:gd name="T49" fmla="*/ 2147483647 h 1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9"/>
                <a:gd name="T76" fmla="*/ 0 h 168"/>
                <a:gd name="T77" fmla="*/ 169 w 169"/>
                <a:gd name="T78" fmla="*/ 168 h 16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9" h="168">
                  <a:moveTo>
                    <a:pt x="39" y="127"/>
                  </a:moveTo>
                  <a:lnTo>
                    <a:pt x="40" y="108"/>
                  </a:lnTo>
                  <a:lnTo>
                    <a:pt x="53" y="76"/>
                  </a:lnTo>
                  <a:lnTo>
                    <a:pt x="78" y="53"/>
                  </a:lnTo>
                  <a:lnTo>
                    <a:pt x="110" y="38"/>
                  </a:lnTo>
                  <a:lnTo>
                    <a:pt x="128" y="37"/>
                  </a:lnTo>
                  <a:lnTo>
                    <a:pt x="149" y="40"/>
                  </a:lnTo>
                  <a:lnTo>
                    <a:pt x="169" y="47"/>
                  </a:lnTo>
                  <a:lnTo>
                    <a:pt x="162" y="37"/>
                  </a:lnTo>
                  <a:lnTo>
                    <a:pt x="147" y="19"/>
                  </a:lnTo>
                  <a:lnTo>
                    <a:pt x="126" y="7"/>
                  </a:lnTo>
                  <a:lnTo>
                    <a:pt x="103" y="0"/>
                  </a:lnTo>
                  <a:lnTo>
                    <a:pt x="90" y="0"/>
                  </a:lnTo>
                  <a:lnTo>
                    <a:pt x="71" y="1"/>
                  </a:lnTo>
                  <a:lnTo>
                    <a:pt x="39" y="14"/>
                  </a:lnTo>
                  <a:lnTo>
                    <a:pt x="16" y="38"/>
                  </a:lnTo>
                  <a:lnTo>
                    <a:pt x="1" y="71"/>
                  </a:lnTo>
                  <a:lnTo>
                    <a:pt x="0" y="89"/>
                  </a:lnTo>
                  <a:lnTo>
                    <a:pt x="1" y="101"/>
                  </a:lnTo>
                  <a:lnTo>
                    <a:pt x="8" y="125"/>
                  </a:lnTo>
                  <a:lnTo>
                    <a:pt x="21" y="145"/>
                  </a:lnTo>
                  <a:lnTo>
                    <a:pt x="39" y="162"/>
                  </a:lnTo>
                  <a:lnTo>
                    <a:pt x="49" y="168"/>
                  </a:lnTo>
                  <a:lnTo>
                    <a:pt x="40" y="149"/>
                  </a:lnTo>
                  <a:lnTo>
                    <a:pt x="39" y="127"/>
                  </a:lnTo>
                  <a:close/>
                </a:path>
              </a:pathLst>
            </a:custGeom>
            <a:solidFill>
              <a:srgbClr val="D3AB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5" name="Freeform 59"/>
            <p:cNvSpPr>
              <a:spLocks/>
            </p:cNvSpPr>
            <p:nvPr/>
          </p:nvSpPr>
          <p:spPr bwMode="auto">
            <a:xfrm>
              <a:off x="4683125" y="2495550"/>
              <a:ext cx="66675" cy="66675"/>
            </a:xfrm>
            <a:custGeom>
              <a:avLst/>
              <a:gdLst>
                <a:gd name="T0" fmla="*/ 2147483647 w 167"/>
                <a:gd name="T1" fmla="*/ 2147483647 h 168"/>
                <a:gd name="T2" fmla="*/ 2147483647 w 167"/>
                <a:gd name="T3" fmla="*/ 2147483647 h 168"/>
                <a:gd name="T4" fmla="*/ 2147483647 w 167"/>
                <a:gd name="T5" fmla="*/ 2147483647 h 168"/>
                <a:gd name="T6" fmla="*/ 2147483647 w 167"/>
                <a:gd name="T7" fmla="*/ 2147483647 h 168"/>
                <a:gd name="T8" fmla="*/ 2147483647 w 167"/>
                <a:gd name="T9" fmla="*/ 2147483647 h 168"/>
                <a:gd name="T10" fmla="*/ 2147483647 w 167"/>
                <a:gd name="T11" fmla="*/ 2147483647 h 168"/>
                <a:gd name="T12" fmla="*/ 2147483647 w 167"/>
                <a:gd name="T13" fmla="*/ 2147483647 h 168"/>
                <a:gd name="T14" fmla="*/ 0 w 167"/>
                <a:gd name="T15" fmla="*/ 2147483647 h 168"/>
                <a:gd name="T16" fmla="*/ 2147483647 w 167"/>
                <a:gd name="T17" fmla="*/ 2147483647 h 168"/>
                <a:gd name="T18" fmla="*/ 2147483647 w 167"/>
                <a:gd name="T19" fmla="*/ 2147483647 h 168"/>
                <a:gd name="T20" fmla="*/ 2147483647 w 167"/>
                <a:gd name="T21" fmla="*/ 2147483647 h 168"/>
                <a:gd name="T22" fmla="*/ 2147483647 w 167"/>
                <a:gd name="T23" fmla="*/ 0 h 168"/>
                <a:gd name="T24" fmla="*/ 2147483647 w 167"/>
                <a:gd name="T25" fmla="*/ 0 h 168"/>
                <a:gd name="T26" fmla="*/ 2147483647 w 167"/>
                <a:gd name="T27" fmla="*/ 2147483647 h 168"/>
                <a:gd name="T28" fmla="*/ 2147483647 w 167"/>
                <a:gd name="T29" fmla="*/ 2147483647 h 168"/>
                <a:gd name="T30" fmla="*/ 2147483647 w 167"/>
                <a:gd name="T31" fmla="*/ 2147483647 h 168"/>
                <a:gd name="T32" fmla="*/ 2147483647 w 167"/>
                <a:gd name="T33" fmla="*/ 2147483647 h 168"/>
                <a:gd name="T34" fmla="*/ 2147483647 w 167"/>
                <a:gd name="T35" fmla="*/ 2147483647 h 168"/>
                <a:gd name="T36" fmla="*/ 2147483647 w 167"/>
                <a:gd name="T37" fmla="*/ 2147483647 h 168"/>
                <a:gd name="T38" fmla="*/ 2147483647 w 167"/>
                <a:gd name="T39" fmla="*/ 2147483647 h 168"/>
                <a:gd name="T40" fmla="*/ 2147483647 w 167"/>
                <a:gd name="T41" fmla="*/ 2147483647 h 168"/>
                <a:gd name="T42" fmla="*/ 2147483647 w 167"/>
                <a:gd name="T43" fmla="*/ 2147483647 h 168"/>
                <a:gd name="T44" fmla="*/ 2147483647 w 167"/>
                <a:gd name="T45" fmla="*/ 2147483647 h 168"/>
                <a:gd name="T46" fmla="*/ 2147483647 w 167"/>
                <a:gd name="T47" fmla="*/ 2147483647 h 168"/>
                <a:gd name="T48" fmla="*/ 2147483647 w 167"/>
                <a:gd name="T49" fmla="*/ 2147483647 h 1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7"/>
                <a:gd name="T76" fmla="*/ 0 h 168"/>
                <a:gd name="T77" fmla="*/ 167 w 167"/>
                <a:gd name="T78" fmla="*/ 168 h 16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7" h="168">
                  <a:moveTo>
                    <a:pt x="129" y="127"/>
                  </a:moveTo>
                  <a:lnTo>
                    <a:pt x="128" y="108"/>
                  </a:lnTo>
                  <a:lnTo>
                    <a:pt x="114" y="76"/>
                  </a:lnTo>
                  <a:lnTo>
                    <a:pt x="91" y="53"/>
                  </a:lnTo>
                  <a:lnTo>
                    <a:pt x="58" y="38"/>
                  </a:lnTo>
                  <a:lnTo>
                    <a:pt x="40" y="37"/>
                  </a:lnTo>
                  <a:lnTo>
                    <a:pt x="18" y="40"/>
                  </a:lnTo>
                  <a:lnTo>
                    <a:pt x="0" y="47"/>
                  </a:lnTo>
                  <a:lnTo>
                    <a:pt x="5" y="37"/>
                  </a:lnTo>
                  <a:lnTo>
                    <a:pt x="22" y="19"/>
                  </a:lnTo>
                  <a:lnTo>
                    <a:pt x="41" y="7"/>
                  </a:lnTo>
                  <a:lnTo>
                    <a:pt x="66" y="0"/>
                  </a:lnTo>
                  <a:lnTo>
                    <a:pt x="79" y="0"/>
                  </a:lnTo>
                  <a:lnTo>
                    <a:pt x="97" y="1"/>
                  </a:lnTo>
                  <a:lnTo>
                    <a:pt x="128" y="14"/>
                  </a:lnTo>
                  <a:lnTo>
                    <a:pt x="153" y="38"/>
                  </a:lnTo>
                  <a:lnTo>
                    <a:pt x="166" y="71"/>
                  </a:lnTo>
                  <a:lnTo>
                    <a:pt x="167" y="89"/>
                  </a:lnTo>
                  <a:lnTo>
                    <a:pt x="167" y="101"/>
                  </a:lnTo>
                  <a:lnTo>
                    <a:pt x="161" y="125"/>
                  </a:lnTo>
                  <a:lnTo>
                    <a:pt x="148" y="145"/>
                  </a:lnTo>
                  <a:lnTo>
                    <a:pt x="129" y="162"/>
                  </a:lnTo>
                  <a:lnTo>
                    <a:pt x="119" y="168"/>
                  </a:lnTo>
                  <a:lnTo>
                    <a:pt x="127" y="149"/>
                  </a:lnTo>
                  <a:lnTo>
                    <a:pt x="129" y="127"/>
                  </a:lnTo>
                  <a:close/>
                </a:path>
              </a:pathLst>
            </a:custGeom>
            <a:solidFill>
              <a:srgbClr val="DDAA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6" name="Freeform 60"/>
            <p:cNvSpPr>
              <a:spLocks/>
            </p:cNvSpPr>
            <p:nvPr/>
          </p:nvSpPr>
          <p:spPr bwMode="auto">
            <a:xfrm>
              <a:off x="3717925" y="2495550"/>
              <a:ext cx="65088" cy="66675"/>
            </a:xfrm>
            <a:custGeom>
              <a:avLst/>
              <a:gdLst>
                <a:gd name="T0" fmla="*/ 2147483647 w 167"/>
                <a:gd name="T1" fmla="*/ 2147483647 h 168"/>
                <a:gd name="T2" fmla="*/ 2147483647 w 167"/>
                <a:gd name="T3" fmla="*/ 2147483647 h 168"/>
                <a:gd name="T4" fmla="*/ 2147483647 w 167"/>
                <a:gd name="T5" fmla="*/ 2147483647 h 168"/>
                <a:gd name="T6" fmla="*/ 2147483647 w 167"/>
                <a:gd name="T7" fmla="*/ 2147483647 h 168"/>
                <a:gd name="T8" fmla="*/ 2147483647 w 167"/>
                <a:gd name="T9" fmla="*/ 2147483647 h 168"/>
                <a:gd name="T10" fmla="*/ 2147483647 w 167"/>
                <a:gd name="T11" fmla="*/ 2147483647 h 168"/>
                <a:gd name="T12" fmla="*/ 2147483647 w 167"/>
                <a:gd name="T13" fmla="*/ 2147483647 h 168"/>
                <a:gd name="T14" fmla="*/ 2147483647 w 167"/>
                <a:gd name="T15" fmla="*/ 2147483647 h 168"/>
                <a:gd name="T16" fmla="*/ 2147483647 w 167"/>
                <a:gd name="T17" fmla="*/ 2147483647 h 168"/>
                <a:gd name="T18" fmla="*/ 2147483647 w 167"/>
                <a:gd name="T19" fmla="*/ 2147483647 h 168"/>
                <a:gd name="T20" fmla="*/ 2147483647 w 167"/>
                <a:gd name="T21" fmla="*/ 2147483647 h 168"/>
                <a:gd name="T22" fmla="*/ 2147483647 w 167"/>
                <a:gd name="T23" fmla="*/ 0 h 168"/>
                <a:gd name="T24" fmla="*/ 2147483647 w 167"/>
                <a:gd name="T25" fmla="*/ 0 h 168"/>
                <a:gd name="T26" fmla="*/ 2147483647 w 167"/>
                <a:gd name="T27" fmla="*/ 2147483647 h 168"/>
                <a:gd name="T28" fmla="*/ 2147483647 w 167"/>
                <a:gd name="T29" fmla="*/ 2147483647 h 168"/>
                <a:gd name="T30" fmla="*/ 2147483647 w 167"/>
                <a:gd name="T31" fmla="*/ 2147483647 h 168"/>
                <a:gd name="T32" fmla="*/ 2147483647 w 167"/>
                <a:gd name="T33" fmla="*/ 2147483647 h 168"/>
                <a:gd name="T34" fmla="*/ 0 w 167"/>
                <a:gd name="T35" fmla="*/ 2147483647 h 168"/>
                <a:gd name="T36" fmla="*/ 0 w 167"/>
                <a:gd name="T37" fmla="*/ 2147483647 h 168"/>
                <a:gd name="T38" fmla="*/ 2147483647 w 167"/>
                <a:gd name="T39" fmla="*/ 2147483647 h 168"/>
                <a:gd name="T40" fmla="*/ 2147483647 w 167"/>
                <a:gd name="T41" fmla="*/ 2147483647 h 168"/>
                <a:gd name="T42" fmla="*/ 2147483647 w 167"/>
                <a:gd name="T43" fmla="*/ 2147483647 h 168"/>
                <a:gd name="T44" fmla="*/ 2147483647 w 167"/>
                <a:gd name="T45" fmla="*/ 2147483647 h 168"/>
                <a:gd name="T46" fmla="*/ 2147483647 w 167"/>
                <a:gd name="T47" fmla="*/ 2147483647 h 168"/>
                <a:gd name="T48" fmla="*/ 2147483647 w 167"/>
                <a:gd name="T49" fmla="*/ 2147483647 h 1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7"/>
                <a:gd name="T76" fmla="*/ 0 h 168"/>
                <a:gd name="T77" fmla="*/ 167 w 167"/>
                <a:gd name="T78" fmla="*/ 168 h 16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7" h="168">
                  <a:moveTo>
                    <a:pt x="37" y="127"/>
                  </a:moveTo>
                  <a:lnTo>
                    <a:pt x="39" y="108"/>
                  </a:lnTo>
                  <a:lnTo>
                    <a:pt x="53" y="76"/>
                  </a:lnTo>
                  <a:lnTo>
                    <a:pt x="76" y="53"/>
                  </a:lnTo>
                  <a:lnTo>
                    <a:pt x="109" y="38"/>
                  </a:lnTo>
                  <a:lnTo>
                    <a:pt x="127" y="37"/>
                  </a:lnTo>
                  <a:lnTo>
                    <a:pt x="149" y="40"/>
                  </a:lnTo>
                  <a:lnTo>
                    <a:pt x="167" y="47"/>
                  </a:lnTo>
                  <a:lnTo>
                    <a:pt x="162" y="37"/>
                  </a:lnTo>
                  <a:lnTo>
                    <a:pt x="145" y="19"/>
                  </a:lnTo>
                  <a:lnTo>
                    <a:pt x="125" y="7"/>
                  </a:lnTo>
                  <a:lnTo>
                    <a:pt x="101" y="0"/>
                  </a:lnTo>
                  <a:lnTo>
                    <a:pt x="89" y="0"/>
                  </a:lnTo>
                  <a:lnTo>
                    <a:pt x="70" y="1"/>
                  </a:lnTo>
                  <a:lnTo>
                    <a:pt x="39" y="14"/>
                  </a:lnTo>
                  <a:lnTo>
                    <a:pt x="14" y="38"/>
                  </a:lnTo>
                  <a:lnTo>
                    <a:pt x="1" y="71"/>
                  </a:lnTo>
                  <a:lnTo>
                    <a:pt x="0" y="89"/>
                  </a:lnTo>
                  <a:lnTo>
                    <a:pt x="0" y="101"/>
                  </a:lnTo>
                  <a:lnTo>
                    <a:pt x="6" y="125"/>
                  </a:lnTo>
                  <a:lnTo>
                    <a:pt x="19" y="145"/>
                  </a:lnTo>
                  <a:lnTo>
                    <a:pt x="37" y="162"/>
                  </a:lnTo>
                  <a:lnTo>
                    <a:pt x="48" y="168"/>
                  </a:lnTo>
                  <a:lnTo>
                    <a:pt x="40" y="149"/>
                  </a:lnTo>
                  <a:lnTo>
                    <a:pt x="37" y="127"/>
                  </a:lnTo>
                  <a:close/>
                </a:path>
              </a:pathLst>
            </a:custGeom>
            <a:solidFill>
              <a:srgbClr val="DDAA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Freeform 61"/>
            <p:cNvSpPr>
              <a:spLocks/>
            </p:cNvSpPr>
            <p:nvPr/>
          </p:nvSpPr>
          <p:spPr bwMode="auto">
            <a:xfrm>
              <a:off x="3767138" y="1760538"/>
              <a:ext cx="952500" cy="708025"/>
            </a:xfrm>
            <a:custGeom>
              <a:avLst/>
              <a:gdLst>
                <a:gd name="T0" fmla="*/ 2147483647 w 2402"/>
                <a:gd name="T1" fmla="*/ 2147483647 h 1785"/>
                <a:gd name="T2" fmla="*/ 2147483647 w 2402"/>
                <a:gd name="T3" fmla="*/ 2147483647 h 1785"/>
                <a:gd name="T4" fmla="*/ 2147483647 w 2402"/>
                <a:gd name="T5" fmla="*/ 2147483647 h 1785"/>
                <a:gd name="T6" fmla="*/ 2147483647 w 2402"/>
                <a:gd name="T7" fmla="*/ 2147483647 h 1785"/>
                <a:gd name="T8" fmla="*/ 2147483647 w 2402"/>
                <a:gd name="T9" fmla="*/ 2147483647 h 1785"/>
                <a:gd name="T10" fmla="*/ 2147483647 w 2402"/>
                <a:gd name="T11" fmla="*/ 2147483647 h 1785"/>
                <a:gd name="T12" fmla="*/ 2147483647 w 2402"/>
                <a:gd name="T13" fmla="*/ 2147483647 h 1785"/>
                <a:gd name="T14" fmla="*/ 2147483647 w 2402"/>
                <a:gd name="T15" fmla="*/ 2147483647 h 1785"/>
                <a:gd name="T16" fmla="*/ 2147483647 w 2402"/>
                <a:gd name="T17" fmla="*/ 2147483647 h 1785"/>
                <a:gd name="T18" fmla="*/ 2147483647 w 2402"/>
                <a:gd name="T19" fmla="*/ 2147483647 h 1785"/>
                <a:gd name="T20" fmla="*/ 2147483647 w 2402"/>
                <a:gd name="T21" fmla="*/ 0 h 1785"/>
                <a:gd name="T22" fmla="*/ 2147483647 w 2402"/>
                <a:gd name="T23" fmla="*/ 2147483647 h 1785"/>
                <a:gd name="T24" fmla="*/ 2147483647 w 2402"/>
                <a:gd name="T25" fmla="*/ 2147483647 h 1785"/>
                <a:gd name="T26" fmla="*/ 2147483647 w 2402"/>
                <a:gd name="T27" fmla="*/ 2147483647 h 1785"/>
                <a:gd name="T28" fmla="*/ 2147483647 w 2402"/>
                <a:gd name="T29" fmla="*/ 2147483647 h 1785"/>
                <a:gd name="T30" fmla="*/ 2147483647 w 2402"/>
                <a:gd name="T31" fmla="*/ 2147483647 h 1785"/>
                <a:gd name="T32" fmla="*/ 2147483647 w 2402"/>
                <a:gd name="T33" fmla="*/ 2147483647 h 1785"/>
                <a:gd name="T34" fmla="*/ 2147483647 w 2402"/>
                <a:gd name="T35" fmla="*/ 2147483647 h 1785"/>
                <a:gd name="T36" fmla="*/ 2147483647 w 2402"/>
                <a:gd name="T37" fmla="*/ 2147483647 h 1785"/>
                <a:gd name="T38" fmla="*/ 2147483647 w 2402"/>
                <a:gd name="T39" fmla="*/ 2147483647 h 1785"/>
                <a:gd name="T40" fmla="*/ 2147483647 w 2402"/>
                <a:gd name="T41" fmla="*/ 2147483647 h 1785"/>
                <a:gd name="T42" fmla="*/ 2147483647 w 2402"/>
                <a:gd name="T43" fmla="*/ 2147483647 h 1785"/>
                <a:gd name="T44" fmla="*/ 2147483647 w 2402"/>
                <a:gd name="T45" fmla="*/ 2147483647 h 1785"/>
                <a:gd name="T46" fmla="*/ 2147483647 w 2402"/>
                <a:gd name="T47" fmla="*/ 2147483647 h 1785"/>
                <a:gd name="T48" fmla="*/ 2147483647 w 2402"/>
                <a:gd name="T49" fmla="*/ 2147483647 h 1785"/>
                <a:gd name="T50" fmla="*/ 2147483647 w 2402"/>
                <a:gd name="T51" fmla="*/ 2147483647 h 1785"/>
                <a:gd name="T52" fmla="*/ 2147483647 w 2402"/>
                <a:gd name="T53" fmla="*/ 2147483647 h 1785"/>
                <a:gd name="T54" fmla="*/ 2147483647 w 2402"/>
                <a:gd name="T55" fmla="*/ 2147483647 h 1785"/>
                <a:gd name="T56" fmla="*/ 2147483647 w 2402"/>
                <a:gd name="T57" fmla="*/ 2147483647 h 1785"/>
                <a:gd name="T58" fmla="*/ 2147483647 w 2402"/>
                <a:gd name="T59" fmla="*/ 2147483647 h 1785"/>
                <a:gd name="T60" fmla="*/ 2147483647 w 2402"/>
                <a:gd name="T61" fmla="*/ 2147483647 h 1785"/>
                <a:gd name="T62" fmla="*/ 2147483647 w 2402"/>
                <a:gd name="T63" fmla="*/ 2147483647 h 1785"/>
                <a:gd name="T64" fmla="*/ 2147483647 w 2402"/>
                <a:gd name="T65" fmla="*/ 2147483647 h 1785"/>
                <a:gd name="T66" fmla="*/ 2147483647 w 2402"/>
                <a:gd name="T67" fmla="*/ 2147483647 h 1785"/>
                <a:gd name="T68" fmla="*/ 2147483647 w 2402"/>
                <a:gd name="T69" fmla="*/ 2147483647 h 1785"/>
                <a:gd name="T70" fmla="*/ 2147483647 w 2402"/>
                <a:gd name="T71" fmla="*/ 2147483647 h 1785"/>
                <a:gd name="T72" fmla="*/ 2147483647 w 2402"/>
                <a:gd name="T73" fmla="*/ 2147483647 h 1785"/>
                <a:gd name="T74" fmla="*/ 2147483647 w 2402"/>
                <a:gd name="T75" fmla="*/ 2147483647 h 1785"/>
                <a:gd name="T76" fmla="*/ 2147483647 w 2402"/>
                <a:gd name="T77" fmla="*/ 2147483647 h 1785"/>
                <a:gd name="T78" fmla="*/ 2147483647 w 2402"/>
                <a:gd name="T79" fmla="*/ 2147483647 h 178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402"/>
                <a:gd name="T121" fmla="*/ 0 h 1785"/>
                <a:gd name="T122" fmla="*/ 2402 w 2402"/>
                <a:gd name="T123" fmla="*/ 1785 h 178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402" h="1785">
                  <a:moveTo>
                    <a:pt x="2394" y="748"/>
                  </a:moveTo>
                  <a:lnTo>
                    <a:pt x="2384" y="713"/>
                  </a:lnTo>
                  <a:lnTo>
                    <a:pt x="2360" y="647"/>
                  </a:lnTo>
                  <a:lnTo>
                    <a:pt x="2332" y="586"/>
                  </a:lnTo>
                  <a:lnTo>
                    <a:pt x="2297" y="528"/>
                  </a:lnTo>
                  <a:lnTo>
                    <a:pt x="2239" y="450"/>
                  </a:lnTo>
                  <a:lnTo>
                    <a:pt x="2144" y="359"/>
                  </a:lnTo>
                  <a:lnTo>
                    <a:pt x="2036" y="284"/>
                  </a:lnTo>
                  <a:lnTo>
                    <a:pt x="1916" y="222"/>
                  </a:lnTo>
                  <a:lnTo>
                    <a:pt x="1786" y="173"/>
                  </a:lnTo>
                  <a:lnTo>
                    <a:pt x="1650" y="136"/>
                  </a:lnTo>
                  <a:lnTo>
                    <a:pt x="1510" y="108"/>
                  </a:lnTo>
                  <a:lnTo>
                    <a:pt x="1368" y="90"/>
                  </a:lnTo>
                  <a:lnTo>
                    <a:pt x="1225" y="81"/>
                  </a:lnTo>
                  <a:lnTo>
                    <a:pt x="1086" y="77"/>
                  </a:lnTo>
                  <a:lnTo>
                    <a:pt x="888" y="82"/>
                  </a:lnTo>
                  <a:lnTo>
                    <a:pt x="659" y="103"/>
                  </a:lnTo>
                  <a:lnTo>
                    <a:pt x="568" y="117"/>
                  </a:lnTo>
                  <a:lnTo>
                    <a:pt x="568" y="99"/>
                  </a:lnTo>
                  <a:lnTo>
                    <a:pt x="589" y="60"/>
                  </a:lnTo>
                  <a:lnTo>
                    <a:pt x="633" y="9"/>
                  </a:lnTo>
                  <a:lnTo>
                    <a:pt x="643" y="0"/>
                  </a:lnTo>
                  <a:lnTo>
                    <a:pt x="579" y="30"/>
                  </a:lnTo>
                  <a:lnTo>
                    <a:pt x="467" y="94"/>
                  </a:lnTo>
                  <a:lnTo>
                    <a:pt x="332" y="187"/>
                  </a:lnTo>
                  <a:lnTo>
                    <a:pt x="274" y="235"/>
                  </a:lnTo>
                  <a:lnTo>
                    <a:pt x="244" y="261"/>
                  </a:lnTo>
                  <a:lnTo>
                    <a:pt x="219" y="286"/>
                  </a:lnTo>
                  <a:lnTo>
                    <a:pt x="215" y="289"/>
                  </a:lnTo>
                  <a:lnTo>
                    <a:pt x="214" y="291"/>
                  </a:lnTo>
                  <a:lnTo>
                    <a:pt x="215" y="291"/>
                  </a:lnTo>
                  <a:lnTo>
                    <a:pt x="182" y="330"/>
                  </a:lnTo>
                  <a:lnTo>
                    <a:pt x="138" y="410"/>
                  </a:lnTo>
                  <a:lnTo>
                    <a:pt x="118" y="489"/>
                  </a:lnTo>
                  <a:lnTo>
                    <a:pt x="117" y="568"/>
                  </a:lnTo>
                  <a:lnTo>
                    <a:pt x="123" y="606"/>
                  </a:lnTo>
                  <a:lnTo>
                    <a:pt x="101" y="651"/>
                  </a:lnTo>
                  <a:lnTo>
                    <a:pt x="62" y="751"/>
                  </a:lnTo>
                  <a:lnTo>
                    <a:pt x="30" y="864"/>
                  </a:lnTo>
                  <a:lnTo>
                    <a:pt x="9" y="987"/>
                  </a:lnTo>
                  <a:lnTo>
                    <a:pt x="0" y="1122"/>
                  </a:lnTo>
                  <a:lnTo>
                    <a:pt x="4" y="1268"/>
                  </a:lnTo>
                  <a:lnTo>
                    <a:pt x="25" y="1427"/>
                  </a:lnTo>
                  <a:lnTo>
                    <a:pt x="64" y="1598"/>
                  </a:lnTo>
                  <a:lnTo>
                    <a:pt x="92" y="1689"/>
                  </a:lnTo>
                  <a:lnTo>
                    <a:pt x="92" y="1692"/>
                  </a:lnTo>
                  <a:lnTo>
                    <a:pt x="93" y="1693"/>
                  </a:lnTo>
                  <a:lnTo>
                    <a:pt x="101" y="1718"/>
                  </a:lnTo>
                  <a:lnTo>
                    <a:pt x="109" y="1741"/>
                  </a:lnTo>
                  <a:lnTo>
                    <a:pt x="148" y="1674"/>
                  </a:lnTo>
                  <a:lnTo>
                    <a:pt x="156" y="1617"/>
                  </a:lnTo>
                  <a:lnTo>
                    <a:pt x="185" y="1417"/>
                  </a:lnTo>
                  <a:lnTo>
                    <a:pt x="303" y="921"/>
                  </a:lnTo>
                  <a:lnTo>
                    <a:pt x="310" y="922"/>
                  </a:lnTo>
                  <a:lnTo>
                    <a:pt x="340" y="927"/>
                  </a:lnTo>
                  <a:lnTo>
                    <a:pt x="452" y="967"/>
                  </a:lnTo>
                  <a:lnTo>
                    <a:pt x="669" y="1032"/>
                  </a:lnTo>
                  <a:lnTo>
                    <a:pt x="834" y="1072"/>
                  </a:lnTo>
                  <a:lnTo>
                    <a:pt x="1015" y="1110"/>
                  </a:lnTo>
                  <a:lnTo>
                    <a:pt x="1212" y="1141"/>
                  </a:lnTo>
                  <a:lnTo>
                    <a:pt x="1423" y="1162"/>
                  </a:lnTo>
                  <a:lnTo>
                    <a:pt x="1645" y="1172"/>
                  </a:lnTo>
                  <a:lnTo>
                    <a:pt x="1760" y="1172"/>
                  </a:lnTo>
                  <a:lnTo>
                    <a:pt x="1702" y="1123"/>
                  </a:lnTo>
                  <a:lnTo>
                    <a:pt x="1768" y="1106"/>
                  </a:lnTo>
                  <a:lnTo>
                    <a:pt x="1991" y="1037"/>
                  </a:lnTo>
                  <a:lnTo>
                    <a:pt x="2044" y="1031"/>
                  </a:lnTo>
                  <a:lnTo>
                    <a:pt x="2092" y="1022"/>
                  </a:lnTo>
                  <a:lnTo>
                    <a:pt x="2147" y="1096"/>
                  </a:lnTo>
                  <a:lnTo>
                    <a:pt x="2162" y="1172"/>
                  </a:lnTo>
                  <a:lnTo>
                    <a:pt x="2192" y="1316"/>
                  </a:lnTo>
                  <a:lnTo>
                    <a:pt x="2235" y="1584"/>
                  </a:lnTo>
                  <a:lnTo>
                    <a:pt x="2262" y="1785"/>
                  </a:lnTo>
                  <a:lnTo>
                    <a:pt x="2310" y="1741"/>
                  </a:lnTo>
                  <a:lnTo>
                    <a:pt x="2318" y="1680"/>
                  </a:lnTo>
                  <a:lnTo>
                    <a:pt x="2368" y="1274"/>
                  </a:lnTo>
                  <a:lnTo>
                    <a:pt x="2379" y="1144"/>
                  </a:lnTo>
                  <a:lnTo>
                    <a:pt x="2385" y="1054"/>
                  </a:lnTo>
                  <a:lnTo>
                    <a:pt x="2402" y="880"/>
                  </a:lnTo>
                  <a:lnTo>
                    <a:pt x="2402" y="782"/>
                  </a:lnTo>
                  <a:lnTo>
                    <a:pt x="2394" y="748"/>
                  </a:lnTo>
                  <a:close/>
                </a:path>
              </a:pathLst>
            </a:custGeom>
            <a:solidFill>
              <a:srgbClr val="6C42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Freeform 62"/>
            <p:cNvSpPr>
              <a:spLocks/>
            </p:cNvSpPr>
            <p:nvPr/>
          </p:nvSpPr>
          <p:spPr bwMode="auto">
            <a:xfrm>
              <a:off x="3784600" y="5632450"/>
              <a:ext cx="388938" cy="138113"/>
            </a:xfrm>
            <a:custGeom>
              <a:avLst/>
              <a:gdLst>
                <a:gd name="T0" fmla="*/ 2147483647 w 978"/>
                <a:gd name="T1" fmla="*/ 0 h 350"/>
                <a:gd name="T2" fmla="*/ 2147483647 w 978"/>
                <a:gd name="T3" fmla="*/ 0 h 350"/>
                <a:gd name="T4" fmla="*/ 2147483647 w 978"/>
                <a:gd name="T5" fmla="*/ 0 h 350"/>
                <a:gd name="T6" fmla="*/ 2147483647 w 978"/>
                <a:gd name="T7" fmla="*/ 0 h 350"/>
                <a:gd name="T8" fmla="*/ 2147483647 w 978"/>
                <a:gd name="T9" fmla="*/ 0 h 350"/>
                <a:gd name="T10" fmla="*/ 2147483647 w 978"/>
                <a:gd name="T11" fmla="*/ 0 h 350"/>
                <a:gd name="T12" fmla="*/ 2147483647 w 978"/>
                <a:gd name="T13" fmla="*/ 2147483647 h 350"/>
                <a:gd name="T14" fmla="*/ 2147483647 w 978"/>
                <a:gd name="T15" fmla="*/ 2147483647 h 350"/>
                <a:gd name="T16" fmla="*/ 2147483647 w 978"/>
                <a:gd name="T17" fmla="*/ 2147483647 h 350"/>
                <a:gd name="T18" fmla="*/ 2147483647 w 978"/>
                <a:gd name="T19" fmla="*/ 2147483647 h 350"/>
                <a:gd name="T20" fmla="*/ 2147483647 w 978"/>
                <a:gd name="T21" fmla="*/ 2147483647 h 350"/>
                <a:gd name="T22" fmla="*/ 2147483647 w 978"/>
                <a:gd name="T23" fmla="*/ 2147483647 h 350"/>
                <a:gd name="T24" fmla="*/ 2147483647 w 978"/>
                <a:gd name="T25" fmla="*/ 2147483647 h 350"/>
                <a:gd name="T26" fmla="*/ 2147483647 w 978"/>
                <a:gd name="T27" fmla="*/ 2147483647 h 350"/>
                <a:gd name="T28" fmla="*/ 2147483647 w 978"/>
                <a:gd name="T29" fmla="*/ 2147483647 h 350"/>
                <a:gd name="T30" fmla="*/ 0 w 978"/>
                <a:gd name="T31" fmla="*/ 2147483647 h 350"/>
                <a:gd name="T32" fmla="*/ 2147483647 w 978"/>
                <a:gd name="T33" fmla="*/ 2147483647 h 350"/>
                <a:gd name="T34" fmla="*/ 2147483647 w 978"/>
                <a:gd name="T35" fmla="*/ 0 h 350"/>
                <a:gd name="T36" fmla="*/ 2147483647 w 978"/>
                <a:gd name="T37" fmla="*/ 0 h 3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78"/>
                <a:gd name="T58" fmla="*/ 0 h 350"/>
                <a:gd name="T59" fmla="*/ 978 w 978"/>
                <a:gd name="T60" fmla="*/ 350 h 3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78" h="350">
                  <a:moveTo>
                    <a:pt x="509" y="0"/>
                  </a:moveTo>
                  <a:lnTo>
                    <a:pt x="499" y="0"/>
                  </a:lnTo>
                  <a:lnTo>
                    <a:pt x="488" y="0"/>
                  </a:lnTo>
                  <a:lnTo>
                    <a:pt x="479" y="0"/>
                  </a:lnTo>
                  <a:lnTo>
                    <a:pt x="469" y="0"/>
                  </a:lnTo>
                  <a:lnTo>
                    <a:pt x="459" y="0"/>
                  </a:lnTo>
                  <a:lnTo>
                    <a:pt x="459" y="1"/>
                  </a:lnTo>
                  <a:lnTo>
                    <a:pt x="411" y="4"/>
                  </a:lnTo>
                  <a:lnTo>
                    <a:pt x="321" y="21"/>
                  </a:lnTo>
                  <a:lnTo>
                    <a:pt x="238" y="49"/>
                  </a:lnTo>
                  <a:lnTo>
                    <a:pt x="166" y="87"/>
                  </a:lnTo>
                  <a:lnTo>
                    <a:pt x="103" y="134"/>
                  </a:lnTo>
                  <a:lnTo>
                    <a:pt x="54" y="188"/>
                  </a:lnTo>
                  <a:lnTo>
                    <a:pt x="19" y="249"/>
                  </a:lnTo>
                  <a:lnTo>
                    <a:pt x="1" y="315"/>
                  </a:lnTo>
                  <a:lnTo>
                    <a:pt x="0" y="350"/>
                  </a:lnTo>
                  <a:lnTo>
                    <a:pt x="978" y="350"/>
                  </a:lnTo>
                  <a:lnTo>
                    <a:pt x="978" y="0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20211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9" name="Freeform 63"/>
            <p:cNvSpPr>
              <a:spLocks/>
            </p:cNvSpPr>
            <p:nvPr/>
          </p:nvSpPr>
          <p:spPr bwMode="auto">
            <a:xfrm>
              <a:off x="4316413" y="5632450"/>
              <a:ext cx="388938" cy="138113"/>
            </a:xfrm>
            <a:custGeom>
              <a:avLst/>
              <a:gdLst>
                <a:gd name="T0" fmla="*/ 2147483647 w 979"/>
                <a:gd name="T1" fmla="*/ 0 h 350"/>
                <a:gd name="T2" fmla="*/ 2147483647 w 979"/>
                <a:gd name="T3" fmla="*/ 0 h 350"/>
                <a:gd name="T4" fmla="*/ 2147483647 w 979"/>
                <a:gd name="T5" fmla="*/ 0 h 350"/>
                <a:gd name="T6" fmla="*/ 2147483647 w 979"/>
                <a:gd name="T7" fmla="*/ 0 h 350"/>
                <a:gd name="T8" fmla="*/ 2147483647 w 979"/>
                <a:gd name="T9" fmla="*/ 0 h 350"/>
                <a:gd name="T10" fmla="*/ 2147483647 w 979"/>
                <a:gd name="T11" fmla="*/ 0 h 350"/>
                <a:gd name="T12" fmla="*/ 2147483647 w 979"/>
                <a:gd name="T13" fmla="*/ 2147483647 h 350"/>
                <a:gd name="T14" fmla="*/ 2147483647 w 979"/>
                <a:gd name="T15" fmla="*/ 2147483647 h 350"/>
                <a:gd name="T16" fmla="*/ 2147483647 w 979"/>
                <a:gd name="T17" fmla="*/ 2147483647 h 350"/>
                <a:gd name="T18" fmla="*/ 2147483647 w 979"/>
                <a:gd name="T19" fmla="*/ 2147483647 h 350"/>
                <a:gd name="T20" fmla="*/ 2147483647 w 979"/>
                <a:gd name="T21" fmla="*/ 2147483647 h 350"/>
                <a:gd name="T22" fmla="*/ 2147483647 w 979"/>
                <a:gd name="T23" fmla="*/ 2147483647 h 350"/>
                <a:gd name="T24" fmla="*/ 2147483647 w 979"/>
                <a:gd name="T25" fmla="*/ 2147483647 h 350"/>
                <a:gd name="T26" fmla="*/ 2147483647 w 979"/>
                <a:gd name="T27" fmla="*/ 2147483647 h 350"/>
                <a:gd name="T28" fmla="*/ 2147483647 w 979"/>
                <a:gd name="T29" fmla="*/ 2147483647 h 350"/>
                <a:gd name="T30" fmla="*/ 2147483647 w 979"/>
                <a:gd name="T31" fmla="*/ 2147483647 h 350"/>
                <a:gd name="T32" fmla="*/ 0 w 979"/>
                <a:gd name="T33" fmla="*/ 2147483647 h 350"/>
                <a:gd name="T34" fmla="*/ 0 w 979"/>
                <a:gd name="T35" fmla="*/ 0 h 350"/>
                <a:gd name="T36" fmla="*/ 2147483647 w 979"/>
                <a:gd name="T37" fmla="*/ 0 h 3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79"/>
                <a:gd name="T58" fmla="*/ 0 h 350"/>
                <a:gd name="T59" fmla="*/ 979 w 979"/>
                <a:gd name="T60" fmla="*/ 350 h 3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79" h="350">
                  <a:moveTo>
                    <a:pt x="469" y="0"/>
                  </a:moveTo>
                  <a:lnTo>
                    <a:pt x="480" y="0"/>
                  </a:lnTo>
                  <a:lnTo>
                    <a:pt x="489" y="0"/>
                  </a:lnTo>
                  <a:lnTo>
                    <a:pt x="499" y="0"/>
                  </a:lnTo>
                  <a:lnTo>
                    <a:pt x="509" y="0"/>
                  </a:lnTo>
                  <a:lnTo>
                    <a:pt x="520" y="0"/>
                  </a:lnTo>
                  <a:lnTo>
                    <a:pt x="520" y="1"/>
                  </a:lnTo>
                  <a:lnTo>
                    <a:pt x="566" y="4"/>
                  </a:lnTo>
                  <a:lnTo>
                    <a:pt x="657" y="21"/>
                  </a:lnTo>
                  <a:lnTo>
                    <a:pt x="740" y="49"/>
                  </a:lnTo>
                  <a:lnTo>
                    <a:pt x="813" y="87"/>
                  </a:lnTo>
                  <a:lnTo>
                    <a:pt x="875" y="134"/>
                  </a:lnTo>
                  <a:lnTo>
                    <a:pt x="924" y="188"/>
                  </a:lnTo>
                  <a:lnTo>
                    <a:pt x="959" y="249"/>
                  </a:lnTo>
                  <a:lnTo>
                    <a:pt x="977" y="315"/>
                  </a:lnTo>
                  <a:lnTo>
                    <a:pt x="979" y="350"/>
                  </a:lnTo>
                  <a:lnTo>
                    <a:pt x="0" y="350"/>
                  </a:lnTo>
                  <a:lnTo>
                    <a:pt x="0" y="0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20211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0" name="Freeform 64"/>
            <p:cNvSpPr>
              <a:spLocks/>
            </p:cNvSpPr>
            <p:nvPr/>
          </p:nvSpPr>
          <p:spPr bwMode="auto">
            <a:xfrm>
              <a:off x="4352925" y="4038600"/>
              <a:ext cx="350838" cy="82550"/>
            </a:xfrm>
            <a:custGeom>
              <a:avLst/>
              <a:gdLst>
                <a:gd name="T0" fmla="*/ 2147483647 w 886"/>
                <a:gd name="T1" fmla="*/ 2147483647 h 210"/>
                <a:gd name="T2" fmla="*/ 2147483647 w 886"/>
                <a:gd name="T3" fmla="*/ 2147483647 h 210"/>
                <a:gd name="T4" fmla="*/ 2147483647 w 886"/>
                <a:gd name="T5" fmla="*/ 2147483647 h 210"/>
                <a:gd name="T6" fmla="*/ 2147483647 w 886"/>
                <a:gd name="T7" fmla="*/ 2147483647 h 210"/>
                <a:gd name="T8" fmla="*/ 2147483647 w 886"/>
                <a:gd name="T9" fmla="*/ 2147483647 h 210"/>
                <a:gd name="T10" fmla="*/ 2147483647 w 886"/>
                <a:gd name="T11" fmla="*/ 2147483647 h 210"/>
                <a:gd name="T12" fmla="*/ 2147483647 w 886"/>
                <a:gd name="T13" fmla="*/ 2147483647 h 210"/>
                <a:gd name="T14" fmla="*/ 2147483647 w 886"/>
                <a:gd name="T15" fmla="*/ 2147483647 h 210"/>
                <a:gd name="T16" fmla="*/ 2147483647 w 886"/>
                <a:gd name="T17" fmla="*/ 2147483647 h 210"/>
                <a:gd name="T18" fmla="*/ 2147483647 w 886"/>
                <a:gd name="T19" fmla="*/ 2147483647 h 210"/>
                <a:gd name="T20" fmla="*/ 2147483647 w 886"/>
                <a:gd name="T21" fmla="*/ 2147483647 h 210"/>
                <a:gd name="T22" fmla="*/ 2147483647 w 886"/>
                <a:gd name="T23" fmla="*/ 2147483647 h 210"/>
                <a:gd name="T24" fmla="*/ 2147483647 w 886"/>
                <a:gd name="T25" fmla="*/ 0 h 210"/>
                <a:gd name="T26" fmla="*/ 2147483647 w 886"/>
                <a:gd name="T27" fmla="*/ 0 h 210"/>
                <a:gd name="T28" fmla="*/ 2147483647 w 886"/>
                <a:gd name="T29" fmla="*/ 2147483647 h 210"/>
                <a:gd name="T30" fmla="*/ 2147483647 w 886"/>
                <a:gd name="T31" fmla="*/ 2147483647 h 210"/>
                <a:gd name="T32" fmla="*/ 2147483647 w 886"/>
                <a:gd name="T33" fmla="*/ 2147483647 h 210"/>
                <a:gd name="T34" fmla="*/ 0 w 886"/>
                <a:gd name="T35" fmla="*/ 2147483647 h 210"/>
                <a:gd name="T36" fmla="*/ 0 w 886"/>
                <a:gd name="T37" fmla="*/ 2147483647 h 210"/>
                <a:gd name="T38" fmla="*/ 0 w 886"/>
                <a:gd name="T39" fmla="*/ 2147483647 h 210"/>
                <a:gd name="T40" fmla="*/ 0 w 886"/>
                <a:gd name="T41" fmla="*/ 2147483647 h 210"/>
                <a:gd name="T42" fmla="*/ 2147483647 w 886"/>
                <a:gd name="T43" fmla="*/ 2147483647 h 210"/>
                <a:gd name="T44" fmla="*/ 2147483647 w 886"/>
                <a:gd name="T45" fmla="*/ 2147483647 h 210"/>
                <a:gd name="T46" fmla="*/ 2147483647 w 886"/>
                <a:gd name="T47" fmla="*/ 2147483647 h 210"/>
                <a:gd name="T48" fmla="*/ 2147483647 w 886"/>
                <a:gd name="T49" fmla="*/ 2147483647 h 2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86"/>
                <a:gd name="T76" fmla="*/ 0 h 210"/>
                <a:gd name="T77" fmla="*/ 886 w 886"/>
                <a:gd name="T78" fmla="*/ 210 h 2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86" h="210">
                  <a:moveTo>
                    <a:pt x="51" y="210"/>
                  </a:moveTo>
                  <a:lnTo>
                    <a:pt x="834" y="210"/>
                  </a:lnTo>
                  <a:lnTo>
                    <a:pt x="844" y="208"/>
                  </a:lnTo>
                  <a:lnTo>
                    <a:pt x="864" y="201"/>
                  </a:lnTo>
                  <a:lnTo>
                    <a:pt x="877" y="188"/>
                  </a:lnTo>
                  <a:lnTo>
                    <a:pt x="884" y="168"/>
                  </a:lnTo>
                  <a:lnTo>
                    <a:pt x="886" y="158"/>
                  </a:lnTo>
                  <a:lnTo>
                    <a:pt x="886" y="51"/>
                  </a:lnTo>
                  <a:lnTo>
                    <a:pt x="884" y="41"/>
                  </a:lnTo>
                  <a:lnTo>
                    <a:pt x="877" y="23"/>
                  </a:lnTo>
                  <a:lnTo>
                    <a:pt x="864" y="9"/>
                  </a:lnTo>
                  <a:lnTo>
                    <a:pt x="844" y="1"/>
                  </a:lnTo>
                  <a:lnTo>
                    <a:pt x="834" y="0"/>
                  </a:lnTo>
                  <a:lnTo>
                    <a:pt x="51" y="0"/>
                  </a:lnTo>
                  <a:lnTo>
                    <a:pt x="41" y="1"/>
                  </a:lnTo>
                  <a:lnTo>
                    <a:pt x="22" y="9"/>
                  </a:lnTo>
                  <a:lnTo>
                    <a:pt x="8" y="23"/>
                  </a:lnTo>
                  <a:lnTo>
                    <a:pt x="0" y="41"/>
                  </a:lnTo>
                  <a:lnTo>
                    <a:pt x="0" y="51"/>
                  </a:lnTo>
                  <a:lnTo>
                    <a:pt x="0" y="158"/>
                  </a:lnTo>
                  <a:lnTo>
                    <a:pt x="0" y="168"/>
                  </a:lnTo>
                  <a:lnTo>
                    <a:pt x="8" y="188"/>
                  </a:lnTo>
                  <a:lnTo>
                    <a:pt x="22" y="201"/>
                  </a:lnTo>
                  <a:lnTo>
                    <a:pt x="41" y="208"/>
                  </a:lnTo>
                  <a:lnTo>
                    <a:pt x="51" y="210"/>
                  </a:lnTo>
                  <a:close/>
                </a:path>
              </a:pathLst>
            </a:custGeom>
            <a:solidFill>
              <a:srgbClr val="1A232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1" name="Freeform 65"/>
            <p:cNvSpPr>
              <a:spLocks/>
            </p:cNvSpPr>
            <p:nvPr/>
          </p:nvSpPr>
          <p:spPr bwMode="auto">
            <a:xfrm>
              <a:off x="3775075" y="4038600"/>
              <a:ext cx="350838" cy="82550"/>
            </a:xfrm>
            <a:custGeom>
              <a:avLst/>
              <a:gdLst>
                <a:gd name="T0" fmla="*/ 2147483647 w 886"/>
                <a:gd name="T1" fmla="*/ 2147483647 h 210"/>
                <a:gd name="T2" fmla="*/ 2147483647 w 886"/>
                <a:gd name="T3" fmla="*/ 2147483647 h 210"/>
                <a:gd name="T4" fmla="*/ 2147483647 w 886"/>
                <a:gd name="T5" fmla="*/ 2147483647 h 210"/>
                <a:gd name="T6" fmla="*/ 2147483647 w 886"/>
                <a:gd name="T7" fmla="*/ 2147483647 h 210"/>
                <a:gd name="T8" fmla="*/ 2147483647 w 886"/>
                <a:gd name="T9" fmla="*/ 2147483647 h 210"/>
                <a:gd name="T10" fmla="*/ 2147483647 w 886"/>
                <a:gd name="T11" fmla="*/ 2147483647 h 210"/>
                <a:gd name="T12" fmla="*/ 2147483647 w 886"/>
                <a:gd name="T13" fmla="*/ 2147483647 h 210"/>
                <a:gd name="T14" fmla="*/ 2147483647 w 886"/>
                <a:gd name="T15" fmla="*/ 2147483647 h 210"/>
                <a:gd name="T16" fmla="*/ 2147483647 w 886"/>
                <a:gd name="T17" fmla="*/ 2147483647 h 210"/>
                <a:gd name="T18" fmla="*/ 2147483647 w 886"/>
                <a:gd name="T19" fmla="*/ 2147483647 h 210"/>
                <a:gd name="T20" fmla="*/ 2147483647 w 886"/>
                <a:gd name="T21" fmla="*/ 2147483647 h 210"/>
                <a:gd name="T22" fmla="*/ 2147483647 w 886"/>
                <a:gd name="T23" fmla="*/ 2147483647 h 210"/>
                <a:gd name="T24" fmla="*/ 2147483647 w 886"/>
                <a:gd name="T25" fmla="*/ 0 h 210"/>
                <a:gd name="T26" fmla="*/ 2147483647 w 886"/>
                <a:gd name="T27" fmla="*/ 0 h 210"/>
                <a:gd name="T28" fmla="*/ 2147483647 w 886"/>
                <a:gd name="T29" fmla="*/ 2147483647 h 210"/>
                <a:gd name="T30" fmla="*/ 2147483647 w 886"/>
                <a:gd name="T31" fmla="*/ 2147483647 h 210"/>
                <a:gd name="T32" fmla="*/ 2147483647 w 886"/>
                <a:gd name="T33" fmla="*/ 2147483647 h 210"/>
                <a:gd name="T34" fmla="*/ 2147483647 w 886"/>
                <a:gd name="T35" fmla="*/ 2147483647 h 210"/>
                <a:gd name="T36" fmla="*/ 0 w 886"/>
                <a:gd name="T37" fmla="*/ 2147483647 h 210"/>
                <a:gd name="T38" fmla="*/ 0 w 886"/>
                <a:gd name="T39" fmla="*/ 2147483647 h 210"/>
                <a:gd name="T40" fmla="*/ 2147483647 w 886"/>
                <a:gd name="T41" fmla="*/ 2147483647 h 210"/>
                <a:gd name="T42" fmla="*/ 2147483647 w 886"/>
                <a:gd name="T43" fmla="*/ 2147483647 h 210"/>
                <a:gd name="T44" fmla="*/ 2147483647 w 886"/>
                <a:gd name="T45" fmla="*/ 2147483647 h 210"/>
                <a:gd name="T46" fmla="*/ 2147483647 w 886"/>
                <a:gd name="T47" fmla="*/ 2147483647 h 210"/>
                <a:gd name="T48" fmla="*/ 2147483647 w 886"/>
                <a:gd name="T49" fmla="*/ 2147483647 h 2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86"/>
                <a:gd name="T76" fmla="*/ 0 h 210"/>
                <a:gd name="T77" fmla="*/ 886 w 886"/>
                <a:gd name="T78" fmla="*/ 210 h 2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86" h="210">
                  <a:moveTo>
                    <a:pt x="51" y="210"/>
                  </a:moveTo>
                  <a:lnTo>
                    <a:pt x="834" y="210"/>
                  </a:lnTo>
                  <a:lnTo>
                    <a:pt x="845" y="208"/>
                  </a:lnTo>
                  <a:lnTo>
                    <a:pt x="863" y="201"/>
                  </a:lnTo>
                  <a:lnTo>
                    <a:pt x="877" y="188"/>
                  </a:lnTo>
                  <a:lnTo>
                    <a:pt x="885" y="168"/>
                  </a:lnTo>
                  <a:lnTo>
                    <a:pt x="886" y="158"/>
                  </a:lnTo>
                  <a:lnTo>
                    <a:pt x="886" y="51"/>
                  </a:lnTo>
                  <a:lnTo>
                    <a:pt x="885" y="41"/>
                  </a:lnTo>
                  <a:lnTo>
                    <a:pt x="877" y="23"/>
                  </a:lnTo>
                  <a:lnTo>
                    <a:pt x="863" y="9"/>
                  </a:lnTo>
                  <a:lnTo>
                    <a:pt x="845" y="1"/>
                  </a:lnTo>
                  <a:lnTo>
                    <a:pt x="834" y="0"/>
                  </a:lnTo>
                  <a:lnTo>
                    <a:pt x="51" y="0"/>
                  </a:lnTo>
                  <a:lnTo>
                    <a:pt x="41" y="1"/>
                  </a:lnTo>
                  <a:lnTo>
                    <a:pt x="23" y="9"/>
                  </a:lnTo>
                  <a:lnTo>
                    <a:pt x="9" y="23"/>
                  </a:lnTo>
                  <a:lnTo>
                    <a:pt x="1" y="41"/>
                  </a:lnTo>
                  <a:lnTo>
                    <a:pt x="0" y="51"/>
                  </a:lnTo>
                  <a:lnTo>
                    <a:pt x="0" y="158"/>
                  </a:lnTo>
                  <a:lnTo>
                    <a:pt x="1" y="168"/>
                  </a:lnTo>
                  <a:lnTo>
                    <a:pt x="9" y="188"/>
                  </a:lnTo>
                  <a:lnTo>
                    <a:pt x="23" y="201"/>
                  </a:lnTo>
                  <a:lnTo>
                    <a:pt x="41" y="208"/>
                  </a:lnTo>
                  <a:lnTo>
                    <a:pt x="51" y="210"/>
                  </a:lnTo>
                  <a:close/>
                </a:path>
              </a:pathLst>
            </a:custGeom>
            <a:solidFill>
              <a:srgbClr val="1A232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2" name="Freeform 66"/>
            <p:cNvSpPr>
              <a:spLocks/>
            </p:cNvSpPr>
            <p:nvPr/>
          </p:nvSpPr>
          <p:spPr bwMode="auto">
            <a:xfrm>
              <a:off x="5527675" y="2846388"/>
              <a:ext cx="566738" cy="169863"/>
            </a:xfrm>
            <a:custGeom>
              <a:avLst/>
              <a:gdLst>
                <a:gd name="T0" fmla="*/ 2147483647 w 1428"/>
                <a:gd name="T1" fmla="*/ 2147483647 h 429"/>
                <a:gd name="T2" fmla="*/ 2147483647 w 1428"/>
                <a:gd name="T3" fmla="*/ 2147483647 h 429"/>
                <a:gd name="T4" fmla="*/ 2147483647 w 1428"/>
                <a:gd name="T5" fmla="*/ 2147483647 h 429"/>
                <a:gd name="T6" fmla="*/ 2147483647 w 1428"/>
                <a:gd name="T7" fmla="*/ 2147483647 h 429"/>
                <a:gd name="T8" fmla="*/ 2147483647 w 1428"/>
                <a:gd name="T9" fmla="*/ 2147483647 h 429"/>
                <a:gd name="T10" fmla="*/ 2147483647 w 1428"/>
                <a:gd name="T11" fmla="*/ 2147483647 h 429"/>
                <a:gd name="T12" fmla="*/ 2147483647 w 1428"/>
                <a:gd name="T13" fmla="*/ 2147483647 h 429"/>
                <a:gd name="T14" fmla="*/ 2147483647 w 1428"/>
                <a:gd name="T15" fmla="*/ 2147483647 h 429"/>
                <a:gd name="T16" fmla="*/ 2147483647 w 1428"/>
                <a:gd name="T17" fmla="*/ 0 h 429"/>
                <a:gd name="T18" fmla="*/ 2147483647 w 1428"/>
                <a:gd name="T19" fmla="*/ 2147483647 h 429"/>
                <a:gd name="T20" fmla="*/ 2147483647 w 1428"/>
                <a:gd name="T21" fmla="*/ 2147483647 h 429"/>
                <a:gd name="T22" fmla="*/ 2147483647 w 1428"/>
                <a:gd name="T23" fmla="*/ 2147483647 h 429"/>
                <a:gd name="T24" fmla="*/ 2147483647 w 1428"/>
                <a:gd name="T25" fmla="*/ 2147483647 h 429"/>
                <a:gd name="T26" fmla="*/ 2147483647 w 1428"/>
                <a:gd name="T27" fmla="*/ 2147483647 h 429"/>
                <a:gd name="T28" fmla="*/ 2147483647 w 1428"/>
                <a:gd name="T29" fmla="*/ 2147483647 h 429"/>
                <a:gd name="T30" fmla="*/ 2147483647 w 1428"/>
                <a:gd name="T31" fmla="*/ 2147483647 h 429"/>
                <a:gd name="T32" fmla="*/ 2147483647 w 1428"/>
                <a:gd name="T33" fmla="*/ 2147483647 h 429"/>
                <a:gd name="T34" fmla="*/ 2147483647 w 1428"/>
                <a:gd name="T35" fmla="*/ 2147483647 h 429"/>
                <a:gd name="T36" fmla="*/ 2147483647 w 1428"/>
                <a:gd name="T37" fmla="*/ 2147483647 h 429"/>
                <a:gd name="T38" fmla="*/ 2147483647 w 1428"/>
                <a:gd name="T39" fmla="*/ 2147483647 h 429"/>
                <a:gd name="T40" fmla="*/ 0 w 1428"/>
                <a:gd name="T41" fmla="*/ 2147483647 h 429"/>
                <a:gd name="T42" fmla="*/ 0 w 1428"/>
                <a:gd name="T43" fmla="*/ 2147483647 h 429"/>
                <a:gd name="T44" fmla="*/ 2147483647 w 1428"/>
                <a:gd name="T45" fmla="*/ 2147483647 h 429"/>
                <a:gd name="T46" fmla="*/ 2147483647 w 1428"/>
                <a:gd name="T47" fmla="*/ 2147483647 h 429"/>
                <a:gd name="T48" fmla="*/ 2147483647 w 1428"/>
                <a:gd name="T49" fmla="*/ 2147483647 h 429"/>
                <a:gd name="T50" fmla="*/ 2147483647 w 1428"/>
                <a:gd name="T51" fmla="*/ 2147483647 h 429"/>
                <a:gd name="T52" fmla="*/ 2147483647 w 1428"/>
                <a:gd name="T53" fmla="*/ 2147483647 h 429"/>
                <a:gd name="T54" fmla="*/ 2147483647 w 1428"/>
                <a:gd name="T55" fmla="*/ 2147483647 h 429"/>
                <a:gd name="T56" fmla="*/ 2147483647 w 1428"/>
                <a:gd name="T57" fmla="*/ 2147483647 h 429"/>
                <a:gd name="T58" fmla="*/ 2147483647 w 1428"/>
                <a:gd name="T59" fmla="*/ 2147483647 h 429"/>
                <a:gd name="T60" fmla="*/ 2147483647 w 1428"/>
                <a:gd name="T61" fmla="*/ 2147483647 h 429"/>
                <a:gd name="T62" fmla="*/ 2147483647 w 1428"/>
                <a:gd name="T63" fmla="*/ 2147483647 h 429"/>
                <a:gd name="T64" fmla="*/ 2147483647 w 1428"/>
                <a:gd name="T65" fmla="*/ 2147483647 h 429"/>
                <a:gd name="T66" fmla="*/ 2147483647 w 1428"/>
                <a:gd name="T67" fmla="*/ 2147483647 h 429"/>
                <a:gd name="T68" fmla="*/ 2147483647 w 1428"/>
                <a:gd name="T69" fmla="*/ 2147483647 h 429"/>
                <a:gd name="T70" fmla="*/ 2147483647 w 1428"/>
                <a:gd name="T71" fmla="*/ 2147483647 h 42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28"/>
                <a:gd name="T109" fmla="*/ 0 h 429"/>
                <a:gd name="T110" fmla="*/ 1428 w 1428"/>
                <a:gd name="T111" fmla="*/ 429 h 42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28" h="429">
                  <a:moveTo>
                    <a:pt x="1379" y="74"/>
                  </a:moveTo>
                  <a:lnTo>
                    <a:pt x="1209" y="70"/>
                  </a:lnTo>
                  <a:lnTo>
                    <a:pt x="723" y="64"/>
                  </a:lnTo>
                  <a:lnTo>
                    <a:pt x="736" y="53"/>
                  </a:lnTo>
                  <a:lnTo>
                    <a:pt x="753" y="34"/>
                  </a:lnTo>
                  <a:lnTo>
                    <a:pt x="755" y="17"/>
                  </a:lnTo>
                  <a:lnTo>
                    <a:pt x="736" y="4"/>
                  </a:lnTo>
                  <a:lnTo>
                    <a:pt x="714" y="1"/>
                  </a:lnTo>
                  <a:lnTo>
                    <a:pt x="685" y="0"/>
                  </a:lnTo>
                  <a:lnTo>
                    <a:pt x="615" y="9"/>
                  </a:lnTo>
                  <a:lnTo>
                    <a:pt x="497" y="40"/>
                  </a:lnTo>
                  <a:lnTo>
                    <a:pt x="424" y="66"/>
                  </a:lnTo>
                  <a:lnTo>
                    <a:pt x="338" y="70"/>
                  </a:lnTo>
                  <a:lnTo>
                    <a:pt x="272" y="74"/>
                  </a:lnTo>
                  <a:lnTo>
                    <a:pt x="223" y="81"/>
                  </a:lnTo>
                  <a:lnTo>
                    <a:pt x="145" y="100"/>
                  </a:lnTo>
                  <a:lnTo>
                    <a:pt x="88" y="127"/>
                  </a:lnTo>
                  <a:lnTo>
                    <a:pt x="48" y="160"/>
                  </a:lnTo>
                  <a:lnTo>
                    <a:pt x="22" y="192"/>
                  </a:lnTo>
                  <a:lnTo>
                    <a:pt x="8" y="221"/>
                  </a:lnTo>
                  <a:lnTo>
                    <a:pt x="0" y="253"/>
                  </a:lnTo>
                  <a:lnTo>
                    <a:pt x="0" y="258"/>
                  </a:lnTo>
                  <a:lnTo>
                    <a:pt x="343" y="429"/>
                  </a:lnTo>
                  <a:lnTo>
                    <a:pt x="372" y="415"/>
                  </a:lnTo>
                  <a:lnTo>
                    <a:pt x="622" y="338"/>
                  </a:lnTo>
                  <a:lnTo>
                    <a:pt x="828" y="296"/>
                  </a:lnTo>
                  <a:lnTo>
                    <a:pt x="994" y="270"/>
                  </a:lnTo>
                  <a:lnTo>
                    <a:pt x="1089" y="258"/>
                  </a:lnTo>
                  <a:lnTo>
                    <a:pt x="1179" y="246"/>
                  </a:lnTo>
                  <a:lnTo>
                    <a:pt x="1309" y="219"/>
                  </a:lnTo>
                  <a:lnTo>
                    <a:pt x="1385" y="189"/>
                  </a:lnTo>
                  <a:lnTo>
                    <a:pt x="1422" y="160"/>
                  </a:lnTo>
                  <a:lnTo>
                    <a:pt x="1428" y="130"/>
                  </a:lnTo>
                  <a:lnTo>
                    <a:pt x="1415" y="105"/>
                  </a:lnTo>
                  <a:lnTo>
                    <a:pt x="1387" y="78"/>
                  </a:lnTo>
                  <a:lnTo>
                    <a:pt x="1379" y="74"/>
                  </a:lnTo>
                  <a:close/>
                </a:path>
              </a:pathLst>
            </a:custGeom>
            <a:solidFill>
              <a:srgbClr val="EDB4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3" name="Freeform 504"/>
            <p:cNvSpPr>
              <a:spLocks/>
            </p:cNvSpPr>
            <p:nvPr/>
          </p:nvSpPr>
          <p:spPr bwMode="auto">
            <a:xfrm>
              <a:off x="4173538" y="2786063"/>
              <a:ext cx="200025" cy="42863"/>
            </a:xfrm>
            <a:custGeom>
              <a:avLst/>
              <a:gdLst>
                <a:gd name="T0" fmla="*/ 0 w 507"/>
                <a:gd name="T1" fmla="*/ 0 h 108"/>
                <a:gd name="T2" fmla="*/ 0 w 507"/>
                <a:gd name="T3" fmla="*/ 2147483647 h 108"/>
                <a:gd name="T4" fmla="*/ 0 w 507"/>
                <a:gd name="T5" fmla="*/ 2147483647 h 108"/>
                <a:gd name="T6" fmla="*/ 0 w 507"/>
                <a:gd name="T7" fmla="*/ 2147483647 h 108"/>
                <a:gd name="T8" fmla="*/ 2147483647 w 507"/>
                <a:gd name="T9" fmla="*/ 2147483647 h 108"/>
                <a:gd name="T10" fmla="*/ 2147483647 w 507"/>
                <a:gd name="T11" fmla="*/ 2147483647 h 108"/>
                <a:gd name="T12" fmla="*/ 2147483647 w 507"/>
                <a:gd name="T13" fmla="*/ 2147483647 h 108"/>
                <a:gd name="T14" fmla="*/ 2147483647 w 507"/>
                <a:gd name="T15" fmla="*/ 2147483647 h 108"/>
                <a:gd name="T16" fmla="*/ 2147483647 w 507"/>
                <a:gd name="T17" fmla="*/ 2147483647 h 108"/>
                <a:gd name="T18" fmla="*/ 2147483647 w 507"/>
                <a:gd name="T19" fmla="*/ 2147483647 h 108"/>
                <a:gd name="T20" fmla="*/ 2147483647 w 507"/>
                <a:gd name="T21" fmla="*/ 2147483647 h 108"/>
                <a:gd name="T22" fmla="*/ 2147483647 w 507"/>
                <a:gd name="T23" fmla="*/ 2147483647 h 108"/>
                <a:gd name="T24" fmla="*/ 2147483647 w 507"/>
                <a:gd name="T25" fmla="*/ 2147483647 h 108"/>
                <a:gd name="T26" fmla="*/ 2147483647 w 507"/>
                <a:gd name="T27" fmla="*/ 2147483647 h 108"/>
                <a:gd name="T28" fmla="*/ 2147483647 w 507"/>
                <a:gd name="T29" fmla="*/ 2147483647 h 108"/>
                <a:gd name="T30" fmla="*/ 2147483647 w 507"/>
                <a:gd name="T31" fmla="*/ 2147483647 h 108"/>
                <a:gd name="T32" fmla="*/ 2147483647 w 507"/>
                <a:gd name="T33" fmla="*/ 0 h 108"/>
                <a:gd name="T34" fmla="*/ 0 w 507"/>
                <a:gd name="T35" fmla="*/ 0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07"/>
                <a:gd name="T55" fmla="*/ 0 h 108"/>
                <a:gd name="T56" fmla="*/ 507 w 507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07" h="108">
                  <a:moveTo>
                    <a:pt x="0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0" y="14"/>
                  </a:lnTo>
                  <a:lnTo>
                    <a:pt x="10" y="34"/>
                  </a:lnTo>
                  <a:lnTo>
                    <a:pt x="42" y="62"/>
                  </a:lnTo>
                  <a:lnTo>
                    <a:pt x="110" y="91"/>
                  </a:lnTo>
                  <a:lnTo>
                    <a:pt x="202" y="106"/>
                  </a:lnTo>
                  <a:lnTo>
                    <a:pt x="253" y="108"/>
                  </a:lnTo>
                  <a:lnTo>
                    <a:pt x="305" y="106"/>
                  </a:lnTo>
                  <a:lnTo>
                    <a:pt x="397" y="91"/>
                  </a:lnTo>
                  <a:lnTo>
                    <a:pt x="465" y="62"/>
                  </a:lnTo>
                  <a:lnTo>
                    <a:pt x="496" y="34"/>
                  </a:lnTo>
                  <a:lnTo>
                    <a:pt x="507" y="14"/>
                  </a:lnTo>
                  <a:lnTo>
                    <a:pt x="507" y="3"/>
                  </a:lnTo>
                  <a:lnTo>
                    <a:pt x="507" y="1"/>
                  </a:lnTo>
                  <a:lnTo>
                    <a:pt x="5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AA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6572250" y="1607344"/>
            <a:ext cx="2000250" cy="2250281"/>
          </a:xfrm>
          <a:prstGeom prst="rect">
            <a:avLst/>
          </a:prstGeom>
          <a:solidFill>
            <a:srgbClr val="00B050">
              <a:alpha val="9804"/>
            </a:srgb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Hubungan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>
              <a:defRPr/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Pemerintah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Pusat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Dan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Pemerintah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Daerah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3255964" y="2300288"/>
            <a:ext cx="2478087" cy="72151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7" tIns="45713" rIns="91427" bIns="45713"/>
          <a:lstStyle/>
          <a:p>
            <a:pPr defTabSz="914269"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326" name="Title 1"/>
          <p:cNvSpPr txBox="1">
            <a:spLocks/>
          </p:cNvSpPr>
          <p:nvPr/>
        </p:nvSpPr>
        <p:spPr bwMode="auto">
          <a:xfrm>
            <a:off x="3459163" y="2431733"/>
            <a:ext cx="1992312" cy="46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72" tIns="45713" rIns="91427" bIns="45713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ea typeface="SimHei" charset="-122"/>
                <a:cs typeface="Arial" pitchFamily="34" charset="0"/>
              </a:rPr>
              <a:t>Pemerintah</a:t>
            </a:r>
            <a:r>
              <a:rPr lang="en-US" sz="2000" b="1">
                <a:solidFill>
                  <a:schemeClr val="tx2"/>
                </a:solidFill>
                <a:ea typeface="SimHei" charset="-122"/>
                <a:cs typeface="Arial" pitchFamily="34" charset="0"/>
              </a:rPr>
              <a:t/>
            </a:r>
            <a:br>
              <a:rPr lang="en-US" sz="2000" b="1">
                <a:solidFill>
                  <a:schemeClr val="tx2"/>
                </a:solidFill>
                <a:ea typeface="SimHei" charset="-122"/>
                <a:cs typeface="Arial" pitchFamily="34" charset="0"/>
              </a:rPr>
            </a:br>
            <a:r>
              <a:rPr lang="en-US" sz="2000" b="1">
                <a:solidFill>
                  <a:schemeClr val="tx2"/>
                </a:solidFill>
                <a:ea typeface="SimHei" charset="-122"/>
                <a:cs typeface="Arial" pitchFamily="34" charset="0"/>
              </a:rPr>
              <a:t> </a:t>
            </a:r>
            <a:r>
              <a:rPr lang="en-US" sz="2000" b="1">
                <a:solidFill>
                  <a:srgbClr val="FF0000"/>
                </a:solidFill>
                <a:ea typeface="SimHei" charset="-122"/>
                <a:cs typeface="Arial" pitchFamily="34" charset="0"/>
              </a:rPr>
              <a:t>Provinsi</a:t>
            </a:r>
          </a:p>
        </p:txBody>
      </p:sp>
      <p:cxnSp>
        <p:nvCxnSpPr>
          <p:cNvPr id="13327" name="Straight Arrow Connector 16"/>
          <p:cNvCxnSpPr>
            <a:cxnSpLocks noChangeShapeType="1"/>
          </p:cNvCxnSpPr>
          <p:nvPr/>
        </p:nvCxnSpPr>
        <p:spPr bwMode="auto">
          <a:xfrm flipH="1" flipV="1">
            <a:off x="5999163" y="4169093"/>
            <a:ext cx="6350" cy="22002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3328" name="Straight Arrow Connector 16"/>
          <p:cNvCxnSpPr>
            <a:cxnSpLocks noChangeShapeType="1"/>
          </p:cNvCxnSpPr>
          <p:nvPr/>
        </p:nvCxnSpPr>
        <p:spPr bwMode="auto">
          <a:xfrm flipH="1" flipV="1">
            <a:off x="3729039" y="4169093"/>
            <a:ext cx="7937" cy="22002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3329" name="Straight Arrow Connector 16"/>
          <p:cNvCxnSpPr>
            <a:cxnSpLocks noChangeShapeType="1"/>
          </p:cNvCxnSpPr>
          <p:nvPr/>
        </p:nvCxnSpPr>
        <p:spPr bwMode="auto">
          <a:xfrm flipH="1" flipV="1">
            <a:off x="5053013" y="4169093"/>
            <a:ext cx="6350" cy="22002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2" name="Straight Arrow Connector 41"/>
          <p:cNvCxnSpPr/>
          <p:nvPr/>
        </p:nvCxnSpPr>
        <p:spPr>
          <a:xfrm>
            <a:off x="3028950" y="1042988"/>
            <a:ext cx="0" cy="23574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980113" y="1042988"/>
            <a:ext cx="0" cy="23574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913188" y="1042988"/>
            <a:ext cx="0" cy="23574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059363" y="1042988"/>
            <a:ext cx="0" cy="23574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4" name="Title 1"/>
          <p:cNvSpPr txBox="1">
            <a:spLocks/>
          </p:cNvSpPr>
          <p:nvPr/>
        </p:nvSpPr>
        <p:spPr bwMode="auto">
          <a:xfrm>
            <a:off x="2679700" y="384334"/>
            <a:ext cx="3627438" cy="79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72" tIns="45713" rIns="91427" bIns="45713" anchor="ctr"/>
          <a:lstStyle/>
          <a:p>
            <a:pPr algn="ctr"/>
            <a:r>
              <a:rPr lang="en-US" b="1">
                <a:solidFill>
                  <a:schemeClr val="accent2"/>
                </a:solidFill>
                <a:ea typeface="SimHei" charset="-122"/>
                <a:cs typeface="Arial" pitchFamily="34" charset="0"/>
              </a:rPr>
              <a:t>Kemenkes, Kemendes, Kementerian PUPR ,          dst</a:t>
            </a:r>
          </a:p>
        </p:txBody>
      </p:sp>
      <p:sp>
        <p:nvSpPr>
          <p:cNvPr id="13335" name="Title 1"/>
          <p:cNvSpPr txBox="1">
            <a:spLocks/>
          </p:cNvSpPr>
          <p:nvPr/>
        </p:nvSpPr>
        <p:spPr bwMode="auto">
          <a:xfrm>
            <a:off x="460376" y="437198"/>
            <a:ext cx="1795463" cy="79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72" tIns="45713" rIns="91427" bIns="45713" anchor="ctr"/>
          <a:lstStyle/>
          <a:p>
            <a:pPr algn="ctr"/>
            <a:r>
              <a:rPr lang="en-US" sz="1600" b="1">
                <a:solidFill>
                  <a:schemeClr val="accent2"/>
                </a:solidFill>
                <a:ea typeface="SimHei" charset="-122"/>
                <a:cs typeface="Arial" pitchFamily="34" charset="0"/>
              </a:rPr>
              <a:t>Kementerian Negara</a:t>
            </a:r>
          </a:p>
        </p:txBody>
      </p:sp>
      <p:sp>
        <p:nvSpPr>
          <p:cNvPr id="13336" name="Title 1"/>
          <p:cNvSpPr txBox="1">
            <a:spLocks/>
          </p:cNvSpPr>
          <p:nvPr/>
        </p:nvSpPr>
        <p:spPr bwMode="auto">
          <a:xfrm>
            <a:off x="6470650" y="518637"/>
            <a:ext cx="1492250" cy="63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7972" tIns="45713" rIns="91427" bIns="45713" anchor="ctr"/>
          <a:lstStyle/>
          <a:p>
            <a:pPr algn="ctr"/>
            <a:r>
              <a:rPr lang="en-US" b="1">
                <a:solidFill>
                  <a:schemeClr val="accent2"/>
                </a:solidFill>
                <a:ea typeface="SimHei" charset="-122"/>
                <a:cs typeface="Arial" pitchFamily="34" charset="0"/>
              </a:rPr>
              <a:t>LPNK</a:t>
            </a:r>
          </a:p>
        </p:txBody>
      </p:sp>
      <p:pic>
        <p:nvPicPr>
          <p:cNvPr id="13337" name="Picture 2" descr="C:\Users\Pc3\Desktop\LOGO KEMENTERIAN DALAM NEGER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6576" y="214313"/>
            <a:ext cx="708025" cy="77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43001" y="578644"/>
            <a:ext cx="6562725" cy="693540"/>
            <a:chOff x="-219100" y="-338150"/>
            <a:chExt cx="6562725" cy="770603"/>
          </a:xfrm>
        </p:grpSpPr>
        <p:sp>
          <p:nvSpPr>
            <p:cNvPr id="6162" name="AutoShape 3"/>
            <p:cNvSpPr>
              <a:spLocks noChangeArrowheads="1"/>
            </p:cNvSpPr>
            <p:nvPr/>
          </p:nvSpPr>
          <p:spPr bwMode="auto">
            <a:xfrm>
              <a:off x="-219100" y="-338150"/>
              <a:ext cx="6562725" cy="28575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en-ID" altLang="zh-CN" dirty="0" err="1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Pasal</a:t>
              </a:r>
              <a:r>
                <a:rPr lang="en-ID" altLang="zh-CN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 7 : </a:t>
              </a:r>
              <a:endParaRPr lang="zh-CN" alt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4345" name="AutoShape 3"/>
            <p:cNvSpPr>
              <a:spLocks noChangeArrowheads="1"/>
            </p:cNvSpPr>
            <p:nvPr/>
          </p:nvSpPr>
          <p:spPr bwMode="auto">
            <a:xfrm>
              <a:off x="-147662" y="-52398"/>
              <a:ext cx="6432550" cy="481013"/>
            </a:xfrm>
            <a:prstGeom prst="rect">
              <a:avLst/>
            </a:prstGeom>
            <a:solidFill>
              <a:srgbClr val="22BAD8">
                <a:alpha val="87842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6164" name="Rectangle 13"/>
            <p:cNvSpPr>
              <a:spLocks noChangeArrowheads="1"/>
            </p:cNvSpPr>
            <p:nvPr/>
          </p:nvSpPr>
          <p:spPr bwMode="auto">
            <a:xfrm>
              <a:off x="66650" y="90477"/>
              <a:ext cx="6215063" cy="341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d-ID" sz="1400" b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Arial" charset="0"/>
                </a:rPr>
                <a:t>Pem Pusat lakukan binwas thd penyelengg Ur</a:t>
              </a:r>
              <a:r>
                <a:rPr lang="en-ID" sz="1400" b="1" dirty="0" err="1">
                  <a:solidFill>
                    <a:schemeClr val="tx2">
                      <a:lumMod val="20000"/>
                      <a:lumOff val="80000"/>
                    </a:schemeClr>
                  </a:solidFill>
                  <a:latin typeface="Arial" charset="0"/>
                </a:rPr>
                <a:t>usan</a:t>
              </a:r>
              <a:r>
                <a:rPr lang="en-ID" sz="1400" b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Arial" charset="0"/>
                </a:rPr>
                <a:t> P</a:t>
              </a:r>
              <a:r>
                <a:rPr lang="id-ID" sz="1400" b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Arial" charset="0"/>
                </a:rPr>
                <a:t>em</a:t>
              </a:r>
              <a:r>
                <a:rPr lang="en-ID" sz="1400" b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Arial" charset="0"/>
                </a:rPr>
                <a:t>.</a:t>
              </a:r>
              <a:r>
                <a:rPr lang="id-ID" sz="1400" b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Arial" charset="0"/>
                </a:rPr>
                <a:t> oleh Daerah</a:t>
              </a:r>
              <a:endParaRPr lang="en-US" sz="1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</a:endParaRPr>
            </a:p>
          </p:txBody>
        </p:sp>
      </p:grpSp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1214439" y="1607344"/>
            <a:ext cx="6429375" cy="1028700"/>
          </a:xfrm>
          <a:prstGeom prst="rect">
            <a:avLst/>
          </a:prstGeom>
          <a:solidFill>
            <a:srgbClr val="1E8FB2">
              <a:alpha val="87842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id-ID" sz="1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</a:rPr>
              <a:t>Pem Pusat lakukan binwas thd penyelngg Pem-an Daerah Provinsi</a:t>
            </a:r>
          </a:p>
          <a:p>
            <a:pPr>
              <a:defRPr/>
            </a:pPr>
            <a:r>
              <a:rPr lang="id-ID" sz="1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</a:rPr>
              <a:t>Gub sbg Wakil Pem Pusat lakukan binwas thd penyelengg Pem-an Daerah </a:t>
            </a:r>
            <a:endParaRPr lang="en-ID" sz="1400" b="1" dirty="0">
              <a:solidFill>
                <a:schemeClr val="tx2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id-ID" sz="1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</a:rPr>
              <a:t>Kab/Kota</a:t>
            </a:r>
            <a:endParaRPr lang="en-US" sz="1400" b="1" dirty="0">
              <a:solidFill>
                <a:schemeClr val="tx2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en-ID" sz="1400" b="1" dirty="0">
              <a:solidFill>
                <a:schemeClr val="tx2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id-ID" sz="1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</a:rPr>
              <a:t>Binwas sbgm dimksd scr nasional dikoordinasikan oleh Mendagri</a:t>
            </a:r>
            <a:endParaRPr lang="en-US" sz="1400" b="1" dirty="0">
              <a:solidFill>
                <a:schemeClr val="tx2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1143001" y="1350169"/>
            <a:ext cx="6562725" cy="2571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ID" altLang="zh-CN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Pasal</a:t>
            </a:r>
            <a:r>
              <a:rPr lang="en-ID" altLang="zh-CN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373 : </a:t>
            </a:r>
            <a:endParaRPr lang="zh-CN" altLang="en-US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4" name="AutoShape 3"/>
          <p:cNvSpPr>
            <a:spLocks noChangeArrowheads="1"/>
          </p:cNvSpPr>
          <p:nvPr/>
        </p:nvSpPr>
        <p:spPr bwMode="auto">
          <a:xfrm>
            <a:off x="1143001" y="2700338"/>
            <a:ext cx="6562725" cy="2571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ID" altLang="zh-CN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Pasal</a:t>
            </a:r>
            <a:r>
              <a:rPr lang="en-ID" altLang="zh-CN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374 : </a:t>
            </a:r>
            <a:endParaRPr lang="zh-CN" altLang="en-US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5" name="AutoShape 3"/>
          <p:cNvSpPr>
            <a:spLocks noChangeArrowheads="1"/>
          </p:cNvSpPr>
          <p:nvPr/>
        </p:nvSpPr>
        <p:spPr bwMode="auto">
          <a:xfrm>
            <a:off x="1214439" y="2957513"/>
            <a:ext cx="6381897" cy="2185987"/>
          </a:xfrm>
          <a:prstGeom prst="rect">
            <a:avLst/>
          </a:prstGeom>
          <a:solidFill>
            <a:srgbClr val="1E8FB2">
              <a:alpha val="87842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d-ID" sz="14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id-ID" sz="1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</a:rPr>
              <a:t>Mendagri lakukan pembinaan yg bersifat umum yg meliputi : </a:t>
            </a:r>
            <a:endParaRPr lang="en-ID" sz="1400" b="1" dirty="0">
              <a:solidFill>
                <a:schemeClr val="tx2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id-ID" sz="1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</a:rPr>
              <a:t>pembagian urpem, kelembagaan daerah, kepeg pd perangkat daerah, </a:t>
            </a:r>
            <a:endParaRPr lang="en-ID" sz="1400" b="1" dirty="0">
              <a:solidFill>
                <a:schemeClr val="tx2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id-ID" sz="1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</a:rPr>
              <a:t>keuangan daerah, bangda, yan publik, kerjasama, KDH dan DPRD, dan </a:t>
            </a:r>
            <a:endParaRPr lang="en-ID" sz="1400" b="1" dirty="0">
              <a:solidFill>
                <a:schemeClr val="tx2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id-ID" sz="1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</a:rPr>
              <a:t>bentuk pembinaan lain sesuai dg ketentn  perundang-undangan</a:t>
            </a:r>
            <a:endParaRPr lang="en-US" sz="1400" b="1" dirty="0">
              <a:solidFill>
                <a:schemeClr val="tx2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en-US" sz="1400" b="1" dirty="0">
              <a:solidFill>
                <a:schemeClr val="tx2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id-ID" sz="1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</a:rPr>
              <a:t>Menteri Teknis dan Ka LPNK lakukan pembinaan yg bersifat teknis thd </a:t>
            </a:r>
            <a:endParaRPr lang="en-ID" sz="1400" b="1" dirty="0">
              <a:solidFill>
                <a:schemeClr val="tx2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id-ID" sz="1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</a:rPr>
              <a:t>teknis penyelengg urpem yg diserahkan ke Prov</a:t>
            </a:r>
          </a:p>
          <a:p>
            <a:pPr>
              <a:defRPr/>
            </a:pPr>
            <a:endParaRPr lang="en-US" sz="1400" b="1" dirty="0">
              <a:solidFill>
                <a:schemeClr val="tx2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id-ID" sz="1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</a:rPr>
              <a:t>Pembinaan tsb dilakukan dlm bentuk fasilitasi, konsultasi, </a:t>
            </a:r>
            <a:endParaRPr lang="en-ID" sz="1400" b="1" dirty="0">
              <a:solidFill>
                <a:schemeClr val="tx2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id-ID" sz="1400" b="1" u="sng" dirty="0">
                <a:solidFill>
                  <a:srgbClr val="F4AD2C"/>
                </a:solidFill>
                <a:latin typeface="Arial" charset="0"/>
              </a:rPr>
              <a:t>pendidikan dan pelatihan</a:t>
            </a:r>
            <a:r>
              <a:rPr lang="id-ID" sz="1400" b="1" dirty="0">
                <a:solidFill>
                  <a:srgbClr val="F4AD2C"/>
                </a:solidFill>
                <a:latin typeface="Arial" charset="0"/>
              </a:rPr>
              <a:t> </a:t>
            </a:r>
            <a:r>
              <a:rPr lang="id-ID" sz="1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</a:rPr>
              <a:t>serta </a:t>
            </a:r>
            <a:r>
              <a:rPr lang="en-ID" sz="1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</a:rPr>
              <a:t>penelitian</a:t>
            </a:r>
            <a:r>
              <a:rPr lang="en-ID" sz="1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</a:rPr>
              <a:t> </a:t>
            </a:r>
            <a:r>
              <a:rPr lang="en-ID" sz="1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</a:rPr>
              <a:t>dan</a:t>
            </a:r>
            <a:r>
              <a:rPr lang="en-ID" sz="1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</a:rPr>
              <a:t> </a:t>
            </a:r>
            <a:r>
              <a:rPr lang="en-ID" sz="1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</a:rPr>
              <a:t>pengembangan</a:t>
            </a:r>
            <a:endParaRPr lang="en-US" sz="1400" b="1" dirty="0">
              <a:solidFill>
                <a:schemeClr val="tx2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en-US" sz="14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6" name="TextBox 13"/>
          <p:cNvSpPr txBox="1">
            <a:spLocks noChangeArrowheads="1"/>
          </p:cNvSpPr>
          <p:nvPr/>
        </p:nvSpPr>
        <p:spPr bwMode="auto">
          <a:xfrm>
            <a:off x="2214563" y="0"/>
            <a:ext cx="5592762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ID" altLang="zh-CN" sz="2800">
                <a:latin typeface="Microsoft YaHei" pitchFamily="34" charset="-122"/>
                <a:ea typeface="Microsoft YaHei" pitchFamily="34" charset="-122"/>
              </a:rPr>
              <a:t>UU NOMOR 23 TAHUN 2014</a:t>
            </a:r>
            <a:endParaRPr lang="zh-CN" altLang="en-US" sz="2800"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"/>
                            </p:stCondLst>
                            <p:childTnLst>
                              <p:par>
                                <p:cTn id="16" presetID="1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 autoUpdateAnimBg="0"/>
      <p:bldP spid="25" grpId="0" animBg="1" autoUpdateAnimBg="0"/>
      <p:bldP spid="2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3"/>
          <p:cNvSpPr>
            <a:spLocks noChangeArrowheads="1"/>
          </p:cNvSpPr>
          <p:nvPr/>
        </p:nvSpPr>
        <p:spPr bwMode="auto">
          <a:xfrm>
            <a:off x="357189" y="2507457"/>
            <a:ext cx="6357937" cy="2113121"/>
          </a:xfrm>
          <a:prstGeom prst="rect">
            <a:avLst/>
          </a:prstGeom>
          <a:solidFill>
            <a:srgbClr val="595959">
              <a:alpha val="78038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428626" y="2571750"/>
            <a:ext cx="6143625" cy="2140268"/>
          </a:xfrm>
          <a:prstGeom prst="rect">
            <a:avLst/>
          </a:prstGeom>
          <a:solidFill>
            <a:srgbClr val="1E8FB2">
              <a:alpha val="87842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ts val="2775"/>
              </a:lnSpc>
            </a:pPr>
            <a:r>
              <a:rPr lang="en-ID" altLang="en-US" sz="2000" b="1">
                <a:solidFill>
                  <a:schemeClr val="bg1"/>
                </a:solidFill>
                <a:latin typeface="Berlin Sans FB Demi" pitchFamily="34" charset="0"/>
                <a:ea typeface="Adobe Gothic Std B"/>
                <a:cs typeface="Adobe Gothic Std B"/>
              </a:rPr>
              <a:t>BAGAIMANA PERAN BPSDM?</a:t>
            </a:r>
          </a:p>
          <a:p>
            <a:pPr>
              <a:lnSpc>
                <a:spcPts val="2775"/>
              </a:lnSpc>
            </a:pPr>
            <a:endParaRPr lang="zh-CN" altLang="en-US" sz="2000">
              <a:solidFill>
                <a:schemeClr val="tx2"/>
              </a:solidFill>
              <a:latin typeface="Calibri" pitchFamily="34" charset="0"/>
              <a:ea typeface="Microsoft YaHei" pitchFamily="34" charset="-122"/>
            </a:endParaRPr>
          </a:p>
        </p:txBody>
      </p:sp>
      <p:pic>
        <p:nvPicPr>
          <p:cNvPr id="15364" name="Picture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771525"/>
            <a:ext cx="1360488" cy="155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Delay 6"/>
          <p:cNvSpPr/>
          <p:nvPr/>
        </p:nvSpPr>
        <p:spPr>
          <a:xfrm>
            <a:off x="0" y="4564870"/>
            <a:ext cx="428596" cy="450059"/>
          </a:xfrm>
          <a:prstGeom prst="flowChartDelay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D" b="1" dirty="0"/>
              <a:t>2</a:t>
            </a:r>
            <a:endParaRPr lang="en-US" b="1" dirty="0"/>
          </a:p>
        </p:txBody>
      </p:sp>
      <p:pic>
        <p:nvPicPr>
          <p:cNvPr id="15368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1028700"/>
            <a:ext cx="1792288" cy="305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  <p:bldP spid="6147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Pc3\Desktop\LOGO KEMENTERIAN DALAM NEGER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1" y="128588"/>
            <a:ext cx="669925" cy="64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Isosceles Triangle 3"/>
          <p:cNvSpPr/>
          <p:nvPr/>
        </p:nvSpPr>
        <p:spPr>
          <a:xfrm>
            <a:off x="571500" y="900113"/>
            <a:ext cx="6769100" cy="1128713"/>
          </a:xfrm>
          <a:prstGeom prst="triangle">
            <a:avLst/>
          </a:prstGeom>
          <a:solidFill>
            <a:srgbClr val="F4AD2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04888" y="2228850"/>
            <a:ext cx="1727200" cy="139160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chemeClr val="bg1"/>
                </a:solidFill>
              </a:rPr>
              <a:t>Standardisasi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55939" y="2228850"/>
            <a:ext cx="1800225" cy="139160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>
                <a:solidFill>
                  <a:schemeClr val="bg1"/>
                </a:solidFill>
              </a:rPr>
              <a:t>Sertifikasi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80014" y="2228850"/>
            <a:ext cx="2071687" cy="139160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chemeClr val="tx1"/>
                </a:solidFill>
              </a:rPr>
              <a:t>Pengembangan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Kompetensi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391" name="Content Placeholder 2"/>
          <p:cNvSpPr txBox="1">
            <a:spLocks/>
          </p:cNvSpPr>
          <p:nvPr/>
        </p:nvSpPr>
        <p:spPr bwMode="auto">
          <a:xfrm>
            <a:off x="1611313" y="1231583"/>
            <a:ext cx="4762500" cy="33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spcAft>
                <a:spcPts val="1000"/>
              </a:spcAft>
              <a:buClr>
                <a:srgbClr val="C7D3E6"/>
              </a:buClr>
              <a:buSzPct val="100000"/>
            </a:pPr>
            <a:r>
              <a:rPr lang="en-US" sz="1600" b="1">
                <a:solidFill>
                  <a:srgbClr val="263248"/>
                </a:solidFill>
                <a:latin typeface="Roboto Condensed Light" charset="0"/>
                <a:sym typeface="Roboto Condensed Light" charset="0"/>
              </a:rPr>
              <a:t>Aparatur yang kompeten </a:t>
            </a:r>
          </a:p>
          <a:p>
            <a:pPr algn="ctr">
              <a:spcAft>
                <a:spcPts val="1000"/>
              </a:spcAft>
              <a:buClr>
                <a:srgbClr val="C7D3E6"/>
              </a:buClr>
              <a:buSzPct val="100000"/>
            </a:pPr>
            <a:r>
              <a:rPr lang="en-US" sz="1600" b="1">
                <a:solidFill>
                  <a:srgbClr val="263248"/>
                </a:solidFill>
                <a:latin typeface="Roboto Condensed Light" charset="0"/>
                <a:sym typeface="Roboto Condensed Light" charset="0"/>
              </a:rPr>
              <a:t>dan profesional</a:t>
            </a:r>
          </a:p>
        </p:txBody>
      </p:sp>
      <p:sp>
        <p:nvSpPr>
          <p:cNvPr id="9" name="Rectangle 8"/>
          <p:cNvSpPr/>
          <p:nvPr/>
        </p:nvSpPr>
        <p:spPr>
          <a:xfrm>
            <a:off x="643480" y="3751785"/>
            <a:ext cx="6696744" cy="527256"/>
          </a:xfrm>
          <a:prstGeom prst="rect">
            <a:avLst/>
          </a:prstGeom>
          <a:solidFill>
            <a:srgbClr val="F4AD2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Badan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Pengembangan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Sumber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Daya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Manusia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2214563" y="0"/>
            <a:ext cx="5592762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ID" altLang="zh-CN" sz="2800">
                <a:latin typeface="Microsoft YaHei" pitchFamily="34" charset="-122"/>
                <a:ea typeface="Microsoft YaHei" pitchFamily="34" charset="-122"/>
              </a:rPr>
              <a:t>PILAR PENGEMBANGAN SDM</a:t>
            </a:r>
            <a:endParaRPr lang="zh-CN" altLang="en-US" sz="280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 rot="611298">
            <a:off x="7662046" y="2803660"/>
            <a:ext cx="1395891" cy="987797"/>
          </a:xfrm>
          <a:prstGeom prst="ellipse">
            <a:avLst/>
          </a:prstGeom>
          <a:solidFill>
            <a:srgbClr val="FF0000"/>
          </a:solidFill>
          <a:ln w="57150" cmpd="sng">
            <a:solidFill>
              <a:schemeClr val="bg1"/>
            </a:solidFill>
          </a:ln>
        </p:spPr>
        <p:txBody>
          <a:bodyPr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indent="-273050"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BPSDM</a:t>
            </a:r>
          </a:p>
          <a:p>
            <a:pPr marL="273050" indent="-273050"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PRIMA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99592" y="915566"/>
            <a:ext cx="1036638" cy="932973"/>
            <a:chOff x="0" y="0"/>
            <a:chExt cx="1036637" cy="1036637"/>
          </a:xfrm>
        </p:grpSpPr>
        <p:sp>
          <p:nvSpPr>
            <p:cNvPr id="17455" name="空心弧 4"/>
            <p:cNvSpPr>
              <a:spLocks noChangeAspect="1"/>
            </p:cNvSpPr>
            <p:nvPr/>
          </p:nvSpPr>
          <p:spPr bwMode="auto">
            <a:xfrm>
              <a:off x="0" y="0"/>
              <a:ext cx="1036637" cy="1036637"/>
            </a:xfrm>
            <a:custGeom>
              <a:avLst/>
              <a:gdLst>
                <a:gd name="T0" fmla="*/ 517825 w 1036637"/>
                <a:gd name="T1" fmla="*/ 1036637 h 1036637"/>
                <a:gd name="T2" fmla="*/ 0 w 1036637"/>
                <a:gd name="T3" fmla="*/ 518168 h 1036637"/>
                <a:gd name="T4" fmla="*/ 518126 w 1036637"/>
                <a:gd name="T5" fmla="*/ -1 h 1036637"/>
                <a:gd name="T6" fmla="*/ 518223 w 1036637"/>
                <a:gd name="T7" fmla="*/ 261025 h 1036637"/>
                <a:gd name="T8" fmla="*/ 261026 w 1036637"/>
                <a:gd name="T9" fmla="*/ 518243 h 1036637"/>
                <a:gd name="T10" fmla="*/ 518074 w 1036637"/>
                <a:gd name="T11" fmla="*/ 775610 h 1036637"/>
                <a:gd name="T12" fmla="*/ 517825 w 1036637"/>
                <a:gd name="T13" fmla="*/ 1036637 h 10366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6637"/>
                <a:gd name="T22" fmla="*/ 0 h 1036637"/>
                <a:gd name="T23" fmla="*/ 1036637 w 1036637"/>
                <a:gd name="T24" fmla="*/ 1036637 h 10366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6637" h="1036637">
                  <a:moveTo>
                    <a:pt x="517825" y="1036637"/>
                  </a:moveTo>
                  <a:cubicBezTo>
                    <a:pt x="231700" y="1036365"/>
                    <a:pt x="-83" y="804294"/>
                    <a:pt x="0" y="518168"/>
                  </a:cubicBezTo>
                  <a:cubicBezTo>
                    <a:pt x="83" y="232042"/>
                    <a:pt x="232000" y="106"/>
                    <a:pt x="518126" y="-1"/>
                  </a:cubicBezTo>
                  <a:cubicBezTo>
                    <a:pt x="518158" y="87008"/>
                    <a:pt x="518191" y="174016"/>
                    <a:pt x="518223" y="261025"/>
                  </a:cubicBezTo>
                  <a:cubicBezTo>
                    <a:pt x="376191" y="261078"/>
                    <a:pt x="261067" y="376211"/>
                    <a:pt x="261026" y="518243"/>
                  </a:cubicBezTo>
                  <a:cubicBezTo>
                    <a:pt x="260985" y="660275"/>
                    <a:pt x="376042" y="775475"/>
                    <a:pt x="518074" y="775610"/>
                  </a:cubicBezTo>
                  <a:lnTo>
                    <a:pt x="517825" y="1036637"/>
                  </a:lnTo>
                  <a:close/>
                </a:path>
              </a:pathLst>
            </a:custGeom>
            <a:solidFill>
              <a:srgbClr val="7F7F7F">
                <a:alpha val="79999"/>
              </a:srgbClr>
            </a:solidFill>
            <a:ln w="25400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6" name="空心弧 5"/>
            <p:cNvSpPr>
              <a:spLocks noChangeAspect="1"/>
            </p:cNvSpPr>
            <p:nvPr/>
          </p:nvSpPr>
          <p:spPr bwMode="auto">
            <a:xfrm>
              <a:off x="0" y="0"/>
              <a:ext cx="1036637" cy="1036637"/>
            </a:xfrm>
            <a:custGeom>
              <a:avLst/>
              <a:gdLst>
                <a:gd name="T0" fmla="*/ 519555 w 1036637"/>
                <a:gd name="T1" fmla="*/ 1 h 1036637"/>
                <a:gd name="T2" fmla="*/ 1036638 w 1036637"/>
                <a:gd name="T3" fmla="*/ 518044 h 1036637"/>
                <a:gd name="T4" fmla="*/ 520105 w 1036637"/>
                <a:gd name="T5" fmla="*/ 1036635 h 1036637"/>
                <a:gd name="T6" fmla="*/ 519201 w 1036637"/>
                <a:gd name="T7" fmla="*/ 774314 h 1036637"/>
                <a:gd name="T8" fmla="*/ 774317 w 1036637"/>
                <a:gd name="T9" fmla="*/ 518182 h 1036637"/>
                <a:gd name="T10" fmla="*/ 518930 w 1036637"/>
                <a:gd name="T11" fmla="*/ 262321 h 1036637"/>
                <a:gd name="T12" fmla="*/ 519555 w 1036637"/>
                <a:gd name="T13" fmla="*/ 1 h 10366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6637"/>
                <a:gd name="T22" fmla="*/ 0 h 1036637"/>
                <a:gd name="T23" fmla="*/ 1036637 w 1036637"/>
                <a:gd name="T24" fmla="*/ 1036637 h 10366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6637" h="1036637">
                  <a:moveTo>
                    <a:pt x="519555" y="1"/>
                  </a:moveTo>
                  <a:cubicBezTo>
                    <a:pt x="805224" y="682"/>
                    <a:pt x="1036486" y="232374"/>
                    <a:pt x="1036638" y="518044"/>
                  </a:cubicBezTo>
                  <a:cubicBezTo>
                    <a:pt x="1036790" y="803714"/>
                    <a:pt x="805773" y="1035651"/>
                    <a:pt x="520105" y="1036635"/>
                  </a:cubicBezTo>
                  <a:cubicBezTo>
                    <a:pt x="519804" y="949195"/>
                    <a:pt x="519502" y="861754"/>
                    <a:pt x="519201" y="774314"/>
                  </a:cubicBezTo>
                  <a:cubicBezTo>
                    <a:pt x="660293" y="773828"/>
                    <a:pt x="774392" y="659274"/>
                    <a:pt x="774317" y="518182"/>
                  </a:cubicBezTo>
                  <a:cubicBezTo>
                    <a:pt x="774242" y="377090"/>
                    <a:pt x="660022" y="262657"/>
                    <a:pt x="518930" y="262321"/>
                  </a:cubicBezTo>
                  <a:cubicBezTo>
                    <a:pt x="519138" y="174881"/>
                    <a:pt x="519347" y="87441"/>
                    <a:pt x="519555" y="1"/>
                  </a:cubicBezTo>
                  <a:close/>
                </a:path>
              </a:pathLst>
            </a:custGeom>
            <a:solidFill>
              <a:srgbClr val="22BAD8">
                <a:alpha val="79999"/>
              </a:srgbClr>
            </a:solidFill>
            <a:ln w="25400">
              <a:solidFill>
                <a:srgbClr val="1E8F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7" name="Rectangle 13"/>
            <p:cNvSpPr>
              <a:spLocks noChangeArrowheads="1"/>
            </p:cNvSpPr>
            <p:nvPr/>
          </p:nvSpPr>
          <p:spPr bwMode="auto">
            <a:xfrm>
              <a:off x="231775" y="350837"/>
              <a:ext cx="642937" cy="444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zh-CN" altLang="en-US" sz="200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779912" y="915566"/>
            <a:ext cx="1036638" cy="932973"/>
            <a:chOff x="216024" y="0"/>
            <a:chExt cx="1036638" cy="1036637"/>
          </a:xfrm>
        </p:grpSpPr>
        <p:sp>
          <p:nvSpPr>
            <p:cNvPr id="17452" name="空心弧 6"/>
            <p:cNvSpPr>
              <a:spLocks noChangeAspect="1"/>
            </p:cNvSpPr>
            <p:nvPr/>
          </p:nvSpPr>
          <p:spPr bwMode="auto">
            <a:xfrm>
              <a:off x="216024" y="0"/>
              <a:ext cx="1036638" cy="1036637"/>
            </a:xfrm>
            <a:custGeom>
              <a:avLst/>
              <a:gdLst>
                <a:gd name="T0" fmla="*/ 1 w 1036638"/>
                <a:gd name="T1" fmla="*/ 519417 h 1036637"/>
                <a:gd name="T2" fmla="*/ 151355 w 1036638"/>
                <a:gd name="T3" fmla="*/ 152268 h 1036637"/>
                <a:gd name="T4" fmla="*/ 518125 w 1036638"/>
                <a:gd name="T5" fmla="*/ -1 h 1036637"/>
                <a:gd name="T6" fmla="*/ 518223 w 1036638"/>
                <a:gd name="T7" fmla="*/ 261025 h 1036637"/>
                <a:gd name="T8" fmla="*/ 336158 w 1036638"/>
                <a:gd name="T9" fmla="*/ 336611 h 1036637"/>
                <a:gd name="T10" fmla="*/ 261025 w 1036638"/>
                <a:gd name="T11" fmla="*/ 518864 h 1036637"/>
                <a:gd name="T12" fmla="*/ 1 w 1036638"/>
                <a:gd name="T13" fmla="*/ 519417 h 10366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6638"/>
                <a:gd name="T22" fmla="*/ 0 h 1036637"/>
                <a:gd name="T23" fmla="*/ 1036638 w 1036638"/>
                <a:gd name="T24" fmla="*/ 1036637 h 10366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6638" h="1036637">
                  <a:moveTo>
                    <a:pt x="1" y="519417"/>
                  </a:moveTo>
                  <a:cubicBezTo>
                    <a:pt x="-291" y="381794"/>
                    <a:pt x="54162" y="249704"/>
                    <a:pt x="151355" y="152268"/>
                  </a:cubicBezTo>
                  <a:cubicBezTo>
                    <a:pt x="248548" y="54832"/>
                    <a:pt x="380502" y="50"/>
                    <a:pt x="518125" y="-1"/>
                  </a:cubicBezTo>
                  <a:cubicBezTo>
                    <a:pt x="518158" y="87008"/>
                    <a:pt x="518190" y="174016"/>
                    <a:pt x="518223" y="261025"/>
                  </a:cubicBezTo>
                  <a:cubicBezTo>
                    <a:pt x="449907" y="261050"/>
                    <a:pt x="384405" y="288244"/>
                    <a:pt x="336158" y="336611"/>
                  </a:cubicBezTo>
                  <a:cubicBezTo>
                    <a:pt x="287911" y="384978"/>
                    <a:pt x="260880" y="450547"/>
                    <a:pt x="261025" y="518864"/>
                  </a:cubicBezTo>
                  <a:lnTo>
                    <a:pt x="1" y="519417"/>
                  </a:lnTo>
                  <a:close/>
                </a:path>
              </a:pathLst>
            </a:custGeom>
            <a:solidFill>
              <a:srgbClr val="7F7F7F">
                <a:alpha val="79999"/>
              </a:srgbClr>
            </a:solidFill>
            <a:ln w="25400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3" name="空心弧 7"/>
            <p:cNvSpPr>
              <a:spLocks noChangeAspect="1"/>
            </p:cNvSpPr>
            <p:nvPr/>
          </p:nvSpPr>
          <p:spPr bwMode="auto">
            <a:xfrm>
              <a:off x="216024" y="0"/>
              <a:ext cx="1036638" cy="1036637"/>
            </a:xfrm>
            <a:custGeom>
              <a:avLst/>
              <a:gdLst>
                <a:gd name="T0" fmla="*/ 519555 w 1036638"/>
                <a:gd name="T1" fmla="*/ 1 h 1036637"/>
                <a:gd name="T2" fmla="*/ 1036637 w 1036638"/>
                <a:gd name="T3" fmla="*/ 519142 h 1036637"/>
                <a:gd name="T4" fmla="*/ 517907 w 1036638"/>
                <a:gd name="T5" fmla="*/ 1036637 h 1036637"/>
                <a:gd name="T6" fmla="*/ 0 w 1036638"/>
                <a:gd name="T7" fmla="*/ 518318 h 1036637"/>
                <a:gd name="T8" fmla="*/ 260922 w 1036638"/>
                <a:gd name="T9" fmla="*/ 518319 h 1036637"/>
                <a:gd name="T10" fmla="*/ 518114 w 1036638"/>
                <a:gd name="T11" fmla="*/ 775716 h 1036637"/>
                <a:gd name="T12" fmla="*/ 775715 w 1036638"/>
                <a:gd name="T13" fmla="*/ 518728 h 1036637"/>
                <a:gd name="T14" fmla="*/ 518932 w 1036638"/>
                <a:gd name="T15" fmla="*/ 260923 h 1036637"/>
                <a:gd name="T16" fmla="*/ 519555 w 1036638"/>
                <a:gd name="T17" fmla="*/ 1 h 10366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36638"/>
                <a:gd name="T28" fmla="*/ 0 h 1036637"/>
                <a:gd name="T29" fmla="*/ 1036638 w 1036638"/>
                <a:gd name="T30" fmla="*/ 1036637 h 10366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36638" h="1036637">
                  <a:moveTo>
                    <a:pt x="519555" y="1"/>
                  </a:moveTo>
                  <a:cubicBezTo>
                    <a:pt x="805653" y="683"/>
                    <a:pt x="1037092" y="233044"/>
                    <a:pt x="1036637" y="519142"/>
                  </a:cubicBezTo>
                  <a:cubicBezTo>
                    <a:pt x="1036182" y="805240"/>
                    <a:pt x="804005" y="1036864"/>
                    <a:pt x="517907" y="1036637"/>
                  </a:cubicBezTo>
                  <a:cubicBezTo>
                    <a:pt x="231808" y="1036410"/>
                    <a:pt x="0" y="804417"/>
                    <a:pt x="0" y="518318"/>
                  </a:cubicBezTo>
                  <a:lnTo>
                    <a:pt x="260922" y="518319"/>
                  </a:lnTo>
                  <a:cubicBezTo>
                    <a:pt x="260922" y="660396"/>
                    <a:pt x="376038" y="775603"/>
                    <a:pt x="518114" y="775716"/>
                  </a:cubicBezTo>
                  <a:cubicBezTo>
                    <a:pt x="660190" y="775829"/>
                    <a:pt x="775489" y="660805"/>
                    <a:pt x="775715" y="518728"/>
                  </a:cubicBezTo>
                  <a:cubicBezTo>
                    <a:pt x="775941" y="376652"/>
                    <a:pt x="661008" y="261261"/>
                    <a:pt x="518932" y="260923"/>
                  </a:cubicBezTo>
                  <a:cubicBezTo>
                    <a:pt x="519140" y="173949"/>
                    <a:pt x="519347" y="86975"/>
                    <a:pt x="519555" y="1"/>
                  </a:cubicBezTo>
                  <a:close/>
                </a:path>
              </a:pathLst>
            </a:custGeom>
            <a:solidFill>
              <a:srgbClr val="22BAD8">
                <a:alpha val="79999"/>
              </a:srgbClr>
            </a:solidFill>
            <a:ln w="25400">
              <a:solidFill>
                <a:srgbClr val="1E8F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4" name="Rectangle 13"/>
            <p:cNvSpPr>
              <a:spLocks noChangeArrowheads="1"/>
            </p:cNvSpPr>
            <p:nvPr/>
          </p:nvSpPr>
          <p:spPr bwMode="auto">
            <a:xfrm>
              <a:off x="230188" y="350837"/>
              <a:ext cx="849932" cy="444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   2. </a:t>
              </a:r>
              <a:endParaRPr lang="zh-CN" altLang="en-US" sz="2000" dirty="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6444208" y="915566"/>
            <a:ext cx="1296144" cy="932974"/>
            <a:chOff x="372019" y="17170"/>
            <a:chExt cx="1296145" cy="1036637"/>
          </a:xfrm>
        </p:grpSpPr>
        <p:sp>
          <p:nvSpPr>
            <p:cNvPr id="17450" name="同心圆 8"/>
            <p:cNvSpPr>
              <a:spLocks noChangeAspect="1"/>
            </p:cNvSpPr>
            <p:nvPr/>
          </p:nvSpPr>
          <p:spPr bwMode="auto">
            <a:xfrm>
              <a:off x="588044" y="17170"/>
              <a:ext cx="1036638" cy="1036637"/>
            </a:xfrm>
            <a:custGeom>
              <a:avLst/>
              <a:gdLst>
                <a:gd name="T0" fmla="*/ 0 w 1036638"/>
                <a:gd name="T1" fmla="*/ 518319 h 1036637"/>
                <a:gd name="T2" fmla="*/ 518319 w 1036638"/>
                <a:gd name="T3" fmla="*/ 0 h 1036637"/>
                <a:gd name="T4" fmla="*/ 1036638 w 1036638"/>
                <a:gd name="T5" fmla="*/ 518319 h 1036637"/>
                <a:gd name="T6" fmla="*/ 518319 w 1036638"/>
                <a:gd name="T7" fmla="*/ 1036638 h 1036637"/>
                <a:gd name="T8" fmla="*/ 0 w 1036638"/>
                <a:gd name="T9" fmla="*/ 518319 h 1036637"/>
                <a:gd name="T10" fmla="*/ 259159 w 1036638"/>
                <a:gd name="T11" fmla="*/ 518319 h 1036637"/>
                <a:gd name="T12" fmla="*/ 518319 w 1036638"/>
                <a:gd name="T13" fmla="*/ 777478 h 1036637"/>
                <a:gd name="T14" fmla="*/ 777479 w 1036638"/>
                <a:gd name="T15" fmla="*/ 518319 h 1036637"/>
                <a:gd name="T16" fmla="*/ 518319 w 1036638"/>
                <a:gd name="T17" fmla="*/ 259160 h 1036637"/>
                <a:gd name="T18" fmla="*/ 259159 w 1036638"/>
                <a:gd name="T19" fmla="*/ 518319 h 10366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36638"/>
                <a:gd name="T31" fmla="*/ 0 h 1036637"/>
                <a:gd name="T32" fmla="*/ 1036638 w 1036638"/>
                <a:gd name="T33" fmla="*/ 1036637 h 10366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36638" h="1036637">
                  <a:moveTo>
                    <a:pt x="0" y="518319"/>
                  </a:moveTo>
                  <a:cubicBezTo>
                    <a:pt x="0" y="232059"/>
                    <a:pt x="232059" y="0"/>
                    <a:pt x="518319" y="0"/>
                  </a:cubicBezTo>
                  <a:cubicBezTo>
                    <a:pt x="804579" y="0"/>
                    <a:pt x="1036638" y="232059"/>
                    <a:pt x="1036638" y="518319"/>
                  </a:cubicBezTo>
                  <a:cubicBezTo>
                    <a:pt x="1036638" y="804579"/>
                    <a:pt x="804579" y="1036638"/>
                    <a:pt x="518319" y="1036638"/>
                  </a:cubicBezTo>
                  <a:cubicBezTo>
                    <a:pt x="232059" y="1036638"/>
                    <a:pt x="0" y="804579"/>
                    <a:pt x="0" y="518319"/>
                  </a:cubicBezTo>
                  <a:close/>
                  <a:moveTo>
                    <a:pt x="259159" y="518319"/>
                  </a:moveTo>
                  <a:cubicBezTo>
                    <a:pt x="259159" y="661449"/>
                    <a:pt x="375189" y="777478"/>
                    <a:pt x="518319" y="777478"/>
                  </a:cubicBezTo>
                  <a:cubicBezTo>
                    <a:pt x="661449" y="777478"/>
                    <a:pt x="777479" y="661449"/>
                    <a:pt x="777479" y="518319"/>
                  </a:cubicBezTo>
                  <a:cubicBezTo>
                    <a:pt x="777479" y="375189"/>
                    <a:pt x="661449" y="259160"/>
                    <a:pt x="518319" y="259160"/>
                  </a:cubicBezTo>
                  <a:cubicBezTo>
                    <a:pt x="375189" y="259160"/>
                    <a:pt x="259159" y="375189"/>
                    <a:pt x="259159" y="518319"/>
                  </a:cubicBezTo>
                  <a:close/>
                </a:path>
              </a:pathLst>
            </a:custGeom>
            <a:solidFill>
              <a:srgbClr val="22BAD8">
                <a:alpha val="79999"/>
              </a:srgbClr>
            </a:solidFill>
            <a:ln w="25400">
              <a:solidFill>
                <a:srgbClr val="1E8F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1" name="Rectangle 13"/>
            <p:cNvSpPr>
              <a:spLocks noChangeArrowheads="1"/>
            </p:cNvSpPr>
            <p:nvPr/>
          </p:nvSpPr>
          <p:spPr bwMode="auto">
            <a:xfrm>
              <a:off x="372019" y="350838"/>
              <a:ext cx="1296145" cy="444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    3</a:t>
              </a:r>
              <a:r>
                <a:rPr lang="en-US" sz="2000" dirty="0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.</a:t>
              </a:r>
              <a:endParaRPr lang="zh-CN" altLang="en-US" sz="2000" dirty="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187624" y="1923678"/>
            <a:ext cx="517525" cy="311468"/>
            <a:chOff x="0" y="0"/>
            <a:chExt cx="576000" cy="385071"/>
          </a:xfrm>
        </p:grpSpPr>
        <p:sp>
          <p:nvSpPr>
            <p:cNvPr id="8227" name="燕尾形 18"/>
            <p:cNvSpPr>
              <a:spLocks noChangeArrowheads="1"/>
            </p:cNvSpPr>
            <p:nvPr/>
          </p:nvSpPr>
          <p:spPr bwMode="auto">
            <a:xfrm rot="5400000">
              <a:off x="180251" y="-180251"/>
              <a:ext cx="215498" cy="576000"/>
            </a:xfrm>
            <a:prstGeom prst="chevron">
              <a:avLst>
                <a:gd name="adj" fmla="val 63227"/>
              </a:avLst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228" name="燕尾形 19"/>
            <p:cNvSpPr>
              <a:spLocks noChangeArrowheads="1"/>
            </p:cNvSpPr>
            <p:nvPr/>
          </p:nvSpPr>
          <p:spPr bwMode="auto">
            <a:xfrm rot="5400000">
              <a:off x="180251" y="-10678"/>
              <a:ext cx="215498" cy="576000"/>
            </a:xfrm>
            <a:prstGeom prst="chevron">
              <a:avLst>
                <a:gd name="adj" fmla="val 63227"/>
              </a:avLst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4067944" y="1923678"/>
            <a:ext cx="517525" cy="311468"/>
            <a:chOff x="0" y="0"/>
            <a:chExt cx="576000" cy="385071"/>
          </a:xfrm>
        </p:grpSpPr>
        <p:sp>
          <p:nvSpPr>
            <p:cNvPr id="8225" name="燕尾形 22"/>
            <p:cNvSpPr>
              <a:spLocks noChangeArrowheads="1"/>
            </p:cNvSpPr>
            <p:nvPr/>
          </p:nvSpPr>
          <p:spPr bwMode="auto">
            <a:xfrm rot="5400000">
              <a:off x="180251" y="-180251"/>
              <a:ext cx="215498" cy="576000"/>
            </a:xfrm>
            <a:prstGeom prst="chevron">
              <a:avLst>
                <a:gd name="adj" fmla="val 63227"/>
              </a:avLst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226" name="燕尾形 23"/>
            <p:cNvSpPr>
              <a:spLocks noChangeArrowheads="1"/>
            </p:cNvSpPr>
            <p:nvPr/>
          </p:nvSpPr>
          <p:spPr bwMode="auto">
            <a:xfrm rot="5400000">
              <a:off x="180251" y="-10678"/>
              <a:ext cx="215498" cy="576000"/>
            </a:xfrm>
            <a:prstGeom prst="chevron">
              <a:avLst>
                <a:gd name="adj" fmla="val 63227"/>
              </a:avLst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6948264" y="1923678"/>
            <a:ext cx="519112" cy="311468"/>
            <a:chOff x="0" y="0"/>
            <a:chExt cx="576000" cy="385071"/>
          </a:xfrm>
        </p:grpSpPr>
        <p:sp>
          <p:nvSpPr>
            <p:cNvPr id="8223" name="燕尾形 26"/>
            <p:cNvSpPr>
              <a:spLocks noChangeArrowheads="1"/>
            </p:cNvSpPr>
            <p:nvPr/>
          </p:nvSpPr>
          <p:spPr bwMode="auto">
            <a:xfrm rot="5400000">
              <a:off x="180250" y="-180250"/>
              <a:ext cx="215498" cy="576000"/>
            </a:xfrm>
            <a:prstGeom prst="chevron">
              <a:avLst>
                <a:gd name="adj" fmla="val 63227"/>
              </a:avLst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224" name="燕尾形 27"/>
            <p:cNvSpPr>
              <a:spLocks noChangeArrowheads="1"/>
            </p:cNvSpPr>
            <p:nvPr/>
          </p:nvSpPr>
          <p:spPr bwMode="auto">
            <a:xfrm rot="5400000">
              <a:off x="180250" y="-10678"/>
              <a:ext cx="215498" cy="576000"/>
            </a:xfrm>
            <a:prstGeom prst="chevron">
              <a:avLst>
                <a:gd name="adj" fmla="val 63227"/>
              </a:avLst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251520" y="2283718"/>
            <a:ext cx="2520280" cy="2592288"/>
            <a:chOff x="0" y="0"/>
            <a:chExt cx="1684337" cy="2430463"/>
          </a:xfrm>
        </p:grpSpPr>
        <p:sp>
          <p:nvSpPr>
            <p:cNvPr id="8215" name="矩形 16"/>
            <p:cNvSpPr>
              <a:spLocks noChangeArrowheads="1"/>
            </p:cNvSpPr>
            <p:nvPr/>
          </p:nvSpPr>
          <p:spPr bwMode="auto">
            <a:xfrm>
              <a:off x="0" y="0"/>
              <a:ext cx="1684337" cy="243046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solidFill>
                  <a:srgbClr val="FFFFFF"/>
                </a:solidFill>
                <a:latin typeface="Bahnschrift SemiBold Condensed" pitchFamily="34" charset="0"/>
              </a:endParaRPr>
            </a:p>
          </p:txBody>
        </p:sp>
        <p:sp>
          <p:nvSpPr>
            <p:cNvPr id="8216" name="TextBox 146"/>
            <p:cNvSpPr txBox="1">
              <a:spLocks noChangeArrowheads="1"/>
            </p:cNvSpPr>
            <p:nvPr/>
          </p:nvSpPr>
          <p:spPr bwMode="auto">
            <a:xfrm>
              <a:off x="48124" y="1687821"/>
              <a:ext cx="1579066" cy="66369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ü"/>
                <a:defRPr/>
              </a:pPr>
              <a:r>
                <a:rPr lang="en-ID" altLang="zh-CN" sz="2000" dirty="0" smtClean="0">
                  <a:solidFill>
                    <a:srgbClr val="404040"/>
                  </a:solidFill>
                  <a:latin typeface="Bahnschrift SemiBold Condensed" pitchFamily="34" charset="0"/>
                  <a:ea typeface="Microsoft YaHei" pitchFamily="34" charset="-122"/>
                </a:rPr>
                <a:t> </a:t>
              </a:r>
              <a:r>
                <a:rPr lang="en-ID" altLang="zh-CN" sz="2000" dirty="0" err="1" smtClean="0">
                  <a:solidFill>
                    <a:srgbClr val="404040"/>
                  </a:solidFill>
                  <a:latin typeface="Bahnschrift SemiBold Condensed" pitchFamily="34" charset="0"/>
                  <a:ea typeface="Microsoft YaHei" pitchFamily="34" charset="-122"/>
                </a:rPr>
                <a:t>Pengembangan</a:t>
              </a:r>
              <a:r>
                <a:rPr lang="en-ID" altLang="zh-CN" sz="2000" dirty="0" smtClean="0">
                  <a:solidFill>
                    <a:srgbClr val="404040"/>
                  </a:solidFill>
                  <a:latin typeface="Bahnschrift SemiBold Condensed" pitchFamily="34" charset="0"/>
                  <a:ea typeface="Microsoft YaHei" pitchFamily="34" charset="-122"/>
                </a:rPr>
                <a:t> </a:t>
              </a:r>
            </a:p>
            <a:p>
              <a:pPr>
                <a:defRPr/>
              </a:pPr>
              <a:r>
                <a:rPr lang="en-ID" altLang="zh-CN" sz="2000" dirty="0" smtClean="0">
                  <a:solidFill>
                    <a:srgbClr val="404040"/>
                  </a:solidFill>
                  <a:latin typeface="Bahnschrift SemiBold Condensed" pitchFamily="34" charset="0"/>
                  <a:ea typeface="Microsoft YaHei" pitchFamily="34" charset="-122"/>
                </a:rPr>
                <a:t>    </a:t>
              </a:r>
              <a:r>
                <a:rPr lang="en-ID" altLang="zh-CN" sz="2000" dirty="0" smtClean="0">
                  <a:solidFill>
                    <a:srgbClr val="404040"/>
                  </a:solidFill>
                  <a:latin typeface="Bahnschrift SemiBold Condensed" pitchFamily="34" charset="0"/>
                  <a:ea typeface="Microsoft YaHei" pitchFamily="34" charset="-122"/>
                </a:rPr>
                <a:t>   </a:t>
              </a:r>
              <a:r>
                <a:rPr lang="en-ID" altLang="zh-CN" sz="2000" dirty="0" err="1" smtClean="0">
                  <a:solidFill>
                    <a:srgbClr val="404040"/>
                  </a:solidFill>
                  <a:latin typeface="Bahnschrift SemiBold Condensed" pitchFamily="34" charset="0"/>
                  <a:ea typeface="Microsoft YaHei" pitchFamily="34" charset="-122"/>
                </a:rPr>
                <a:t>Kompetensi</a:t>
              </a:r>
              <a:endParaRPr lang="en-ID" altLang="zh-CN" sz="2000" dirty="0" smtClean="0">
                <a:solidFill>
                  <a:srgbClr val="404040"/>
                </a:solidFill>
                <a:latin typeface="Bahnschrift SemiBold Condensed" pitchFamily="34" charset="0"/>
                <a:ea typeface="Microsoft YaHei" pitchFamily="34" charset="-122"/>
              </a:endParaRPr>
            </a:p>
          </p:txBody>
        </p:sp>
        <p:cxnSp>
          <p:nvCxnSpPr>
            <p:cNvPr id="8217" name="直接连接符 34"/>
            <p:cNvCxnSpPr>
              <a:cxnSpLocks noChangeShapeType="1"/>
            </p:cNvCxnSpPr>
            <p:nvPr/>
          </p:nvCxnSpPr>
          <p:spPr bwMode="auto">
            <a:xfrm>
              <a:off x="64783" y="536575"/>
              <a:ext cx="155621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8218" name="TextBox 146"/>
            <p:cNvSpPr txBox="1">
              <a:spLocks noChangeArrowheads="1"/>
            </p:cNvSpPr>
            <p:nvPr/>
          </p:nvSpPr>
          <p:spPr bwMode="auto">
            <a:xfrm>
              <a:off x="48124" y="127000"/>
              <a:ext cx="1588089" cy="37513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ID" sz="2000" dirty="0" err="1" smtClean="0">
                  <a:solidFill>
                    <a:srgbClr val="404040"/>
                  </a:solidFill>
                  <a:latin typeface="Bahnschrift SemiBold Condensed" pitchFamily="34" charset="0"/>
                  <a:ea typeface="Microsoft YaHei" pitchFamily="34" charset="-122"/>
                </a:rPr>
                <a:t>Pusat</a:t>
              </a:r>
              <a:endParaRPr lang="en-US" sz="2000" dirty="0">
                <a:solidFill>
                  <a:srgbClr val="404040"/>
                </a:solidFill>
                <a:latin typeface="Bahnschrift SemiBold Condensed" pitchFamily="34" charset="0"/>
                <a:ea typeface="Microsoft YaHei" pitchFamily="34" charset="-122"/>
              </a:endParaRPr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3059832" y="2283718"/>
            <a:ext cx="2664297" cy="2273399"/>
            <a:chOff x="-408257" y="0"/>
            <a:chExt cx="2323213" cy="2430463"/>
          </a:xfrm>
        </p:grpSpPr>
        <p:sp>
          <p:nvSpPr>
            <p:cNvPr id="8211" name="矩形 20"/>
            <p:cNvSpPr>
              <a:spLocks noChangeArrowheads="1"/>
            </p:cNvSpPr>
            <p:nvPr/>
          </p:nvSpPr>
          <p:spPr bwMode="auto">
            <a:xfrm>
              <a:off x="-408257" y="0"/>
              <a:ext cx="2323213" cy="243046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 dirty="0">
                <a:solidFill>
                  <a:srgbClr val="FFFFFF"/>
                </a:solidFill>
                <a:latin typeface="Bahnschrift SemiBold Condensed" pitchFamily="34" charset="0"/>
              </a:endParaRPr>
            </a:p>
          </p:txBody>
        </p:sp>
        <p:sp>
          <p:nvSpPr>
            <p:cNvPr id="8214" name="TextBox 146"/>
            <p:cNvSpPr txBox="1">
              <a:spLocks noChangeArrowheads="1"/>
            </p:cNvSpPr>
            <p:nvPr/>
          </p:nvSpPr>
          <p:spPr bwMode="auto">
            <a:xfrm>
              <a:off x="-341880" y="127000"/>
              <a:ext cx="2190458" cy="42775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ID" sz="2000" dirty="0" err="1">
                  <a:solidFill>
                    <a:srgbClr val="404040"/>
                  </a:solidFill>
                  <a:latin typeface="Bahnschrift SemiBold Condensed" pitchFamily="34" charset="0"/>
                  <a:ea typeface="Microsoft YaHei" pitchFamily="34" charset="-122"/>
                </a:rPr>
                <a:t>Provinsi</a:t>
              </a:r>
              <a:endParaRPr lang="en-US" sz="2000" dirty="0">
                <a:solidFill>
                  <a:srgbClr val="404040"/>
                </a:solidFill>
                <a:latin typeface="Bahnschrift SemiBold Condensed" pitchFamily="34" charset="0"/>
                <a:ea typeface="Microsoft YaHei" pitchFamily="34" charset="-122"/>
              </a:endParaRPr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5940152" y="2283719"/>
            <a:ext cx="2529407" cy="1512167"/>
            <a:chOff x="0" y="0"/>
            <a:chExt cx="1706066" cy="2567115"/>
          </a:xfrm>
        </p:grpSpPr>
        <p:sp>
          <p:nvSpPr>
            <p:cNvPr id="8207" name="矩形 24"/>
            <p:cNvSpPr>
              <a:spLocks noChangeArrowheads="1"/>
            </p:cNvSpPr>
            <p:nvPr/>
          </p:nvSpPr>
          <p:spPr bwMode="auto">
            <a:xfrm>
              <a:off x="0" y="0"/>
              <a:ext cx="1706066" cy="256711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zh-CN" altLang="en-US" sz="2000" dirty="0">
                <a:solidFill>
                  <a:srgbClr val="FFFFFF"/>
                </a:solidFill>
                <a:latin typeface="Bahnschrift SemiBold Condensed" pitchFamily="34" charset="0"/>
              </a:endParaRPr>
            </a:p>
          </p:txBody>
        </p:sp>
        <p:sp>
          <p:nvSpPr>
            <p:cNvPr id="17431" name="TextBox 146"/>
            <p:cNvSpPr txBox="1">
              <a:spLocks noChangeArrowheads="1"/>
            </p:cNvSpPr>
            <p:nvPr/>
          </p:nvSpPr>
          <p:spPr bwMode="auto">
            <a:xfrm>
              <a:off x="22225" y="665163"/>
              <a:ext cx="1620838" cy="379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ID" altLang="zh-CN" sz="2000" dirty="0">
                <a:solidFill>
                  <a:srgbClr val="404040"/>
                </a:solidFill>
                <a:latin typeface="Bahnschrift SemiBold Condensed" pitchFamily="34" charset="0"/>
                <a:ea typeface="Microsoft YaHei" pitchFamily="34" charset="-122"/>
              </a:endParaRPr>
            </a:p>
          </p:txBody>
        </p:sp>
      </p:grpSp>
      <p:sp>
        <p:nvSpPr>
          <p:cNvPr id="9265" name="TextBox 13"/>
          <p:cNvSpPr txBox="1">
            <a:spLocks noChangeArrowheads="1"/>
          </p:cNvSpPr>
          <p:nvPr/>
        </p:nvSpPr>
        <p:spPr bwMode="auto">
          <a:xfrm>
            <a:off x="357158" y="142858"/>
            <a:ext cx="3092477" cy="5656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ID" altLang="zh-CN" sz="2800" dirty="0">
                <a:latin typeface="Microsoft YaHei" pitchFamily="34" charset="-122"/>
                <a:ea typeface="Microsoft YaHei" pitchFamily="34" charset="-122"/>
              </a:rPr>
              <a:t>PERAN BPSDM</a:t>
            </a:r>
            <a:endParaRPr lang="zh-CN" altLang="en-US" sz="2800" dirty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53" name="TextBox 146"/>
          <p:cNvSpPr txBox="1">
            <a:spLocks noChangeArrowheads="1"/>
          </p:cNvSpPr>
          <p:nvPr/>
        </p:nvSpPr>
        <p:spPr bwMode="auto">
          <a:xfrm>
            <a:off x="3131840" y="3003798"/>
            <a:ext cx="2520280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n-ID" altLang="zh-CN" sz="2000" dirty="0">
                <a:solidFill>
                  <a:srgbClr val="404040"/>
                </a:solidFill>
                <a:latin typeface="Bahnschrift SemiBold Condensed" pitchFamily="34" charset="0"/>
                <a:ea typeface="Microsoft YaHei" pitchFamily="34" charset="-122"/>
              </a:rPr>
              <a:t> </a:t>
            </a:r>
            <a:r>
              <a:rPr lang="en-ID" altLang="zh-CN" sz="2000" dirty="0" err="1">
                <a:solidFill>
                  <a:srgbClr val="404040"/>
                </a:solidFill>
                <a:latin typeface="Bahnschrift SemiBold Condensed" pitchFamily="34" charset="0"/>
                <a:ea typeface="Microsoft YaHei" pitchFamily="34" charset="-122"/>
              </a:rPr>
              <a:t>Sertifikasi</a:t>
            </a:r>
            <a:endParaRPr lang="en-US" sz="2000" dirty="0">
              <a:solidFill>
                <a:srgbClr val="404040"/>
              </a:solidFill>
              <a:latin typeface="Bahnschrift SemiBold Condensed" pitchFamily="34" charset="0"/>
              <a:ea typeface="Microsoft YaHei" pitchFamily="34" charset="-122"/>
            </a:endParaRPr>
          </a:p>
        </p:txBody>
      </p:sp>
      <p:sp>
        <p:nvSpPr>
          <p:cNvPr id="17422" name="Rectangle 13"/>
          <p:cNvSpPr>
            <a:spLocks noChangeArrowheads="1"/>
          </p:cNvSpPr>
          <p:nvPr/>
        </p:nvSpPr>
        <p:spPr bwMode="auto">
          <a:xfrm>
            <a:off x="683568" y="1203598"/>
            <a:ext cx="13166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rPr>
              <a:t>   1</a:t>
            </a:r>
            <a:r>
              <a:rPr lang="en-US" sz="2000" dirty="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rPr>
              <a:t>.</a:t>
            </a:r>
            <a:endParaRPr lang="zh-CN" altLang="en-US" sz="2000" dirty="0">
              <a:solidFill>
                <a:srgbClr val="40404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46" name="TextBox 146"/>
          <p:cNvSpPr txBox="1">
            <a:spLocks noChangeArrowheads="1"/>
          </p:cNvSpPr>
          <p:nvPr/>
        </p:nvSpPr>
        <p:spPr bwMode="auto">
          <a:xfrm>
            <a:off x="6012160" y="2427734"/>
            <a:ext cx="2385953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ID" sz="2000" dirty="0" err="1" smtClean="0">
                <a:solidFill>
                  <a:srgbClr val="404040"/>
                </a:solidFill>
                <a:latin typeface="Bahnschrift SemiBold Condensed" pitchFamily="34" charset="0"/>
                <a:ea typeface="Microsoft YaHei" pitchFamily="34" charset="-122"/>
              </a:rPr>
              <a:t>Kabupaten</a:t>
            </a:r>
            <a:r>
              <a:rPr lang="en-ID" sz="2000" dirty="0" smtClean="0">
                <a:solidFill>
                  <a:srgbClr val="404040"/>
                </a:solidFill>
                <a:latin typeface="Bahnschrift SemiBold Condensed" pitchFamily="34" charset="0"/>
                <a:ea typeface="Microsoft YaHei" pitchFamily="34" charset="-122"/>
              </a:rPr>
              <a:t>/Kota</a:t>
            </a:r>
            <a:endParaRPr lang="en-US" sz="2000" dirty="0">
              <a:solidFill>
                <a:srgbClr val="404040"/>
              </a:solidFill>
              <a:latin typeface="Bahnschrift SemiBold Condensed" pitchFamily="34" charset="0"/>
              <a:ea typeface="Microsoft YaHei" pitchFamily="34" charset="-122"/>
            </a:endParaRPr>
          </a:p>
        </p:txBody>
      </p:sp>
      <p:pic>
        <p:nvPicPr>
          <p:cNvPr id="17429" name="Picture 48" descr="C:\Users\Pc3\Desktop\LOGO KEMENTERIAN DALAM NEGER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76" y="128588"/>
            <a:ext cx="669925" cy="64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146"/>
          <p:cNvSpPr txBox="1">
            <a:spLocks noChangeArrowheads="1"/>
          </p:cNvSpPr>
          <p:nvPr/>
        </p:nvSpPr>
        <p:spPr bwMode="auto">
          <a:xfrm>
            <a:off x="3131840" y="3579862"/>
            <a:ext cx="252028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n-ID" altLang="zh-CN" sz="2000" dirty="0">
                <a:solidFill>
                  <a:srgbClr val="404040"/>
                </a:solidFill>
                <a:latin typeface="Bahnschrift SemiBold Condensed" pitchFamily="34" charset="0"/>
                <a:ea typeface="Microsoft YaHei" pitchFamily="34" charset="-122"/>
              </a:rPr>
              <a:t> </a:t>
            </a:r>
            <a:r>
              <a:rPr lang="en-ID" altLang="zh-CN" sz="2000" dirty="0" err="1" smtClean="0">
                <a:solidFill>
                  <a:srgbClr val="404040"/>
                </a:solidFill>
                <a:latin typeface="Bahnschrift SemiBold Condensed" pitchFamily="34" charset="0"/>
                <a:ea typeface="Microsoft YaHei" pitchFamily="34" charset="-122"/>
              </a:rPr>
              <a:t>Pengembangan</a:t>
            </a:r>
            <a:r>
              <a:rPr lang="en-ID" altLang="zh-CN" sz="2000" dirty="0" smtClean="0">
                <a:solidFill>
                  <a:srgbClr val="404040"/>
                </a:solidFill>
                <a:latin typeface="Bahnschrift SemiBold Condensed" pitchFamily="34" charset="0"/>
                <a:ea typeface="Microsoft YaHei" pitchFamily="34" charset="-122"/>
              </a:rPr>
              <a:t> </a:t>
            </a:r>
          </a:p>
          <a:p>
            <a:pPr>
              <a:defRPr/>
            </a:pPr>
            <a:r>
              <a:rPr lang="en-ID" altLang="zh-CN" sz="2000" dirty="0" smtClean="0">
                <a:solidFill>
                  <a:srgbClr val="404040"/>
                </a:solidFill>
                <a:latin typeface="Bahnschrift SemiBold Condensed" pitchFamily="34" charset="0"/>
                <a:ea typeface="Microsoft YaHei" pitchFamily="34" charset="-122"/>
              </a:rPr>
              <a:t>    </a:t>
            </a:r>
            <a:r>
              <a:rPr lang="en-ID" altLang="zh-CN" sz="2000" dirty="0" smtClean="0">
                <a:solidFill>
                  <a:srgbClr val="404040"/>
                </a:solidFill>
                <a:latin typeface="Bahnschrift SemiBold Condensed" pitchFamily="34" charset="0"/>
                <a:ea typeface="Microsoft YaHei" pitchFamily="34" charset="-122"/>
              </a:rPr>
              <a:t>   </a:t>
            </a:r>
            <a:r>
              <a:rPr lang="en-ID" altLang="zh-CN" sz="2000" dirty="0" err="1" smtClean="0">
                <a:solidFill>
                  <a:srgbClr val="404040"/>
                </a:solidFill>
                <a:latin typeface="Bahnschrift SemiBold Condensed" pitchFamily="34" charset="0"/>
                <a:ea typeface="Microsoft YaHei" pitchFamily="34" charset="-122"/>
              </a:rPr>
              <a:t>Kompetensi</a:t>
            </a:r>
            <a:endParaRPr lang="en-ID" altLang="zh-CN" sz="2000" dirty="0" smtClean="0">
              <a:solidFill>
                <a:srgbClr val="404040"/>
              </a:solidFill>
              <a:latin typeface="Bahnschrift SemiBold Condensed" pitchFamily="34" charset="0"/>
              <a:ea typeface="Microsoft YaHei" pitchFamily="34" charset="-122"/>
            </a:endParaRPr>
          </a:p>
        </p:txBody>
      </p:sp>
      <p:sp>
        <p:nvSpPr>
          <p:cNvPr id="61" name="TextBox 146"/>
          <p:cNvSpPr txBox="1">
            <a:spLocks noChangeArrowheads="1"/>
          </p:cNvSpPr>
          <p:nvPr/>
        </p:nvSpPr>
        <p:spPr bwMode="auto">
          <a:xfrm>
            <a:off x="323528" y="3579862"/>
            <a:ext cx="2376264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n-ID" altLang="zh-CN" sz="2000" dirty="0">
                <a:solidFill>
                  <a:srgbClr val="404040"/>
                </a:solidFill>
                <a:latin typeface="Bahnschrift SemiBold Condensed" pitchFamily="34" charset="0"/>
                <a:ea typeface="Microsoft YaHei" pitchFamily="34" charset="-122"/>
              </a:rPr>
              <a:t> </a:t>
            </a:r>
            <a:r>
              <a:rPr lang="en-ID" altLang="zh-CN" sz="2000" dirty="0" err="1" smtClean="0">
                <a:solidFill>
                  <a:srgbClr val="404040"/>
                </a:solidFill>
                <a:latin typeface="Bahnschrift SemiBold Condensed" pitchFamily="34" charset="0"/>
                <a:ea typeface="Microsoft YaHei" pitchFamily="34" charset="-122"/>
              </a:rPr>
              <a:t>Sertifikasi</a:t>
            </a:r>
            <a:endParaRPr lang="en-US" sz="2000" dirty="0">
              <a:solidFill>
                <a:srgbClr val="404040"/>
              </a:solidFill>
              <a:latin typeface="Bahnschrift SemiBold Condensed" pitchFamily="34" charset="0"/>
              <a:ea typeface="Microsoft YaHei" pitchFamily="34" charset="-122"/>
            </a:endParaRPr>
          </a:p>
        </p:txBody>
      </p:sp>
      <p:sp>
        <p:nvSpPr>
          <p:cNvPr id="62" name="TextBox 146"/>
          <p:cNvSpPr txBox="1">
            <a:spLocks noChangeArrowheads="1"/>
          </p:cNvSpPr>
          <p:nvPr/>
        </p:nvSpPr>
        <p:spPr bwMode="auto">
          <a:xfrm>
            <a:off x="323528" y="3003798"/>
            <a:ext cx="2376264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n-ID" altLang="zh-CN" sz="2000" dirty="0">
                <a:solidFill>
                  <a:srgbClr val="404040"/>
                </a:solidFill>
                <a:latin typeface="Bahnschrift SemiBold Condensed" pitchFamily="34" charset="0"/>
                <a:ea typeface="Microsoft YaHei" pitchFamily="34" charset="-122"/>
              </a:rPr>
              <a:t> </a:t>
            </a:r>
            <a:r>
              <a:rPr lang="en-ID" altLang="zh-CN" sz="2000" dirty="0" err="1" smtClean="0">
                <a:solidFill>
                  <a:srgbClr val="404040"/>
                </a:solidFill>
                <a:latin typeface="Bahnschrift SemiBold Condensed" pitchFamily="34" charset="0"/>
                <a:ea typeface="Microsoft YaHei" pitchFamily="34" charset="-122"/>
              </a:rPr>
              <a:t>Standardisasi</a:t>
            </a:r>
            <a:endParaRPr lang="en-US" sz="2000" dirty="0">
              <a:solidFill>
                <a:srgbClr val="404040"/>
              </a:solidFill>
              <a:latin typeface="Bahnschrift SemiBold Condensed" pitchFamily="34" charset="0"/>
              <a:ea typeface="Microsoft YaHei" pitchFamily="34" charset="-122"/>
            </a:endParaRPr>
          </a:p>
        </p:txBody>
      </p:sp>
      <p:sp>
        <p:nvSpPr>
          <p:cNvPr id="63" name="TextBox 146"/>
          <p:cNvSpPr txBox="1">
            <a:spLocks noChangeArrowheads="1"/>
          </p:cNvSpPr>
          <p:nvPr/>
        </p:nvSpPr>
        <p:spPr bwMode="auto">
          <a:xfrm>
            <a:off x="6012160" y="2931790"/>
            <a:ext cx="2376264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n-ID" altLang="zh-CN" sz="2000" dirty="0">
                <a:solidFill>
                  <a:srgbClr val="404040"/>
                </a:solidFill>
                <a:latin typeface="Bahnschrift SemiBold Condensed" pitchFamily="34" charset="0"/>
                <a:ea typeface="Microsoft YaHei" pitchFamily="34" charset="-122"/>
              </a:rPr>
              <a:t> </a:t>
            </a:r>
            <a:r>
              <a:rPr lang="en-ID" altLang="zh-CN" sz="2000" dirty="0" err="1" smtClean="0">
                <a:solidFill>
                  <a:srgbClr val="404040"/>
                </a:solidFill>
                <a:latin typeface="Bahnschrift SemiBold Condensed" pitchFamily="34" charset="0"/>
                <a:ea typeface="Microsoft YaHei" pitchFamily="34" charset="-122"/>
              </a:rPr>
              <a:t>Pengembangan</a:t>
            </a:r>
            <a:r>
              <a:rPr lang="en-ID" altLang="zh-CN" sz="2000" dirty="0" smtClean="0">
                <a:solidFill>
                  <a:srgbClr val="404040"/>
                </a:solidFill>
                <a:latin typeface="Bahnschrift SemiBold Condensed" pitchFamily="34" charset="0"/>
                <a:ea typeface="Microsoft YaHei" pitchFamily="34" charset="-122"/>
              </a:rPr>
              <a:t> </a:t>
            </a:r>
          </a:p>
          <a:p>
            <a:pPr>
              <a:defRPr/>
            </a:pPr>
            <a:r>
              <a:rPr lang="en-ID" altLang="zh-CN" sz="2000" dirty="0" smtClean="0">
                <a:solidFill>
                  <a:srgbClr val="404040"/>
                </a:solidFill>
                <a:latin typeface="Bahnschrift SemiBold Condensed" pitchFamily="34" charset="0"/>
                <a:ea typeface="Microsoft YaHei" pitchFamily="34" charset="-122"/>
              </a:rPr>
              <a:t>    </a:t>
            </a:r>
            <a:r>
              <a:rPr lang="en-ID" altLang="zh-CN" sz="2000" dirty="0" smtClean="0">
                <a:solidFill>
                  <a:srgbClr val="404040"/>
                </a:solidFill>
                <a:latin typeface="Bahnschrift SemiBold Condensed" pitchFamily="34" charset="0"/>
                <a:ea typeface="Microsoft YaHei" pitchFamily="34" charset="-122"/>
              </a:rPr>
              <a:t>   </a:t>
            </a:r>
            <a:r>
              <a:rPr lang="en-ID" altLang="zh-CN" sz="2000" dirty="0" err="1" smtClean="0">
                <a:solidFill>
                  <a:srgbClr val="404040"/>
                </a:solidFill>
                <a:latin typeface="Bahnschrift SemiBold Condensed" pitchFamily="34" charset="0"/>
                <a:ea typeface="Microsoft YaHei" pitchFamily="34" charset="-122"/>
              </a:rPr>
              <a:t>Kompetensi</a:t>
            </a:r>
            <a:endParaRPr lang="en-ID" altLang="zh-CN" sz="2000" dirty="0" smtClean="0">
              <a:solidFill>
                <a:srgbClr val="404040"/>
              </a:solidFill>
              <a:latin typeface="Bahnschrift SemiBold Condensed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5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3"/>
          <p:cNvSpPr>
            <a:spLocks noChangeArrowheads="1"/>
          </p:cNvSpPr>
          <p:nvPr/>
        </p:nvSpPr>
        <p:spPr bwMode="auto">
          <a:xfrm>
            <a:off x="357188" y="2378870"/>
            <a:ext cx="8572500" cy="447198"/>
          </a:xfrm>
          <a:prstGeom prst="rect">
            <a:avLst/>
          </a:prstGeom>
          <a:solidFill>
            <a:srgbClr val="595959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latin typeface="Calibri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00063" y="2314575"/>
            <a:ext cx="8286750" cy="711108"/>
            <a:chOff x="0" y="0"/>
            <a:chExt cx="6432550" cy="790787"/>
          </a:xfrm>
        </p:grpSpPr>
        <p:sp>
          <p:nvSpPr>
            <p:cNvPr id="18436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6432550" cy="482600"/>
            </a:xfrm>
            <a:prstGeom prst="rect">
              <a:avLst/>
            </a:prstGeom>
            <a:solidFill>
              <a:srgbClr val="22BAD8">
                <a:alpha val="87842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18437" name="Rectangle 13"/>
            <p:cNvSpPr>
              <a:spLocks noChangeArrowheads="1"/>
            </p:cNvSpPr>
            <p:nvPr/>
          </p:nvSpPr>
          <p:spPr bwMode="auto">
            <a:xfrm>
              <a:off x="0" y="85725"/>
              <a:ext cx="6377097" cy="705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en-ID" altLang="zh-CN" sz="1600">
                  <a:solidFill>
                    <a:schemeClr val="bg1"/>
                  </a:solidFill>
                </a:rPr>
                <a:t>PENGEMBANGAN KOMPETENSI MELALUI PERMENDAGRI NO.11 TAHUN 2018</a:t>
              </a:r>
              <a:endParaRPr lang="zh-CN" altLang="en-US" sz="1600">
                <a:solidFill>
                  <a:schemeClr val="bg1"/>
                </a:solidFill>
              </a:endParaRPr>
            </a:p>
            <a:p>
              <a:pPr algn="ctr"/>
              <a:endParaRPr lang="zh-CN" altLang="en-US" sz="16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814388" y="352902"/>
            <a:ext cx="6757987" cy="690086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n-US" sz="4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5751" y="1028700"/>
            <a:ext cx="2219325" cy="28946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ID" u="sng" dirty="0">
                <a:latin typeface="Algerian" pitchFamily="82" charset="0"/>
              </a:rPr>
              <a:t>PASAL 56</a:t>
            </a:r>
          </a:p>
          <a:p>
            <a:pPr algn="ctr">
              <a:defRPr/>
            </a:pPr>
            <a:endParaRPr lang="en-ID" dirty="0">
              <a:latin typeface="Algerian" pitchFamily="82" charset="0"/>
            </a:endParaRPr>
          </a:p>
          <a:p>
            <a:pPr algn="ctr">
              <a:defRPr/>
            </a:pPr>
            <a:r>
              <a:rPr lang="en-ID" dirty="0">
                <a:latin typeface="Algerian" pitchFamily="82" charset="0"/>
              </a:rPr>
              <a:t>RUMPUN PENGEMBANGAN KOMPETENSI DALAM NEGERI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368550" y="1167290"/>
            <a:ext cx="6051550" cy="344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ID" dirty="0"/>
              <a:t>1. </a:t>
            </a:r>
            <a:r>
              <a:rPr lang="en-ID" dirty="0" err="1"/>
              <a:t>Pengembangan</a:t>
            </a:r>
            <a:r>
              <a:rPr lang="en-ID" dirty="0"/>
              <a:t> </a:t>
            </a:r>
            <a:r>
              <a:rPr lang="en-ID" dirty="0" err="1"/>
              <a:t>Kompetensi</a:t>
            </a:r>
            <a:r>
              <a:rPr lang="en-ID" dirty="0"/>
              <a:t> </a:t>
            </a:r>
            <a:r>
              <a:rPr lang="en-ID" dirty="0" err="1"/>
              <a:t>Umum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2373313" y="1431608"/>
            <a:ext cx="6049962" cy="3443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ID" dirty="0"/>
              <a:t>2. </a:t>
            </a:r>
            <a:r>
              <a:rPr lang="en-ID" dirty="0" err="1"/>
              <a:t>Pengembangan</a:t>
            </a:r>
            <a:r>
              <a:rPr lang="en-ID" dirty="0"/>
              <a:t> </a:t>
            </a:r>
            <a:r>
              <a:rPr lang="en-ID" dirty="0" err="1"/>
              <a:t>Kompetensi</a:t>
            </a:r>
            <a:r>
              <a:rPr lang="en-ID" dirty="0"/>
              <a:t> </a:t>
            </a:r>
            <a:r>
              <a:rPr lang="en-ID" dirty="0" err="1"/>
              <a:t>Inti</a:t>
            </a:r>
            <a:r>
              <a:rPr lang="en-ID" dirty="0"/>
              <a:t> JPT &amp; </a:t>
            </a:r>
            <a:r>
              <a:rPr lang="en-ID" dirty="0" err="1"/>
              <a:t>Jabatan</a:t>
            </a:r>
            <a:r>
              <a:rPr lang="en-ID" dirty="0"/>
              <a:t> Adm.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2387600" y="1701642"/>
            <a:ext cx="6051550" cy="344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ID" dirty="0"/>
              <a:t>3. </a:t>
            </a:r>
            <a:r>
              <a:rPr lang="en-ID" dirty="0" err="1"/>
              <a:t>Pengembangan</a:t>
            </a:r>
            <a:r>
              <a:rPr lang="en-ID" dirty="0"/>
              <a:t> </a:t>
            </a:r>
            <a:r>
              <a:rPr lang="en-ID" dirty="0" err="1"/>
              <a:t>Kompetensi</a:t>
            </a:r>
            <a:r>
              <a:rPr lang="en-ID" dirty="0"/>
              <a:t> </a:t>
            </a:r>
            <a:r>
              <a:rPr lang="en-ID" dirty="0" err="1"/>
              <a:t>Inti</a:t>
            </a:r>
            <a:r>
              <a:rPr lang="en-ID" dirty="0"/>
              <a:t> </a:t>
            </a:r>
            <a:r>
              <a:rPr lang="en-ID" dirty="0" err="1"/>
              <a:t>Jabatan</a:t>
            </a:r>
            <a:r>
              <a:rPr lang="en-ID" dirty="0"/>
              <a:t> </a:t>
            </a:r>
            <a:r>
              <a:rPr lang="en-ID" dirty="0" err="1"/>
              <a:t>Fungsional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2379664" y="1967390"/>
            <a:ext cx="6040437" cy="344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ID" dirty="0"/>
              <a:t>4. </a:t>
            </a:r>
            <a:r>
              <a:rPr lang="en-ID" dirty="0" err="1"/>
              <a:t>Pengembangan</a:t>
            </a:r>
            <a:r>
              <a:rPr lang="en-ID" dirty="0"/>
              <a:t> </a:t>
            </a:r>
            <a:r>
              <a:rPr lang="en-ID" dirty="0" err="1"/>
              <a:t>Kompetensi</a:t>
            </a:r>
            <a:r>
              <a:rPr lang="en-ID" dirty="0"/>
              <a:t> </a:t>
            </a:r>
            <a:r>
              <a:rPr lang="en-ID" dirty="0" err="1"/>
              <a:t>Pilihan</a:t>
            </a: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2379663" y="2231708"/>
            <a:ext cx="6051550" cy="3443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ID" dirty="0"/>
              <a:t>5. </a:t>
            </a:r>
            <a:r>
              <a:rPr lang="en-ID" dirty="0" err="1"/>
              <a:t>Pengembangan</a:t>
            </a:r>
            <a:r>
              <a:rPr lang="en-ID" dirty="0"/>
              <a:t> </a:t>
            </a:r>
            <a:r>
              <a:rPr lang="en-ID" dirty="0" err="1"/>
              <a:t>Kompetensi</a:t>
            </a:r>
            <a:r>
              <a:rPr lang="en-ID" dirty="0"/>
              <a:t> </a:t>
            </a:r>
            <a:r>
              <a:rPr lang="en-ID" dirty="0" err="1"/>
              <a:t>Jabatan</a:t>
            </a:r>
            <a:r>
              <a:rPr lang="en-ID" dirty="0"/>
              <a:t> </a:t>
            </a:r>
            <a:r>
              <a:rPr lang="en-ID" dirty="0" err="1"/>
              <a:t>Teknis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2374900" y="2488883"/>
            <a:ext cx="6051550" cy="3443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ID" dirty="0"/>
              <a:t>6. </a:t>
            </a:r>
            <a:r>
              <a:rPr lang="en-ID" dirty="0" err="1"/>
              <a:t>Pengembangan</a:t>
            </a:r>
            <a:r>
              <a:rPr lang="en-ID" dirty="0"/>
              <a:t> </a:t>
            </a:r>
            <a:r>
              <a:rPr lang="en-ID" dirty="0" err="1"/>
              <a:t>Kompetensi</a:t>
            </a:r>
            <a:r>
              <a:rPr lang="en-ID" dirty="0"/>
              <a:t> </a:t>
            </a:r>
            <a:r>
              <a:rPr lang="en-ID" dirty="0" err="1"/>
              <a:t>Kepamongprajaan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2386013" y="2760345"/>
            <a:ext cx="6051550" cy="3443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ID" dirty="0"/>
              <a:t>7. </a:t>
            </a:r>
            <a:r>
              <a:rPr lang="en-ID" dirty="0" err="1"/>
              <a:t>Pengembangan</a:t>
            </a:r>
            <a:r>
              <a:rPr lang="en-ID" dirty="0"/>
              <a:t> </a:t>
            </a:r>
            <a:r>
              <a:rPr lang="en-ID" dirty="0" err="1"/>
              <a:t>Kompetensi</a:t>
            </a:r>
            <a:r>
              <a:rPr lang="en-ID" dirty="0"/>
              <a:t> </a:t>
            </a:r>
            <a:r>
              <a:rPr lang="en-ID" dirty="0" err="1"/>
              <a:t>Pimpinan</a:t>
            </a:r>
            <a:r>
              <a:rPr lang="en-ID" dirty="0"/>
              <a:t> Daerah</a:t>
            </a:r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>
            <a:off x="2389188" y="3024665"/>
            <a:ext cx="6051550" cy="344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ID" dirty="0"/>
              <a:t>8. </a:t>
            </a:r>
            <a:r>
              <a:rPr lang="en-ID" dirty="0" err="1"/>
              <a:t>Pengembangan</a:t>
            </a:r>
            <a:r>
              <a:rPr lang="en-ID" dirty="0"/>
              <a:t> </a:t>
            </a:r>
            <a:r>
              <a:rPr lang="en-ID" dirty="0" err="1"/>
              <a:t>Kompetensi</a:t>
            </a:r>
            <a:r>
              <a:rPr lang="en-ID" dirty="0"/>
              <a:t> </a:t>
            </a:r>
            <a:r>
              <a:rPr lang="en-ID" dirty="0" err="1"/>
              <a:t>Standardisasi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Sertifikasi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2382838" y="3274695"/>
            <a:ext cx="6051550" cy="3443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ID" dirty="0"/>
              <a:t>9. </a:t>
            </a:r>
            <a:r>
              <a:rPr lang="en-ID" dirty="0" err="1"/>
              <a:t>Pengembangan</a:t>
            </a:r>
            <a:r>
              <a:rPr lang="en-ID" dirty="0"/>
              <a:t> </a:t>
            </a:r>
            <a:r>
              <a:rPr lang="en-ID" dirty="0" err="1"/>
              <a:t>Kompetensi</a:t>
            </a:r>
            <a:r>
              <a:rPr lang="en-ID" dirty="0"/>
              <a:t> </a:t>
            </a:r>
            <a:r>
              <a:rPr lang="en-ID" dirty="0" err="1"/>
              <a:t>Internasional</a:t>
            </a:r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>
            <a:off x="2393950" y="3546158"/>
            <a:ext cx="6051550" cy="3443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ID" dirty="0"/>
              <a:t>10. </a:t>
            </a:r>
            <a:r>
              <a:rPr lang="en-ID" dirty="0" err="1"/>
              <a:t>Pengembangan</a:t>
            </a:r>
            <a:r>
              <a:rPr lang="en-ID" dirty="0"/>
              <a:t> </a:t>
            </a:r>
            <a:r>
              <a:rPr lang="en-ID" dirty="0" err="1"/>
              <a:t>Kompetensi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Pendidikan</a:t>
            </a:r>
            <a:r>
              <a:rPr lang="en-ID" dirty="0"/>
              <a:t> Formal</a:t>
            </a:r>
            <a:endParaRPr lang="en-US" dirty="0"/>
          </a:p>
        </p:txBody>
      </p:sp>
      <p:sp>
        <p:nvSpPr>
          <p:cNvPr id="19470" name="TextBox 26"/>
          <p:cNvSpPr txBox="1">
            <a:spLocks noChangeArrowheads="1"/>
          </p:cNvSpPr>
          <p:nvPr/>
        </p:nvSpPr>
        <p:spPr bwMode="auto">
          <a:xfrm>
            <a:off x="8572501" y="1138188"/>
            <a:ext cx="34766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D" b="1" dirty="0"/>
              <a:t>L</a:t>
            </a:r>
          </a:p>
          <a:p>
            <a:r>
              <a:rPr lang="en-ID" b="1" dirty="0"/>
              <a:t>A</a:t>
            </a:r>
          </a:p>
          <a:p>
            <a:r>
              <a:rPr lang="en-ID" b="1" dirty="0"/>
              <a:t>M</a:t>
            </a:r>
          </a:p>
          <a:p>
            <a:r>
              <a:rPr lang="en-ID" b="1" dirty="0"/>
              <a:t>P</a:t>
            </a:r>
          </a:p>
          <a:p>
            <a:r>
              <a:rPr lang="en-ID" b="1" dirty="0"/>
              <a:t>I</a:t>
            </a:r>
          </a:p>
          <a:p>
            <a:r>
              <a:rPr lang="en-ID" b="1" dirty="0"/>
              <a:t>R</a:t>
            </a:r>
          </a:p>
          <a:p>
            <a:r>
              <a:rPr lang="en-ID" b="1" dirty="0"/>
              <a:t>A</a:t>
            </a:r>
          </a:p>
          <a:p>
            <a:r>
              <a:rPr lang="en-ID" b="1" dirty="0"/>
              <a:t>N </a:t>
            </a:r>
          </a:p>
          <a:p>
            <a:endParaRPr lang="en-ID" b="1" dirty="0"/>
          </a:p>
          <a:p>
            <a:r>
              <a:rPr lang="en-ID" b="1" dirty="0"/>
              <a:t>C</a:t>
            </a:r>
            <a:endParaRPr lang="en-US" b="1" dirty="0"/>
          </a:p>
        </p:txBody>
      </p:sp>
      <p:pic>
        <p:nvPicPr>
          <p:cNvPr id="19471" name="Picture 2" descr="C:\Users\Pc3\Desktop\LOGO KEMENTERIAN DALAM NEGER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1364" y="108585"/>
            <a:ext cx="5857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13"/>
          <p:cNvSpPr txBox="1">
            <a:spLocks noChangeArrowheads="1"/>
          </p:cNvSpPr>
          <p:nvPr/>
        </p:nvSpPr>
        <p:spPr bwMode="auto">
          <a:xfrm>
            <a:off x="2428876" y="0"/>
            <a:ext cx="59293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ID" sz="2800" kern="0" dirty="0">
                <a:solidFill>
                  <a:schemeClr val="accent1"/>
                </a:solidFill>
                <a:latin typeface="Bahnschrift SemiBold" pitchFamily="34" charset="0"/>
              </a:rPr>
              <a:t>PERMENDAGRI 11 TAHUN 2018</a:t>
            </a:r>
          </a:p>
          <a:p>
            <a:pPr algn="ctr" eaLnBrk="0" hangingPunct="0">
              <a:defRPr/>
            </a:pPr>
            <a:r>
              <a:rPr lang="en-ID" sz="2800" kern="0" dirty="0">
                <a:latin typeface="Bahnschrift SemiBold" pitchFamily="34" charset="0"/>
              </a:rPr>
              <a:t> </a:t>
            </a:r>
            <a:endParaRPr lang="en-US" sz="2800" kern="0" dirty="0">
              <a:latin typeface="Bahnschrift SemiBold" pitchFamily="34" charset="0"/>
            </a:endParaRPr>
          </a:p>
        </p:txBody>
      </p:sp>
      <p:sp>
        <p:nvSpPr>
          <p:cNvPr id="19473" name="TextBox 32"/>
          <p:cNvSpPr txBox="1">
            <a:spLocks noChangeArrowheads="1"/>
          </p:cNvSpPr>
          <p:nvPr/>
        </p:nvSpPr>
        <p:spPr bwMode="auto">
          <a:xfrm>
            <a:off x="357189" y="450057"/>
            <a:ext cx="78581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D" sz="1600" dirty="0">
                <a:solidFill>
                  <a:srgbClr val="5EEC3C"/>
                </a:solidFill>
              </a:rPr>
              <a:t>SISTEM PENGEMBANGAN SDM APARATUR BERBASIS KOMPETENSI DI LINGKUNGAN KEMENDAGRI DAN PEMDA</a:t>
            </a:r>
            <a:endParaRPr lang="en-US" sz="1600" dirty="0">
              <a:solidFill>
                <a:srgbClr val="5EEC3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7188" y="1543050"/>
            <a:ext cx="2754312" cy="2778256"/>
            <a:chOff x="0" y="0"/>
            <a:chExt cx="2754313" cy="3086166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 bwMode="auto">
            <a:xfrm>
              <a:off x="0" y="0"/>
              <a:ext cx="2754313" cy="2752725"/>
              <a:chOff x="0" y="0"/>
              <a:chExt cx="3060000" cy="3060000"/>
            </a:xfrm>
          </p:grpSpPr>
          <p:sp>
            <p:nvSpPr>
              <p:cNvPr id="20581" name="椭圆 2"/>
              <p:cNvSpPr>
                <a:spLocks noChangeAspect="1"/>
              </p:cNvSpPr>
              <p:nvPr/>
            </p:nvSpPr>
            <p:spPr bwMode="auto">
              <a:xfrm>
                <a:off x="0" y="0"/>
                <a:ext cx="3060000" cy="3060000"/>
              </a:xfrm>
              <a:prstGeom prst="ellipse">
                <a:avLst/>
              </a:prstGeom>
              <a:noFill/>
              <a:ln w="76200">
                <a:solidFill>
                  <a:srgbClr val="595959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20582" name="椭圆 3"/>
              <p:cNvSpPr>
                <a:spLocks noChangeAspect="1"/>
              </p:cNvSpPr>
              <p:nvPr/>
            </p:nvSpPr>
            <p:spPr bwMode="auto">
              <a:xfrm>
                <a:off x="234571" y="234706"/>
                <a:ext cx="2590858" cy="2590588"/>
              </a:xfrm>
              <a:prstGeom prst="ellipse">
                <a:avLst/>
              </a:prstGeom>
              <a:solidFill>
                <a:schemeClr val="bg1">
                  <a:alpha val="25098"/>
                </a:schemeClr>
              </a:solidFill>
              <a:ln w="76200">
                <a:solidFill>
                  <a:srgbClr val="595959">
                    <a:alpha val="25098"/>
                  </a:srgb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20580" name="Rectangle 13"/>
            <p:cNvSpPr>
              <a:spLocks noChangeArrowheads="1"/>
            </p:cNvSpPr>
            <p:nvPr/>
          </p:nvSpPr>
          <p:spPr bwMode="auto">
            <a:xfrm>
              <a:off x="214313" y="214315"/>
              <a:ext cx="2214579" cy="287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ID" altLang="zh-CN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  <a:p>
              <a:pPr algn="ctr"/>
              <a:r>
                <a:rPr lang="en-ID" altLang="zh-CN" b="1" u="sng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Pasal 57</a:t>
              </a:r>
            </a:p>
            <a:p>
              <a:pPr algn="ctr"/>
              <a:r>
                <a:rPr lang="en-ID" altLang="zh-CN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Rumpun pengembangan kompetensi dibagi kedalam jenis :</a:t>
              </a:r>
            </a:p>
            <a:p>
              <a:pPr algn="ctr"/>
              <a:endParaRPr lang="en-ID" altLang="zh-CN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  <a:p>
              <a:pPr algn="ctr"/>
              <a:endParaRPr lang="en-ID" altLang="zh-CN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  <a:p>
              <a:pPr algn="ctr"/>
              <a:endParaRPr lang="zh-CN" altLang="en-US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357563" y="1028700"/>
            <a:ext cx="2000250" cy="372071"/>
            <a:chOff x="0" y="-285752"/>
            <a:chExt cx="4371975" cy="413413"/>
          </a:xfrm>
        </p:grpSpPr>
        <p:sp>
          <p:nvSpPr>
            <p:cNvPr id="20577" name="矩形 6"/>
            <p:cNvSpPr>
              <a:spLocks/>
            </p:cNvSpPr>
            <p:nvPr/>
          </p:nvSpPr>
          <p:spPr bwMode="auto">
            <a:xfrm>
              <a:off x="0" y="-285752"/>
              <a:ext cx="4371975" cy="388938"/>
            </a:xfrm>
            <a:prstGeom prst="rect">
              <a:avLst/>
            </a:prstGeom>
            <a:solidFill>
              <a:srgbClr val="22BAD8">
                <a:alpha val="85097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20578" name="TextBox 146"/>
            <p:cNvSpPr txBox="1">
              <a:spLocks noChangeArrowheads="1"/>
            </p:cNvSpPr>
            <p:nvPr/>
          </p:nvSpPr>
          <p:spPr bwMode="auto">
            <a:xfrm>
              <a:off x="214314" y="-214314"/>
              <a:ext cx="4071966" cy="34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ID" altLang="zh-CN" sz="140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DIKLAT</a:t>
              </a:r>
              <a:endParaRPr lang="zh-CN" altLang="en-US" sz="14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357563" y="1607345"/>
            <a:ext cx="2000250" cy="357783"/>
            <a:chOff x="0" y="0"/>
            <a:chExt cx="3729037" cy="397537"/>
          </a:xfrm>
        </p:grpSpPr>
        <p:sp>
          <p:nvSpPr>
            <p:cNvPr id="20575" name="矩形 5"/>
            <p:cNvSpPr>
              <a:spLocks/>
            </p:cNvSpPr>
            <p:nvPr/>
          </p:nvSpPr>
          <p:spPr bwMode="auto">
            <a:xfrm>
              <a:off x="0" y="0"/>
              <a:ext cx="3729037" cy="388937"/>
            </a:xfrm>
            <a:prstGeom prst="rect">
              <a:avLst/>
            </a:prstGeom>
            <a:solidFill>
              <a:srgbClr val="7F7F7F">
                <a:alpha val="79999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20576" name="TextBox 146"/>
            <p:cNvSpPr txBox="1">
              <a:spLocks noChangeArrowheads="1"/>
            </p:cNvSpPr>
            <p:nvPr/>
          </p:nvSpPr>
          <p:spPr bwMode="auto">
            <a:xfrm>
              <a:off x="255586" y="55562"/>
              <a:ext cx="1911349" cy="34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ID" altLang="zh-CN" sz="140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KURSUS</a:t>
              </a:r>
              <a:endParaRPr lang="zh-CN" altLang="en-US" sz="14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3000376" y="964407"/>
            <a:ext cx="500063" cy="519059"/>
            <a:chOff x="0" y="0"/>
            <a:chExt cx="747713" cy="748150"/>
          </a:xfrm>
        </p:grpSpPr>
        <p:grpSp>
          <p:nvGrpSpPr>
            <p:cNvPr id="7" name="Group 20"/>
            <p:cNvGrpSpPr>
              <a:grpSpLocks noChangeAspect="1"/>
            </p:cNvGrpSpPr>
            <p:nvPr/>
          </p:nvGrpSpPr>
          <p:grpSpPr bwMode="auto">
            <a:xfrm>
              <a:off x="3174" y="0"/>
              <a:ext cx="741363" cy="741362"/>
              <a:chOff x="-1" y="0"/>
              <a:chExt cx="823237" cy="823236"/>
            </a:xfrm>
          </p:grpSpPr>
          <p:sp>
            <p:nvSpPr>
              <p:cNvPr id="20573" name="椭圆 11"/>
              <p:cNvSpPr>
                <a:spLocks noChangeAspect="1" noChangeArrowheads="1"/>
              </p:cNvSpPr>
              <p:nvPr/>
            </p:nvSpPr>
            <p:spPr bwMode="auto">
              <a:xfrm>
                <a:off x="-1" y="0"/>
                <a:ext cx="823237" cy="82323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  <p:sp>
            <p:nvSpPr>
              <p:cNvPr id="20574" name="椭圆 12"/>
              <p:cNvSpPr>
                <a:spLocks noChangeAspect="1"/>
              </p:cNvSpPr>
              <p:nvPr/>
            </p:nvSpPr>
            <p:spPr bwMode="auto">
              <a:xfrm>
                <a:off x="51620" y="51621"/>
                <a:ext cx="720000" cy="720000"/>
              </a:xfrm>
              <a:prstGeom prst="ellipse">
                <a:avLst/>
              </a:prstGeom>
              <a:solidFill>
                <a:srgbClr val="22BAD8">
                  <a:alpha val="79999"/>
                </a:srgbClr>
              </a:solidFill>
              <a:ln w="12700">
                <a:solidFill>
                  <a:srgbClr val="1E8F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20572" name="Rectangle 13"/>
            <p:cNvSpPr>
              <a:spLocks noChangeArrowheads="1"/>
            </p:cNvSpPr>
            <p:nvPr/>
          </p:nvSpPr>
          <p:spPr bwMode="auto">
            <a:xfrm>
              <a:off x="0" y="171449"/>
              <a:ext cx="747713" cy="576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ID" altLang="zh-CN" sz="200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-</a:t>
              </a:r>
              <a:endParaRPr lang="zh-CN" altLang="en-US" sz="2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3000376" y="1543050"/>
            <a:ext cx="500063" cy="519059"/>
            <a:chOff x="0" y="0"/>
            <a:chExt cx="747713" cy="748150"/>
          </a:xfrm>
        </p:grpSpPr>
        <p:grpSp>
          <p:nvGrpSpPr>
            <p:cNvPr id="9" name="Group 20"/>
            <p:cNvGrpSpPr>
              <a:grpSpLocks noChangeAspect="1"/>
            </p:cNvGrpSpPr>
            <p:nvPr/>
          </p:nvGrpSpPr>
          <p:grpSpPr bwMode="auto">
            <a:xfrm>
              <a:off x="3175" y="0"/>
              <a:ext cx="741363" cy="741362"/>
              <a:chOff x="0" y="0"/>
              <a:chExt cx="823237" cy="823237"/>
            </a:xfrm>
          </p:grpSpPr>
          <p:sp>
            <p:nvSpPr>
              <p:cNvPr id="20569" name="椭圆 11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3237" cy="82323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  <p:sp>
            <p:nvSpPr>
              <p:cNvPr id="20570" name="椭圆 12"/>
              <p:cNvSpPr>
                <a:spLocks noChangeAspect="1"/>
              </p:cNvSpPr>
              <p:nvPr/>
            </p:nvSpPr>
            <p:spPr bwMode="auto">
              <a:xfrm>
                <a:off x="51620" y="51621"/>
                <a:ext cx="720000" cy="720000"/>
              </a:xfrm>
              <a:prstGeom prst="ellipse">
                <a:avLst/>
              </a:prstGeom>
              <a:solidFill>
                <a:srgbClr val="22BAD8">
                  <a:alpha val="79999"/>
                </a:srgbClr>
              </a:solidFill>
              <a:ln w="12700">
                <a:solidFill>
                  <a:srgbClr val="1E8F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20568" name="Rectangle 13"/>
            <p:cNvSpPr>
              <a:spLocks noChangeArrowheads="1"/>
            </p:cNvSpPr>
            <p:nvPr/>
          </p:nvSpPr>
          <p:spPr bwMode="auto">
            <a:xfrm>
              <a:off x="0" y="171449"/>
              <a:ext cx="747713" cy="576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ID" altLang="zh-CN" sz="200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-</a:t>
              </a:r>
              <a:endParaRPr lang="zh-CN" altLang="en-US" sz="2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3357563" y="2957513"/>
            <a:ext cx="2000250" cy="357783"/>
            <a:chOff x="0" y="0"/>
            <a:chExt cx="3729037" cy="397536"/>
          </a:xfrm>
        </p:grpSpPr>
        <p:sp>
          <p:nvSpPr>
            <p:cNvPr id="20565" name="矩形 5"/>
            <p:cNvSpPr>
              <a:spLocks/>
            </p:cNvSpPr>
            <p:nvPr/>
          </p:nvSpPr>
          <p:spPr bwMode="auto">
            <a:xfrm>
              <a:off x="0" y="0"/>
              <a:ext cx="3729037" cy="388937"/>
            </a:xfrm>
            <a:prstGeom prst="rect">
              <a:avLst/>
            </a:prstGeom>
            <a:solidFill>
              <a:srgbClr val="7F7F7F">
                <a:alpha val="79999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20566" name="TextBox 146"/>
            <p:cNvSpPr txBox="1">
              <a:spLocks noChangeArrowheads="1"/>
            </p:cNvSpPr>
            <p:nvPr/>
          </p:nvSpPr>
          <p:spPr bwMode="auto">
            <a:xfrm>
              <a:off x="255586" y="55562"/>
              <a:ext cx="1911349" cy="341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ID" altLang="zh-CN" sz="140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SEMINAR</a:t>
              </a:r>
              <a:endParaRPr lang="zh-CN" altLang="en-US" sz="14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3286125" y="2250282"/>
            <a:ext cx="2071688" cy="372071"/>
            <a:chOff x="0" y="-285752"/>
            <a:chExt cx="4371975" cy="413414"/>
          </a:xfrm>
        </p:grpSpPr>
        <p:sp>
          <p:nvSpPr>
            <p:cNvPr id="20563" name="矩形 6"/>
            <p:cNvSpPr>
              <a:spLocks/>
            </p:cNvSpPr>
            <p:nvPr/>
          </p:nvSpPr>
          <p:spPr bwMode="auto">
            <a:xfrm>
              <a:off x="0" y="-285752"/>
              <a:ext cx="4371975" cy="388938"/>
            </a:xfrm>
            <a:prstGeom prst="rect">
              <a:avLst/>
            </a:prstGeom>
            <a:solidFill>
              <a:srgbClr val="22BAD8">
                <a:alpha val="85097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20564" name="TextBox 146"/>
            <p:cNvSpPr txBox="1">
              <a:spLocks noChangeArrowheads="1"/>
            </p:cNvSpPr>
            <p:nvPr/>
          </p:nvSpPr>
          <p:spPr bwMode="auto">
            <a:xfrm>
              <a:off x="468429" y="-214314"/>
              <a:ext cx="3817851" cy="341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ID" altLang="zh-CN" sz="140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PENATARAN</a:t>
              </a:r>
              <a:endParaRPr lang="zh-CN" altLang="en-US" sz="14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12" name="Group 19"/>
          <p:cNvGrpSpPr>
            <a:grpSpLocks/>
          </p:cNvGrpSpPr>
          <p:nvPr/>
        </p:nvGrpSpPr>
        <p:grpSpPr bwMode="auto">
          <a:xfrm>
            <a:off x="3000376" y="2185988"/>
            <a:ext cx="500063" cy="519059"/>
            <a:chOff x="0" y="0"/>
            <a:chExt cx="747713" cy="748150"/>
          </a:xfrm>
        </p:grpSpPr>
        <p:grpSp>
          <p:nvGrpSpPr>
            <p:cNvPr id="13" name="Group 20"/>
            <p:cNvGrpSpPr>
              <a:grpSpLocks noChangeAspect="1"/>
            </p:cNvGrpSpPr>
            <p:nvPr/>
          </p:nvGrpSpPr>
          <p:grpSpPr bwMode="auto">
            <a:xfrm>
              <a:off x="3174" y="0"/>
              <a:ext cx="741363" cy="741362"/>
              <a:chOff x="-1" y="0"/>
              <a:chExt cx="823237" cy="823236"/>
            </a:xfrm>
          </p:grpSpPr>
          <p:sp>
            <p:nvSpPr>
              <p:cNvPr id="20561" name="椭圆 11"/>
              <p:cNvSpPr>
                <a:spLocks noChangeAspect="1" noChangeArrowheads="1"/>
              </p:cNvSpPr>
              <p:nvPr/>
            </p:nvSpPr>
            <p:spPr bwMode="auto">
              <a:xfrm>
                <a:off x="-1" y="0"/>
                <a:ext cx="823237" cy="82323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  <p:sp>
            <p:nvSpPr>
              <p:cNvPr id="20562" name="椭圆 12"/>
              <p:cNvSpPr>
                <a:spLocks noChangeAspect="1"/>
              </p:cNvSpPr>
              <p:nvPr/>
            </p:nvSpPr>
            <p:spPr bwMode="auto">
              <a:xfrm>
                <a:off x="51620" y="51621"/>
                <a:ext cx="720000" cy="720000"/>
              </a:xfrm>
              <a:prstGeom prst="ellipse">
                <a:avLst/>
              </a:prstGeom>
              <a:solidFill>
                <a:srgbClr val="22BAD8">
                  <a:alpha val="79999"/>
                </a:srgbClr>
              </a:solidFill>
              <a:ln w="12700">
                <a:solidFill>
                  <a:srgbClr val="1E8F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20560" name="Rectangle 13"/>
            <p:cNvSpPr>
              <a:spLocks noChangeArrowheads="1"/>
            </p:cNvSpPr>
            <p:nvPr/>
          </p:nvSpPr>
          <p:spPr bwMode="auto">
            <a:xfrm>
              <a:off x="0" y="171449"/>
              <a:ext cx="747713" cy="576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ID" altLang="zh-CN" sz="200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-</a:t>
              </a:r>
              <a:endParaRPr lang="zh-CN" altLang="en-US" sz="2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14" name="Group 19"/>
          <p:cNvGrpSpPr>
            <a:grpSpLocks/>
          </p:cNvGrpSpPr>
          <p:nvPr/>
        </p:nvGrpSpPr>
        <p:grpSpPr bwMode="auto">
          <a:xfrm>
            <a:off x="3000376" y="2893219"/>
            <a:ext cx="500063" cy="519059"/>
            <a:chOff x="0" y="0"/>
            <a:chExt cx="747713" cy="748150"/>
          </a:xfrm>
        </p:grpSpPr>
        <p:grpSp>
          <p:nvGrpSpPr>
            <p:cNvPr id="15" name="Group 20"/>
            <p:cNvGrpSpPr>
              <a:grpSpLocks noChangeAspect="1"/>
            </p:cNvGrpSpPr>
            <p:nvPr/>
          </p:nvGrpSpPr>
          <p:grpSpPr bwMode="auto">
            <a:xfrm>
              <a:off x="3175" y="0"/>
              <a:ext cx="741363" cy="741362"/>
              <a:chOff x="0" y="0"/>
              <a:chExt cx="823237" cy="823237"/>
            </a:xfrm>
          </p:grpSpPr>
          <p:sp>
            <p:nvSpPr>
              <p:cNvPr id="20557" name="椭圆 11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3237" cy="82323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  <p:sp>
            <p:nvSpPr>
              <p:cNvPr id="20558" name="椭圆 12"/>
              <p:cNvSpPr>
                <a:spLocks noChangeAspect="1"/>
              </p:cNvSpPr>
              <p:nvPr/>
            </p:nvSpPr>
            <p:spPr bwMode="auto">
              <a:xfrm>
                <a:off x="51620" y="51621"/>
                <a:ext cx="720000" cy="720000"/>
              </a:xfrm>
              <a:prstGeom prst="ellipse">
                <a:avLst/>
              </a:prstGeom>
              <a:solidFill>
                <a:srgbClr val="22BAD8">
                  <a:alpha val="79999"/>
                </a:srgbClr>
              </a:solidFill>
              <a:ln w="12700">
                <a:solidFill>
                  <a:srgbClr val="1E8F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20556" name="Rectangle 13"/>
            <p:cNvSpPr>
              <a:spLocks noChangeArrowheads="1"/>
            </p:cNvSpPr>
            <p:nvPr/>
          </p:nvSpPr>
          <p:spPr bwMode="auto">
            <a:xfrm>
              <a:off x="0" y="171449"/>
              <a:ext cx="747713" cy="576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ID" altLang="zh-CN" sz="200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-</a:t>
              </a:r>
              <a:endParaRPr lang="zh-CN" altLang="en-US" sz="2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sp>
        <p:nvSpPr>
          <p:cNvPr id="20491" name="矩形 6"/>
          <p:cNvSpPr>
            <a:spLocks/>
          </p:cNvSpPr>
          <p:nvPr/>
        </p:nvSpPr>
        <p:spPr bwMode="auto">
          <a:xfrm>
            <a:off x="3357563" y="3600450"/>
            <a:ext cx="2000250" cy="350044"/>
          </a:xfrm>
          <a:prstGeom prst="rect">
            <a:avLst/>
          </a:prstGeom>
          <a:solidFill>
            <a:srgbClr val="22BAD8">
              <a:alpha val="85097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ctr" hangingPunct="0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itchFamily="34" charset="0"/>
              <a:ea typeface="Microsoft YaHei" pitchFamily="34" charset="-122"/>
            </a:endParaRPr>
          </a:p>
        </p:txBody>
      </p: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3000376" y="3471863"/>
            <a:ext cx="500063" cy="519059"/>
            <a:chOff x="0" y="0"/>
            <a:chExt cx="747713" cy="748150"/>
          </a:xfrm>
        </p:grpSpPr>
        <p:grpSp>
          <p:nvGrpSpPr>
            <p:cNvPr id="17" name="Group 20"/>
            <p:cNvGrpSpPr>
              <a:grpSpLocks noChangeAspect="1"/>
            </p:cNvGrpSpPr>
            <p:nvPr/>
          </p:nvGrpSpPr>
          <p:grpSpPr bwMode="auto">
            <a:xfrm>
              <a:off x="3174" y="0"/>
              <a:ext cx="741363" cy="741362"/>
              <a:chOff x="-1" y="0"/>
              <a:chExt cx="823237" cy="823236"/>
            </a:xfrm>
          </p:grpSpPr>
          <p:sp>
            <p:nvSpPr>
              <p:cNvPr id="20553" name="椭圆 11"/>
              <p:cNvSpPr>
                <a:spLocks noChangeAspect="1" noChangeArrowheads="1"/>
              </p:cNvSpPr>
              <p:nvPr/>
            </p:nvSpPr>
            <p:spPr bwMode="auto">
              <a:xfrm>
                <a:off x="-1" y="0"/>
                <a:ext cx="823237" cy="82323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  <p:sp>
            <p:nvSpPr>
              <p:cNvPr id="20554" name="椭圆 12"/>
              <p:cNvSpPr>
                <a:spLocks noChangeAspect="1"/>
              </p:cNvSpPr>
              <p:nvPr/>
            </p:nvSpPr>
            <p:spPr bwMode="auto">
              <a:xfrm>
                <a:off x="51620" y="51621"/>
                <a:ext cx="720000" cy="720000"/>
              </a:xfrm>
              <a:prstGeom prst="ellipse">
                <a:avLst/>
              </a:prstGeom>
              <a:solidFill>
                <a:srgbClr val="22BAD8">
                  <a:alpha val="79999"/>
                </a:srgbClr>
              </a:solidFill>
              <a:ln w="12700">
                <a:solidFill>
                  <a:srgbClr val="1E8F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20552" name="Rectangle 13"/>
            <p:cNvSpPr>
              <a:spLocks noChangeArrowheads="1"/>
            </p:cNvSpPr>
            <p:nvPr/>
          </p:nvSpPr>
          <p:spPr bwMode="auto">
            <a:xfrm>
              <a:off x="0" y="171449"/>
              <a:ext cx="747713" cy="576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ID" altLang="zh-CN" sz="200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-</a:t>
              </a:r>
              <a:endParaRPr lang="zh-CN" altLang="en-US" sz="2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sp>
        <p:nvSpPr>
          <p:cNvPr id="20493" name="TextBox 146"/>
          <p:cNvSpPr txBox="1">
            <a:spLocks noChangeArrowheads="1"/>
          </p:cNvSpPr>
          <p:nvPr/>
        </p:nvSpPr>
        <p:spPr bwMode="auto">
          <a:xfrm>
            <a:off x="3500438" y="3664744"/>
            <a:ext cx="17462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D" altLang="zh-CN" sz="14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WORKSHOP</a:t>
            </a:r>
            <a:endParaRPr lang="zh-CN" altLang="en-US" sz="140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18" name="Group 11"/>
          <p:cNvGrpSpPr>
            <a:grpSpLocks/>
          </p:cNvGrpSpPr>
          <p:nvPr/>
        </p:nvGrpSpPr>
        <p:grpSpPr bwMode="auto">
          <a:xfrm>
            <a:off x="3357563" y="4179095"/>
            <a:ext cx="2000250" cy="357783"/>
            <a:chOff x="0" y="0"/>
            <a:chExt cx="3729037" cy="397537"/>
          </a:xfrm>
        </p:grpSpPr>
        <p:sp>
          <p:nvSpPr>
            <p:cNvPr id="20549" name="矩形 5"/>
            <p:cNvSpPr>
              <a:spLocks/>
            </p:cNvSpPr>
            <p:nvPr/>
          </p:nvSpPr>
          <p:spPr bwMode="auto">
            <a:xfrm>
              <a:off x="0" y="0"/>
              <a:ext cx="3729037" cy="388937"/>
            </a:xfrm>
            <a:prstGeom prst="rect">
              <a:avLst/>
            </a:prstGeom>
            <a:solidFill>
              <a:srgbClr val="7F7F7F">
                <a:alpha val="79999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20550" name="TextBox 146"/>
            <p:cNvSpPr txBox="1">
              <a:spLocks noChangeArrowheads="1"/>
            </p:cNvSpPr>
            <p:nvPr/>
          </p:nvSpPr>
          <p:spPr bwMode="auto">
            <a:xfrm>
              <a:off x="255586" y="55562"/>
              <a:ext cx="1911349" cy="34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ID" altLang="zh-CN" sz="140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BIMTEK</a:t>
              </a:r>
              <a:endParaRPr lang="zh-CN" altLang="en-US" sz="14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3000376" y="4114800"/>
            <a:ext cx="500063" cy="519059"/>
            <a:chOff x="0" y="0"/>
            <a:chExt cx="747713" cy="748150"/>
          </a:xfrm>
        </p:grpSpPr>
        <p:grpSp>
          <p:nvGrpSpPr>
            <p:cNvPr id="20" name="Group 20"/>
            <p:cNvGrpSpPr>
              <a:grpSpLocks noChangeAspect="1"/>
            </p:cNvGrpSpPr>
            <p:nvPr/>
          </p:nvGrpSpPr>
          <p:grpSpPr bwMode="auto">
            <a:xfrm>
              <a:off x="3175" y="0"/>
              <a:ext cx="741363" cy="741362"/>
              <a:chOff x="0" y="0"/>
              <a:chExt cx="823237" cy="823237"/>
            </a:xfrm>
          </p:grpSpPr>
          <p:sp>
            <p:nvSpPr>
              <p:cNvPr id="20547" name="椭圆 11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3237" cy="82323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  <p:sp>
            <p:nvSpPr>
              <p:cNvPr id="20548" name="椭圆 12"/>
              <p:cNvSpPr>
                <a:spLocks noChangeAspect="1"/>
              </p:cNvSpPr>
              <p:nvPr/>
            </p:nvSpPr>
            <p:spPr bwMode="auto">
              <a:xfrm>
                <a:off x="51620" y="51621"/>
                <a:ext cx="720000" cy="720000"/>
              </a:xfrm>
              <a:prstGeom prst="ellipse">
                <a:avLst/>
              </a:prstGeom>
              <a:solidFill>
                <a:srgbClr val="22BAD8">
                  <a:alpha val="79999"/>
                </a:srgbClr>
              </a:solidFill>
              <a:ln w="12700">
                <a:solidFill>
                  <a:srgbClr val="1E8F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20546" name="Rectangle 13"/>
            <p:cNvSpPr>
              <a:spLocks noChangeArrowheads="1"/>
            </p:cNvSpPr>
            <p:nvPr/>
          </p:nvSpPr>
          <p:spPr bwMode="auto">
            <a:xfrm>
              <a:off x="0" y="171449"/>
              <a:ext cx="747713" cy="576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ID" altLang="zh-CN" sz="200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-</a:t>
              </a:r>
              <a:endParaRPr lang="zh-CN" altLang="en-US" sz="2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sp>
        <p:nvSpPr>
          <p:cNvPr id="134" name="TextBox 13"/>
          <p:cNvSpPr txBox="1">
            <a:spLocks noChangeArrowheads="1"/>
          </p:cNvSpPr>
          <p:nvPr/>
        </p:nvSpPr>
        <p:spPr bwMode="auto">
          <a:xfrm>
            <a:off x="2428876" y="0"/>
            <a:ext cx="59293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ID" sz="2800" kern="0" dirty="0">
                <a:latin typeface="Bahnschrift SemiBold" pitchFamily="34" charset="0"/>
              </a:rPr>
              <a:t>PERMENDAGRI 11 TAHUN 2018</a:t>
            </a:r>
          </a:p>
          <a:p>
            <a:pPr algn="ctr" eaLnBrk="0" hangingPunct="0">
              <a:defRPr/>
            </a:pPr>
            <a:r>
              <a:rPr lang="en-ID" sz="2800" kern="0" dirty="0">
                <a:latin typeface="Bahnschrift SemiBold" pitchFamily="34" charset="0"/>
              </a:rPr>
              <a:t> </a:t>
            </a:r>
            <a:endParaRPr lang="en-US" sz="2800" kern="0" dirty="0">
              <a:latin typeface="Bahnschrift SemiBold" pitchFamily="34" charset="0"/>
            </a:endParaRPr>
          </a:p>
        </p:txBody>
      </p:sp>
      <p:grpSp>
        <p:nvGrpSpPr>
          <p:cNvPr id="21" name="Group 7"/>
          <p:cNvGrpSpPr>
            <a:grpSpLocks/>
          </p:cNvGrpSpPr>
          <p:nvPr/>
        </p:nvGrpSpPr>
        <p:grpSpPr bwMode="auto">
          <a:xfrm>
            <a:off x="5929313" y="1028700"/>
            <a:ext cx="2000250" cy="372071"/>
            <a:chOff x="0" y="-285752"/>
            <a:chExt cx="4371975" cy="413413"/>
          </a:xfrm>
        </p:grpSpPr>
        <p:sp>
          <p:nvSpPr>
            <p:cNvPr id="20543" name="矩形 6"/>
            <p:cNvSpPr>
              <a:spLocks/>
            </p:cNvSpPr>
            <p:nvPr/>
          </p:nvSpPr>
          <p:spPr bwMode="auto">
            <a:xfrm>
              <a:off x="0" y="-285752"/>
              <a:ext cx="4371975" cy="388938"/>
            </a:xfrm>
            <a:prstGeom prst="rect">
              <a:avLst/>
            </a:prstGeom>
            <a:solidFill>
              <a:srgbClr val="22BAD8">
                <a:alpha val="85097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20544" name="TextBox 146"/>
            <p:cNvSpPr txBox="1">
              <a:spLocks noChangeArrowheads="1"/>
            </p:cNvSpPr>
            <p:nvPr/>
          </p:nvSpPr>
          <p:spPr bwMode="auto">
            <a:xfrm>
              <a:off x="214314" y="-214314"/>
              <a:ext cx="4071966" cy="34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ID" altLang="zh-CN" sz="140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E-LEARNING</a:t>
              </a:r>
              <a:endParaRPr lang="zh-CN" altLang="en-US" sz="14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22" name="Group 11"/>
          <p:cNvGrpSpPr>
            <a:grpSpLocks/>
          </p:cNvGrpSpPr>
          <p:nvPr/>
        </p:nvGrpSpPr>
        <p:grpSpPr bwMode="auto">
          <a:xfrm>
            <a:off x="5929313" y="1607344"/>
            <a:ext cx="2006600" cy="400110"/>
            <a:chOff x="0" y="0"/>
            <a:chExt cx="3739811" cy="444633"/>
          </a:xfrm>
        </p:grpSpPr>
        <p:sp>
          <p:nvSpPr>
            <p:cNvPr id="20541" name="矩形 5"/>
            <p:cNvSpPr>
              <a:spLocks/>
            </p:cNvSpPr>
            <p:nvPr/>
          </p:nvSpPr>
          <p:spPr bwMode="auto">
            <a:xfrm>
              <a:off x="0" y="0"/>
              <a:ext cx="3729037" cy="388937"/>
            </a:xfrm>
            <a:prstGeom prst="rect">
              <a:avLst/>
            </a:prstGeom>
            <a:solidFill>
              <a:srgbClr val="7F7F7F">
                <a:alpha val="79999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20542" name="TextBox 146"/>
            <p:cNvSpPr txBox="1">
              <a:spLocks noChangeArrowheads="1"/>
            </p:cNvSpPr>
            <p:nvPr/>
          </p:nvSpPr>
          <p:spPr bwMode="auto">
            <a:xfrm>
              <a:off x="266360" y="0"/>
              <a:ext cx="3473451" cy="444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ID" altLang="zh-CN" sz="100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PEMBELAJARAN JARAK JAUH</a:t>
              </a:r>
              <a:endParaRPr lang="zh-CN" altLang="en-US" sz="1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23" name="Group 19"/>
          <p:cNvGrpSpPr>
            <a:grpSpLocks/>
          </p:cNvGrpSpPr>
          <p:nvPr/>
        </p:nvGrpSpPr>
        <p:grpSpPr bwMode="auto">
          <a:xfrm>
            <a:off x="5572126" y="964407"/>
            <a:ext cx="500063" cy="519059"/>
            <a:chOff x="0" y="0"/>
            <a:chExt cx="747713" cy="748150"/>
          </a:xfrm>
        </p:grpSpPr>
        <p:grpSp>
          <p:nvGrpSpPr>
            <p:cNvPr id="24" name="Group 20"/>
            <p:cNvGrpSpPr>
              <a:grpSpLocks noChangeAspect="1"/>
            </p:cNvGrpSpPr>
            <p:nvPr/>
          </p:nvGrpSpPr>
          <p:grpSpPr bwMode="auto">
            <a:xfrm>
              <a:off x="3174" y="0"/>
              <a:ext cx="741363" cy="741362"/>
              <a:chOff x="-1" y="0"/>
              <a:chExt cx="823237" cy="823236"/>
            </a:xfrm>
          </p:grpSpPr>
          <p:sp>
            <p:nvSpPr>
              <p:cNvPr id="20539" name="椭圆 11"/>
              <p:cNvSpPr>
                <a:spLocks noChangeAspect="1" noChangeArrowheads="1"/>
              </p:cNvSpPr>
              <p:nvPr/>
            </p:nvSpPr>
            <p:spPr bwMode="auto">
              <a:xfrm>
                <a:off x="-1" y="0"/>
                <a:ext cx="823237" cy="82323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  <p:sp>
            <p:nvSpPr>
              <p:cNvPr id="20540" name="椭圆 12"/>
              <p:cNvSpPr>
                <a:spLocks noChangeAspect="1"/>
              </p:cNvSpPr>
              <p:nvPr/>
            </p:nvSpPr>
            <p:spPr bwMode="auto">
              <a:xfrm>
                <a:off x="51620" y="51621"/>
                <a:ext cx="720000" cy="720000"/>
              </a:xfrm>
              <a:prstGeom prst="ellipse">
                <a:avLst/>
              </a:prstGeom>
              <a:solidFill>
                <a:srgbClr val="22BAD8">
                  <a:alpha val="79999"/>
                </a:srgbClr>
              </a:solidFill>
              <a:ln w="12700">
                <a:solidFill>
                  <a:srgbClr val="1E8F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20538" name="Rectangle 13"/>
            <p:cNvSpPr>
              <a:spLocks noChangeArrowheads="1"/>
            </p:cNvSpPr>
            <p:nvPr/>
          </p:nvSpPr>
          <p:spPr bwMode="auto">
            <a:xfrm>
              <a:off x="0" y="171449"/>
              <a:ext cx="747713" cy="576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ID" altLang="zh-CN" sz="200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-</a:t>
              </a:r>
              <a:endParaRPr lang="zh-CN" altLang="en-US" sz="2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25" name="Group 19"/>
          <p:cNvGrpSpPr>
            <a:grpSpLocks/>
          </p:cNvGrpSpPr>
          <p:nvPr/>
        </p:nvGrpSpPr>
        <p:grpSpPr bwMode="auto">
          <a:xfrm>
            <a:off x="5572126" y="1543050"/>
            <a:ext cx="500063" cy="519059"/>
            <a:chOff x="0" y="0"/>
            <a:chExt cx="747713" cy="748150"/>
          </a:xfrm>
        </p:grpSpPr>
        <p:grpSp>
          <p:nvGrpSpPr>
            <p:cNvPr id="26" name="Group 20"/>
            <p:cNvGrpSpPr>
              <a:grpSpLocks noChangeAspect="1"/>
            </p:cNvGrpSpPr>
            <p:nvPr/>
          </p:nvGrpSpPr>
          <p:grpSpPr bwMode="auto">
            <a:xfrm>
              <a:off x="3175" y="0"/>
              <a:ext cx="741363" cy="741362"/>
              <a:chOff x="0" y="0"/>
              <a:chExt cx="823237" cy="823237"/>
            </a:xfrm>
          </p:grpSpPr>
          <p:sp>
            <p:nvSpPr>
              <p:cNvPr id="20535" name="椭圆 11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3237" cy="82323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  <p:sp>
            <p:nvSpPr>
              <p:cNvPr id="20536" name="椭圆 12"/>
              <p:cNvSpPr>
                <a:spLocks noChangeAspect="1"/>
              </p:cNvSpPr>
              <p:nvPr/>
            </p:nvSpPr>
            <p:spPr bwMode="auto">
              <a:xfrm>
                <a:off x="51620" y="51621"/>
                <a:ext cx="720000" cy="720000"/>
              </a:xfrm>
              <a:prstGeom prst="ellipse">
                <a:avLst/>
              </a:prstGeom>
              <a:solidFill>
                <a:srgbClr val="22BAD8">
                  <a:alpha val="79999"/>
                </a:srgbClr>
              </a:solidFill>
              <a:ln w="12700">
                <a:solidFill>
                  <a:srgbClr val="1E8F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20534" name="Rectangle 13"/>
            <p:cNvSpPr>
              <a:spLocks noChangeArrowheads="1"/>
            </p:cNvSpPr>
            <p:nvPr/>
          </p:nvSpPr>
          <p:spPr bwMode="auto">
            <a:xfrm>
              <a:off x="0" y="171449"/>
              <a:ext cx="747713" cy="576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ID" altLang="zh-CN" sz="200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-</a:t>
              </a:r>
              <a:endParaRPr lang="zh-CN" altLang="en-US" sz="2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27" name="Group 11"/>
          <p:cNvGrpSpPr>
            <a:grpSpLocks/>
          </p:cNvGrpSpPr>
          <p:nvPr/>
        </p:nvGrpSpPr>
        <p:grpSpPr bwMode="auto">
          <a:xfrm>
            <a:off x="5929313" y="2957513"/>
            <a:ext cx="2006600" cy="400110"/>
            <a:chOff x="0" y="0"/>
            <a:chExt cx="3739811" cy="444633"/>
          </a:xfrm>
        </p:grpSpPr>
        <p:sp>
          <p:nvSpPr>
            <p:cNvPr id="20531" name="矩形 5"/>
            <p:cNvSpPr>
              <a:spLocks/>
            </p:cNvSpPr>
            <p:nvPr/>
          </p:nvSpPr>
          <p:spPr bwMode="auto">
            <a:xfrm>
              <a:off x="0" y="0"/>
              <a:ext cx="3729037" cy="388937"/>
            </a:xfrm>
            <a:prstGeom prst="rect">
              <a:avLst/>
            </a:prstGeom>
            <a:solidFill>
              <a:srgbClr val="7F7F7F">
                <a:alpha val="79999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20532" name="TextBox 146"/>
            <p:cNvSpPr txBox="1">
              <a:spLocks noChangeArrowheads="1"/>
            </p:cNvSpPr>
            <p:nvPr/>
          </p:nvSpPr>
          <p:spPr bwMode="auto">
            <a:xfrm>
              <a:off x="266360" y="0"/>
              <a:ext cx="3473451" cy="444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ID" altLang="zh-CN" sz="100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PELATIHAN DALAM JABATAN</a:t>
              </a:r>
              <a:endParaRPr lang="zh-CN" altLang="en-US" sz="1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28" name="Group 7"/>
          <p:cNvGrpSpPr>
            <a:grpSpLocks/>
          </p:cNvGrpSpPr>
          <p:nvPr/>
        </p:nvGrpSpPr>
        <p:grpSpPr bwMode="auto">
          <a:xfrm>
            <a:off x="5857875" y="2250282"/>
            <a:ext cx="2071688" cy="372071"/>
            <a:chOff x="0" y="-285752"/>
            <a:chExt cx="4371975" cy="413414"/>
          </a:xfrm>
        </p:grpSpPr>
        <p:sp>
          <p:nvSpPr>
            <p:cNvPr id="20529" name="矩形 6"/>
            <p:cNvSpPr>
              <a:spLocks/>
            </p:cNvSpPr>
            <p:nvPr/>
          </p:nvSpPr>
          <p:spPr bwMode="auto">
            <a:xfrm>
              <a:off x="0" y="-285752"/>
              <a:ext cx="4371975" cy="388938"/>
            </a:xfrm>
            <a:prstGeom prst="rect">
              <a:avLst/>
            </a:prstGeom>
            <a:solidFill>
              <a:srgbClr val="22BAD8">
                <a:alpha val="85097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20530" name="TextBox 146"/>
            <p:cNvSpPr txBox="1">
              <a:spLocks noChangeArrowheads="1"/>
            </p:cNvSpPr>
            <p:nvPr/>
          </p:nvSpPr>
          <p:spPr bwMode="auto">
            <a:xfrm>
              <a:off x="468429" y="-214314"/>
              <a:ext cx="3817851" cy="341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ID" altLang="zh-CN" sz="140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MAGANG</a:t>
              </a:r>
              <a:endParaRPr lang="zh-CN" altLang="en-US" sz="14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29" name="Group 19"/>
          <p:cNvGrpSpPr>
            <a:grpSpLocks/>
          </p:cNvGrpSpPr>
          <p:nvPr/>
        </p:nvGrpSpPr>
        <p:grpSpPr bwMode="auto">
          <a:xfrm>
            <a:off x="5572126" y="2185988"/>
            <a:ext cx="500063" cy="519059"/>
            <a:chOff x="0" y="0"/>
            <a:chExt cx="747713" cy="748150"/>
          </a:xfrm>
        </p:grpSpPr>
        <p:grpSp>
          <p:nvGrpSpPr>
            <p:cNvPr id="30" name="Group 20"/>
            <p:cNvGrpSpPr>
              <a:grpSpLocks noChangeAspect="1"/>
            </p:cNvGrpSpPr>
            <p:nvPr/>
          </p:nvGrpSpPr>
          <p:grpSpPr bwMode="auto">
            <a:xfrm>
              <a:off x="3174" y="0"/>
              <a:ext cx="741363" cy="741362"/>
              <a:chOff x="-1" y="0"/>
              <a:chExt cx="823237" cy="823236"/>
            </a:xfrm>
          </p:grpSpPr>
          <p:sp>
            <p:nvSpPr>
              <p:cNvPr id="20527" name="椭圆 11"/>
              <p:cNvSpPr>
                <a:spLocks noChangeAspect="1" noChangeArrowheads="1"/>
              </p:cNvSpPr>
              <p:nvPr/>
            </p:nvSpPr>
            <p:spPr bwMode="auto">
              <a:xfrm>
                <a:off x="-1" y="0"/>
                <a:ext cx="823237" cy="82323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  <p:sp>
            <p:nvSpPr>
              <p:cNvPr id="20528" name="椭圆 12"/>
              <p:cNvSpPr>
                <a:spLocks noChangeAspect="1"/>
              </p:cNvSpPr>
              <p:nvPr/>
            </p:nvSpPr>
            <p:spPr bwMode="auto">
              <a:xfrm>
                <a:off x="51620" y="51621"/>
                <a:ext cx="720000" cy="720000"/>
              </a:xfrm>
              <a:prstGeom prst="ellipse">
                <a:avLst/>
              </a:prstGeom>
              <a:solidFill>
                <a:srgbClr val="22BAD8">
                  <a:alpha val="79999"/>
                </a:srgbClr>
              </a:solidFill>
              <a:ln w="12700">
                <a:solidFill>
                  <a:srgbClr val="1E8F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20526" name="Rectangle 13"/>
            <p:cNvSpPr>
              <a:spLocks noChangeArrowheads="1"/>
            </p:cNvSpPr>
            <p:nvPr/>
          </p:nvSpPr>
          <p:spPr bwMode="auto">
            <a:xfrm>
              <a:off x="0" y="171449"/>
              <a:ext cx="747713" cy="576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ID" altLang="zh-CN" sz="200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-</a:t>
              </a:r>
              <a:endParaRPr lang="zh-CN" altLang="en-US" sz="2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31" name="Group 19"/>
          <p:cNvGrpSpPr>
            <a:grpSpLocks/>
          </p:cNvGrpSpPr>
          <p:nvPr/>
        </p:nvGrpSpPr>
        <p:grpSpPr bwMode="auto">
          <a:xfrm>
            <a:off x="5572126" y="2893219"/>
            <a:ext cx="500063" cy="519059"/>
            <a:chOff x="0" y="0"/>
            <a:chExt cx="747713" cy="748150"/>
          </a:xfrm>
        </p:grpSpPr>
        <p:grpSp>
          <p:nvGrpSpPr>
            <p:cNvPr id="20480" name="Group 20"/>
            <p:cNvGrpSpPr>
              <a:grpSpLocks noChangeAspect="1"/>
            </p:cNvGrpSpPr>
            <p:nvPr/>
          </p:nvGrpSpPr>
          <p:grpSpPr bwMode="auto">
            <a:xfrm>
              <a:off x="3175" y="0"/>
              <a:ext cx="741363" cy="741362"/>
              <a:chOff x="0" y="0"/>
              <a:chExt cx="823237" cy="823237"/>
            </a:xfrm>
          </p:grpSpPr>
          <p:sp>
            <p:nvSpPr>
              <p:cNvPr id="20523" name="椭圆 11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3237" cy="82323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  <p:sp>
            <p:nvSpPr>
              <p:cNvPr id="20524" name="椭圆 12"/>
              <p:cNvSpPr>
                <a:spLocks noChangeAspect="1"/>
              </p:cNvSpPr>
              <p:nvPr/>
            </p:nvSpPr>
            <p:spPr bwMode="auto">
              <a:xfrm>
                <a:off x="51620" y="51621"/>
                <a:ext cx="720000" cy="720000"/>
              </a:xfrm>
              <a:prstGeom prst="ellipse">
                <a:avLst/>
              </a:prstGeom>
              <a:solidFill>
                <a:srgbClr val="22BAD8">
                  <a:alpha val="79999"/>
                </a:srgbClr>
              </a:solidFill>
              <a:ln w="12700">
                <a:solidFill>
                  <a:srgbClr val="1E8F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20522" name="Rectangle 13"/>
            <p:cNvSpPr>
              <a:spLocks noChangeArrowheads="1"/>
            </p:cNvSpPr>
            <p:nvPr/>
          </p:nvSpPr>
          <p:spPr bwMode="auto">
            <a:xfrm>
              <a:off x="0" y="171449"/>
              <a:ext cx="747713" cy="576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ID" altLang="zh-CN" sz="200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-</a:t>
              </a:r>
              <a:endParaRPr lang="zh-CN" altLang="en-US" sz="2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sp>
        <p:nvSpPr>
          <p:cNvPr id="20505" name="矩形 6"/>
          <p:cNvSpPr>
            <a:spLocks/>
          </p:cNvSpPr>
          <p:nvPr/>
        </p:nvSpPr>
        <p:spPr bwMode="auto">
          <a:xfrm>
            <a:off x="5929313" y="3600450"/>
            <a:ext cx="2000250" cy="350044"/>
          </a:xfrm>
          <a:prstGeom prst="rect">
            <a:avLst/>
          </a:prstGeom>
          <a:solidFill>
            <a:srgbClr val="22BAD8">
              <a:alpha val="85097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ctr" hangingPunct="0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itchFamily="34" charset="0"/>
              <a:ea typeface="Microsoft YaHei" pitchFamily="34" charset="-122"/>
            </a:endParaRPr>
          </a:p>
        </p:txBody>
      </p:sp>
      <p:grpSp>
        <p:nvGrpSpPr>
          <p:cNvPr id="20481" name="Group 19"/>
          <p:cNvGrpSpPr>
            <a:grpSpLocks/>
          </p:cNvGrpSpPr>
          <p:nvPr/>
        </p:nvGrpSpPr>
        <p:grpSpPr bwMode="auto">
          <a:xfrm>
            <a:off x="5572126" y="3471863"/>
            <a:ext cx="500063" cy="519059"/>
            <a:chOff x="0" y="0"/>
            <a:chExt cx="747713" cy="748150"/>
          </a:xfrm>
        </p:grpSpPr>
        <p:grpSp>
          <p:nvGrpSpPr>
            <p:cNvPr id="20482" name="Group 20"/>
            <p:cNvGrpSpPr>
              <a:grpSpLocks noChangeAspect="1"/>
            </p:cNvGrpSpPr>
            <p:nvPr/>
          </p:nvGrpSpPr>
          <p:grpSpPr bwMode="auto">
            <a:xfrm>
              <a:off x="3174" y="0"/>
              <a:ext cx="741363" cy="741362"/>
              <a:chOff x="-1" y="0"/>
              <a:chExt cx="823237" cy="823236"/>
            </a:xfrm>
          </p:grpSpPr>
          <p:sp>
            <p:nvSpPr>
              <p:cNvPr id="20519" name="椭圆 11"/>
              <p:cNvSpPr>
                <a:spLocks noChangeAspect="1" noChangeArrowheads="1"/>
              </p:cNvSpPr>
              <p:nvPr/>
            </p:nvSpPr>
            <p:spPr bwMode="auto">
              <a:xfrm>
                <a:off x="-1" y="0"/>
                <a:ext cx="823237" cy="82323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  <p:sp>
            <p:nvSpPr>
              <p:cNvPr id="20520" name="椭圆 12"/>
              <p:cNvSpPr>
                <a:spLocks noChangeAspect="1"/>
              </p:cNvSpPr>
              <p:nvPr/>
            </p:nvSpPr>
            <p:spPr bwMode="auto">
              <a:xfrm>
                <a:off x="51620" y="51621"/>
                <a:ext cx="720000" cy="720000"/>
              </a:xfrm>
              <a:prstGeom prst="ellipse">
                <a:avLst/>
              </a:prstGeom>
              <a:solidFill>
                <a:srgbClr val="22BAD8">
                  <a:alpha val="79999"/>
                </a:srgbClr>
              </a:solidFill>
              <a:ln w="12700">
                <a:solidFill>
                  <a:srgbClr val="1E8F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20518" name="Rectangle 13"/>
            <p:cNvSpPr>
              <a:spLocks noChangeArrowheads="1"/>
            </p:cNvSpPr>
            <p:nvPr/>
          </p:nvSpPr>
          <p:spPr bwMode="auto">
            <a:xfrm>
              <a:off x="0" y="171449"/>
              <a:ext cx="747713" cy="576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ID" altLang="zh-CN" sz="200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-</a:t>
              </a:r>
              <a:endParaRPr lang="zh-CN" altLang="en-US" sz="2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sp>
        <p:nvSpPr>
          <p:cNvPr id="20507" name="TextBox 146"/>
          <p:cNvSpPr txBox="1">
            <a:spLocks noChangeArrowheads="1"/>
          </p:cNvSpPr>
          <p:nvPr/>
        </p:nvSpPr>
        <p:spPr bwMode="auto">
          <a:xfrm>
            <a:off x="6072188" y="3664744"/>
            <a:ext cx="17462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D" altLang="zh-CN" sz="14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PEMBEKALAN</a:t>
            </a:r>
            <a:endParaRPr lang="zh-CN" altLang="en-US" sz="140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20483" name="Group 11"/>
          <p:cNvGrpSpPr>
            <a:grpSpLocks/>
          </p:cNvGrpSpPr>
          <p:nvPr/>
        </p:nvGrpSpPr>
        <p:grpSpPr bwMode="auto">
          <a:xfrm>
            <a:off x="5929313" y="4179095"/>
            <a:ext cx="2000250" cy="350043"/>
            <a:chOff x="0" y="0"/>
            <a:chExt cx="3729037" cy="388937"/>
          </a:xfrm>
        </p:grpSpPr>
        <p:sp>
          <p:nvSpPr>
            <p:cNvPr id="20515" name="矩形 5"/>
            <p:cNvSpPr>
              <a:spLocks/>
            </p:cNvSpPr>
            <p:nvPr/>
          </p:nvSpPr>
          <p:spPr bwMode="auto">
            <a:xfrm>
              <a:off x="0" y="0"/>
              <a:ext cx="3729037" cy="388937"/>
            </a:xfrm>
            <a:prstGeom prst="rect">
              <a:avLst/>
            </a:prstGeom>
            <a:solidFill>
              <a:srgbClr val="7F7F7F">
                <a:alpha val="79999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20516" name="TextBox 146"/>
            <p:cNvSpPr txBox="1">
              <a:spLocks noChangeArrowheads="1"/>
            </p:cNvSpPr>
            <p:nvPr/>
          </p:nvSpPr>
          <p:spPr bwMode="auto">
            <a:xfrm>
              <a:off x="255586" y="55562"/>
              <a:ext cx="347345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ID" altLang="zh-CN" sz="120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PENDALAMAN TUGAS</a:t>
              </a:r>
              <a:endParaRPr lang="zh-CN" altLang="en-US" sz="12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20484" name="Group 19"/>
          <p:cNvGrpSpPr>
            <a:grpSpLocks/>
          </p:cNvGrpSpPr>
          <p:nvPr/>
        </p:nvGrpSpPr>
        <p:grpSpPr bwMode="auto">
          <a:xfrm>
            <a:off x="5572126" y="4114800"/>
            <a:ext cx="500063" cy="519059"/>
            <a:chOff x="0" y="0"/>
            <a:chExt cx="747713" cy="748150"/>
          </a:xfrm>
        </p:grpSpPr>
        <p:grpSp>
          <p:nvGrpSpPr>
            <p:cNvPr id="20485" name="Group 20"/>
            <p:cNvGrpSpPr>
              <a:grpSpLocks noChangeAspect="1"/>
            </p:cNvGrpSpPr>
            <p:nvPr/>
          </p:nvGrpSpPr>
          <p:grpSpPr bwMode="auto">
            <a:xfrm>
              <a:off x="3175" y="0"/>
              <a:ext cx="741363" cy="741362"/>
              <a:chOff x="0" y="0"/>
              <a:chExt cx="823237" cy="823237"/>
            </a:xfrm>
          </p:grpSpPr>
          <p:sp>
            <p:nvSpPr>
              <p:cNvPr id="20513" name="椭圆 11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3237" cy="82323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  <p:sp>
            <p:nvSpPr>
              <p:cNvPr id="20514" name="椭圆 12"/>
              <p:cNvSpPr>
                <a:spLocks noChangeAspect="1"/>
              </p:cNvSpPr>
              <p:nvPr/>
            </p:nvSpPr>
            <p:spPr bwMode="auto">
              <a:xfrm>
                <a:off x="51620" y="51621"/>
                <a:ext cx="720000" cy="720000"/>
              </a:xfrm>
              <a:prstGeom prst="ellipse">
                <a:avLst/>
              </a:prstGeom>
              <a:solidFill>
                <a:srgbClr val="22BAD8">
                  <a:alpha val="79999"/>
                </a:srgbClr>
              </a:solidFill>
              <a:ln w="12700">
                <a:solidFill>
                  <a:srgbClr val="1E8F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20512" name="Rectangle 13"/>
            <p:cNvSpPr>
              <a:spLocks noChangeArrowheads="1"/>
            </p:cNvSpPr>
            <p:nvPr/>
          </p:nvSpPr>
          <p:spPr bwMode="auto">
            <a:xfrm>
              <a:off x="0" y="171449"/>
              <a:ext cx="747713" cy="576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ID" altLang="zh-CN" sz="200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-</a:t>
              </a:r>
              <a:endParaRPr lang="zh-CN" altLang="en-US" sz="2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pic>
        <p:nvPicPr>
          <p:cNvPr id="20510" name="Picture 2" descr="C:\Users\Pc3\Desktop\LOGO KEMENTERIAN DALAM NEGER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1364" y="108585"/>
            <a:ext cx="5857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3"/>
          <p:cNvSpPr>
            <a:spLocks noChangeArrowheads="1"/>
          </p:cNvSpPr>
          <p:nvPr/>
        </p:nvSpPr>
        <p:spPr bwMode="auto">
          <a:xfrm>
            <a:off x="357189" y="2507457"/>
            <a:ext cx="6357937" cy="2113121"/>
          </a:xfrm>
          <a:prstGeom prst="rect">
            <a:avLst/>
          </a:prstGeom>
          <a:solidFill>
            <a:srgbClr val="595959">
              <a:alpha val="78038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428626" y="2571750"/>
            <a:ext cx="6143625" cy="2140268"/>
          </a:xfrm>
          <a:prstGeom prst="rect">
            <a:avLst/>
          </a:prstGeom>
          <a:solidFill>
            <a:srgbClr val="1E8FB2">
              <a:alpha val="87842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ts val="2775"/>
              </a:lnSpc>
            </a:pPr>
            <a:r>
              <a:rPr lang="en-ID" altLang="en-US" sz="2000" b="1">
                <a:solidFill>
                  <a:schemeClr val="bg1"/>
                </a:solidFill>
                <a:latin typeface="Berlin Sans FB Demi" pitchFamily="34" charset="0"/>
                <a:ea typeface="Adobe Gothic Std B"/>
                <a:cs typeface="Adobe Gothic Std B"/>
              </a:rPr>
              <a:t>APA ITU KOMPETENSI ASN?</a:t>
            </a:r>
          </a:p>
          <a:p>
            <a:pPr>
              <a:lnSpc>
                <a:spcPts val="2775"/>
              </a:lnSpc>
            </a:pPr>
            <a:endParaRPr lang="zh-CN" altLang="en-US" sz="2000">
              <a:solidFill>
                <a:schemeClr val="tx2"/>
              </a:solidFill>
              <a:latin typeface="Calibri" pitchFamily="34" charset="0"/>
              <a:ea typeface="Microsoft YaHei" pitchFamily="34" charset="-122"/>
            </a:endParaRPr>
          </a:p>
        </p:txBody>
      </p:sp>
      <p:pic>
        <p:nvPicPr>
          <p:cNvPr id="4100" name="Picture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571486"/>
            <a:ext cx="1360488" cy="155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1028700"/>
            <a:ext cx="1792288" cy="305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  <p:bldP spid="6147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1143000" y="654368"/>
            <a:ext cx="6624638" cy="34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500" tIns="35100" rIns="67500" bIns="35100" anchor="ctr">
            <a:spAutoFit/>
          </a:bodyPr>
          <a:lstStyle/>
          <a:p>
            <a:pPr algn="ct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US" altLang="en-US" b="1">
                <a:solidFill>
                  <a:srgbClr val="0000FF"/>
                </a:solidFill>
              </a:rPr>
              <a:t>SISTEM UJI KOMPETENSI PEMERINTAHAN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5750" y="964407"/>
            <a:ext cx="8502650" cy="3961923"/>
            <a:chOff x="95" y="671"/>
            <a:chExt cx="5959" cy="3702"/>
          </a:xfrm>
        </p:grpSpPr>
        <p:sp>
          <p:nvSpPr>
            <p:cNvPr id="9" name="Oval 3"/>
            <p:cNvSpPr>
              <a:spLocks noChangeArrowheads="1"/>
            </p:cNvSpPr>
            <p:nvPr/>
          </p:nvSpPr>
          <p:spPr bwMode="auto">
            <a:xfrm>
              <a:off x="95" y="1770"/>
              <a:ext cx="800" cy="692"/>
            </a:xfrm>
            <a:prstGeom prst="ellipse">
              <a:avLst/>
            </a:prstGeom>
            <a:solidFill>
              <a:srgbClr val="FFCC00">
                <a:alpha val="89803"/>
              </a:srgbClr>
            </a:solidFill>
            <a:ln w="9360">
              <a:solidFill>
                <a:schemeClr val="tx2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50">
                <a:solidFill>
                  <a:srgbClr val="0000FF"/>
                </a:solidFill>
              </a:endParaRP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5146" y="1865"/>
              <a:ext cx="614" cy="298"/>
            </a:xfrm>
            <a:prstGeom prst="rect">
              <a:avLst/>
            </a:prstGeom>
            <a:noFill/>
            <a:ln w="9525">
              <a:solidFill>
                <a:schemeClr val="tx2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 lIns="67500" tIns="35100" rIns="67500" bIns="35100"/>
            <a:lstStyle/>
            <a:p>
              <a:pPr algn="ctr"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US" sz="9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NAKER KOMPETEN</a:t>
              </a:r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5095" y="1776"/>
              <a:ext cx="959" cy="518"/>
            </a:xfrm>
            <a:prstGeom prst="ellipse">
              <a:avLst/>
            </a:prstGeom>
            <a:solidFill>
              <a:schemeClr val="accent2"/>
            </a:solidFill>
            <a:ln w="9360">
              <a:solidFill>
                <a:schemeClr val="tx2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 lIns="67500" tIns="35100" rIns="67500" bIns="35100"/>
            <a:lstStyle/>
            <a:p>
              <a:pPr algn="ctr"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US" sz="9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PNS</a:t>
              </a:r>
            </a:p>
            <a:p>
              <a:pPr algn="ctr"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US" sz="9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KOMPETEN</a:t>
              </a:r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2889" y="3985"/>
              <a:ext cx="1441" cy="388"/>
            </a:xfrm>
            <a:prstGeom prst="ellipse">
              <a:avLst/>
            </a:prstGeom>
            <a:solidFill>
              <a:srgbClr val="6699FF"/>
            </a:solidFill>
            <a:ln w="9360">
              <a:solidFill>
                <a:schemeClr val="tx2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  <p:txBody>
            <a:bodyPr lIns="67500" tIns="35100" rIns="67500" bIns="35100"/>
            <a:lstStyle/>
            <a:p>
              <a:pPr algn="ctr"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US" sz="9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LBG. KOORDINASI PELATIHAN </a:t>
              </a: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4406" y="1856"/>
              <a:ext cx="615" cy="399"/>
            </a:xfrm>
            <a:prstGeom prst="rect">
              <a:avLst/>
            </a:prstGeom>
            <a:solidFill>
              <a:srgbClr val="FFCC00"/>
            </a:solidFill>
            <a:ln w="9360">
              <a:solidFill>
                <a:schemeClr val="tx2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 lIns="67500" tIns="35100" rIns="67500" bIns="35100"/>
            <a:lstStyle/>
            <a:p>
              <a:pPr algn="ctr">
                <a:lnSpc>
                  <a:spcPct val="140000"/>
                </a:lnSpc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US" sz="750" b="1" dirty="0">
                  <a:solidFill>
                    <a:srgbClr val="0000FF"/>
                  </a:solidFill>
                  <a:cs typeface="Times New Roman" pitchFamily="18" charset="0"/>
                </a:rPr>
                <a:t>SERTIFIKASI KOMPETENSI</a:t>
              </a:r>
            </a:p>
          </p:txBody>
        </p:sp>
        <p:sp>
          <p:nvSpPr>
            <p:cNvPr id="14" name="AutoShape 8"/>
            <p:cNvSpPr>
              <a:spLocks noChangeArrowheads="1"/>
            </p:cNvSpPr>
            <p:nvPr/>
          </p:nvSpPr>
          <p:spPr bwMode="auto">
            <a:xfrm>
              <a:off x="929" y="1926"/>
              <a:ext cx="174" cy="37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CCCC00"/>
            </a:solidFill>
            <a:ln w="9360">
              <a:solidFill>
                <a:schemeClr val="tx2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50">
                <a:solidFill>
                  <a:srgbClr val="0000FF"/>
                </a:solidFill>
              </a:endParaRP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1155" y="1654"/>
              <a:ext cx="227" cy="999"/>
            </a:xfrm>
            <a:prstGeom prst="rect">
              <a:avLst/>
            </a:prstGeom>
            <a:solidFill>
              <a:srgbClr val="FFFF99"/>
            </a:solidFill>
            <a:ln w="9360">
              <a:solidFill>
                <a:schemeClr val="tx2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 lIns="67500" tIns="35100" rIns="67500" bIns="35100"/>
            <a:lstStyle/>
            <a:p>
              <a:pPr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US" sz="900" b="1" dirty="0">
                  <a:solidFill>
                    <a:srgbClr val="0000FF"/>
                  </a:solidFill>
                  <a:cs typeface="Times New Roman" pitchFamily="18" charset="0"/>
                </a:rPr>
                <a:t>S</a:t>
              </a:r>
            </a:p>
            <a:p>
              <a:pPr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US" sz="900" b="1" dirty="0">
                  <a:solidFill>
                    <a:srgbClr val="0000FF"/>
                  </a:solidFill>
                  <a:cs typeface="Times New Roman" pitchFamily="18" charset="0"/>
                </a:rPr>
                <a:t>E</a:t>
              </a:r>
            </a:p>
            <a:p>
              <a:pPr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US" sz="900" b="1" dirty="0">
                  <a:solidFill>
                    <a:srgbClr val="0000FF"/>
                  </a:solidFill>
                  <a:cs typeface="Times New Roman" pitchFamily="18" charset="0"/>
                </a:rPr>
                <a:t>L </a:t>
              </a:r>
            </a:p>
            <a:p>
              <a:pPr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US" sz="900" b="1" dirty="0">
                  <a:solidFill>
                    <a:srgbClr val="0000FF"/>
                  </a:solidFill>
                  <a:cs typeface="Times New Roman" pitchFamily="18" charset="0"/>
                </a:rPr>
                <a:t>E</a:t>
              </a:r>
            </a:p>
            <a:p>
              <a:pPr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US" sz="900" b="1" dirty="0">
                  <a:solidFill>
                    <a:srgbClr val="0000FF"/>
                  </a:solidFill>
                  <a:cs typeface="Times New Roman" pitchFamily="18" charset="0"/>
                </a:rPr>
                <a:t>K</a:t>
              </a:r>
            </a:p>
            <a:p>
              <a:pPr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US" sz="900" b="1" dirty="0">
                  <a:solidFill>
                    <a:srgbClr val="0000FF"/>
                  </a:solidFill>
                  <a:cs typeface="Times New Roman" pitchFamily="18" charset="0"/>
                </a:rPr>
                <a:t>S</a:t>
              </a:r>
            </a:p>
            <a:p>
              <a:pPr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US" sz="900" b="1" dirty="0">
                  <a:solidFill>
                    <a:srgbClr val="0000FF"/>
                  </a:solidFill>
                  <a:cs typeface="Times New Roman" pitchFamily="18" charset="0"/>
                </a:rPr>
                <a:t> I</a:t>
              </a:r>
            </a:p>
          </p:txBody>
        </p:sp>
        <p:sp>
          <p:nvSpPr>
            <p:cNvPr id="16" name="AutoShape 10"/>
            <p:cNvSpPr>
              <a:spLocks noChangeArrowheads="1"/>
            </p:cNvSpPr>
            <p:nvPr/>
          </p:nvSpPr>
          <p:spPr bwMode="auto">
            <a:xfrm>
              <a:off x="1425" y="1943"/>
              <a:ext cx="221" cy="37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CCCC00"/>
            </a:solidFill>
            <a:ln w="9360">
              <a:solidFill>
                <a:schemeClr val="tx2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50" dirty="0">
                <a:solidFill>
                  <a:srgbClr val="0000FF"/>
                </a:solidFill>
              </a:endParaRPr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2137" y="910"/>
              <a:ext cx="713" cy="425"/>
            </a:xfrm>
            <a:prstGeom prst="rect">
              <a:avLst/>
            </a:prstGeom>
            <a:solidFill>
              <a:srgbClr val="FFFF99"/>
            </a:solidFill>
            <a:ln w="9360">
              <a:solidFill>
                <a:schemeClr val="tx2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 lIns="67500" tIns="35100" rIns="67500" bIns="35100"/>
            <a:lstStyle/>
            <a:p>
              <a:pPr algn="ctr"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US" sz="900" b="1" dirty="0">
                  <a:solidFill>
                    <a:srgbClr val="0000FF"/>
                  </a:solidFill>
                  <a:cs typeface="Times New Roman" pitchFamily="18" charset="0"/>
                </a:rPr>
                <a:t>KKPDN</a:t>
              </a:r>
            </a:p>
            <a:p>
              <a:pPr algn="ctr"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US" sz="900" b="1" dirty="0">
                  <a:solidFill>
                    <a:srgbClr val="0000FF"/>
                  </a:solidFill>
                  <a:latin typeface="Symbol" pitchFamily="18" charset="2"/>
                  <a:cs typeface="Times New Roman" pitchFamily="18" charset="0"/>
                </a:rPr>
                <a:t></a:t>
              </a:r>
            </a:p>
            <a:p>
              <a:pPr algn="ctr"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US" sz="900" b="1" dirty="0">
                  <a:solidFill>
                    <a:srgbClr val="0000FF"/>
                  </a:solidFill>
                  <a:cs typeface="Times New Roman" pitchFamily="18" charset="0"/>
                </a:rPr>
                <a:t>SKKPDN</a:t>
              </a:r>
            </a:p>
          </p:txBody>
        </p:sp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>
              <a:off x="1862" y="1561"/>
              <a:ext cx="1216" cy="814"/>
            </a:xfrm>
            <a:prstGeom prst="rect">
              <a:avLst/>
            </a:prstGeom>
            <a:solidFill>
              <a:srgbClr val="99FF99"/>
            </a:solidFill>
            <a:ln w="9360">
              <a:solidFill>
                <a:schemeClr val="tx2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 lIns="67500" tIns="35100" rIns="67500" bIns="35100"/>
            <a:lstStyle/>
            <a:p>
              <a:pPr algn="ctr"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endParaRPr lang="en-US" sz="900" b="1" u="sng" dirty="0">
                <a:solidFill>
                  <a:srgbClr val="0000FF"/>
                </a:solidFill>
                <a:cs typeface="Times New Roman" pitchFamily="18" charset="0"/>
              </a:endParaRPr>
            </a:p>
            <a:p>
              <a:pPr algn="ctr"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US" sz="900" b="1" u="sng" dirty="0">
                  <a:solidFill>
                    <a:srgbClr val="0000FF"/>
                  </a:solidFill>
                  <a:cs typeface="Times New Roman" pitchFamily="18" charset="0"/>
                </a:rPr>
                <a:t>PROGRAM PELATIHAN</a:t>
              </a:r>
              <a:endParaRPr lang="en-US" sz="900" b="1" dirty="0">
                <a:solidFill>
                  <a:srgbClr val="0000FF"/>
                </a:solidFill>
                <a:cs typeface="Times New Roman" pitchFamily="18" charset="0"/>
              </a:endParaRPr>
            </a:p>
            <a:p>
              <a:pPr algn="ctr"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US" sz="1500" b="1" dirty="0" err="1">
                  <a:solidFill>
                    <a:srgbClr val="0000FF"/>
                  </a:solidFill>
                  <a:cs typeface="Times New Roman" pitchFamily="18" charset="0"/>
                </a:rPr>
                <a:t>Berbasis</a:t>
              </a:r>
              <a:r>
                <a:rPr lang="en-US" sz="1500" b="1" dirty="0">
                  <a:solidFill>
                    <a:srgbClr val="0000FF"/>
                  </a:solidFill>
                  <a:cs typeface="Times New Roman" pitchFamily="18" charset="0"/>
                </a:rPr>
                <a:t> </a:t>
              </a:r>
              <a:r>
                <a:rPr lang="en-US" sz="1500" b="1" dirty="0" err="1">
                  <a:solidFill>
                    <a:srgbClr val="0000FF"/>
                  </a:solidFill>
                  <a:cs typeface="Times New Roman" pitchFamily="18" charset="0"/>
                </a:rPr>
                <a:t>Kompetensi</a:t>
              </a:r>
              <a:endParaRPr lang="en-US" sz="1500" b="1" dirty="0">
                <a:solidFill>
                  <a:srgbClr val="0000FF"/>
                </a:solidFill>
                <a:cs typeface="Times New Roman" pitchFamily="18" charset="0"/>
              </a:endParaRPr>
            </a:p>
            <a:p>
              <a:pPr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US" sz="900" b="1" dirty="0">
                  <a:solidFill>
                    <a:srgbClr val="0000FF"/>
                  </a:solidFill>
                  <a:cs typeface="Times New Roman" pitchFamily="18" charset="0"/>
                </a:rPr>
                <a:t> </a:t>
              </a:r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1872" y="2576"/>
              <a:ext cx="1212" cy="483"/>
            </a:xfrm>
            <a:prstGeom prst="rect">
              <a:avLst/>
            </a:prstGeom>
            <a:solidFill>
              <a:srgbClr val="99FF99"/>
            </a:solidFill>
            <a:ln w="9360">
              <a:solidFill>
                <a:schemeClr val="tx2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 lIns="67500" tIns="35100" rIns="67500" bIns="35100"/>
            <a:lstStyle/>
            <a:p>
              <a:pPr algn="ctr"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endParaRPr lang="en-US" sz="500" b="1" dirty="0">
                <a:solidFill>
                  <a:srgbClr val="0000FF"/>
                </a:solidFill>
                <a:cs typeface="Times New Roman" pitchFamily="18" charset="0"/>
              </a:endParaRPr>
            </a:p>
            <a:p>
              <a:pPr algn="ctr"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US" sz="1200" b="1" dirty="0" err="1">
                  <a:solidFill>
                    <a:srgbClr val="0000FF"/>
                  </a:solidFill>
                  <a:cs typeface="Times New Roman" pitchFamily="18" charset="0"/>
                </a:rPr>
                <a:t>Sarana</a:t>
              </a:r>
              <a:r>
                <a:rPr lang="en-US" sz="1200" b="1" dirty="0">
                  <a:solidFill>
                    <a:srgbClr val="0000FF"/>
                  </a:solidFill>
                  <a:cs typeface="Times New Roman" pitchFamily="18" charset="0"/>
                </a:rPr>
                <a:t>, </a:t>
              </a:r>
              <a:r>
                <a:rPr lang="en-US" sz="1200" b="1" dirty="0" err="1">
                  <a:solidFill>
                    <a:srgbClr val="0000FF"/>
                  </a:solidFill>
                  <a:cs typeface="Times New Roman" pitchFamily="18" charset="0"/>
                </a:rPr>
                <a:t>Prasarana</a:t>
              </a:r>
              <a:r>
                <a:rPr lang="en-US" sz="1200" b="1" dirty="0">
                  <a:solidFill>
                    <a:srgbClr val="0000FF"/>
                  </a:solidFill>
                  <a:cs typeface="Times New Roman" pitchFamily="18" charset="0"/>
                </a:rPr>
                <a:t>,</a:t>
              </a:r>
            </a:p>
            <a:p>
              <a:pPr algn="ctr"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US" sz="1200" b="1" dirty="0" err="1">
                  <a:solidFill>
                    <a:srgbClr val="0000FF"/>
                  </a:solidFill>
                  <a:cs typeface="Times New Roman" pitchFamily="18" charset="0"/>
                </a:rPr>
                <a:t>Instruktur</a:t>
              </a:r>
              <a:r>
                <a:rPr lang="en-US" sz="1200" b="1" dirty="0">
                  <a:solidFill>
                    <a:srgbClr val="0000FF"/>
                  </a:solidFill>
                  <a:cs typeface="Times New Roman" pitchFamily="18" charset="0"/>
                </a:rPr>
                <a:t> </a:t>
              </a:r>
            </a:p>
          </p:txBody>
        </p:sp>
        <p:sp>
          <p:nvSpPr>
            <p:cNvPr id="20" name="AutoShape 14"/>
            <p:cNvSpPr>
              <a:spLocks noChangeArrowheads="1"/>
            </p:cNvSpPr>
            <p:nvPr/>
          </p:nvSpPr>
          <p:spPr bwMode="auto">
            <a:xfrm>
              <a:off x="2267" y="2400"/>
              <a:ext cx="373" cy="148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CCCC00"/>
            </a:solidFill>
            <a:ln w="9360">
              <a:solidFill>
                <a:schemeClr val="tx2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50">
                <a:solidFill>
                  <a:srgbClr val="0000FF"/>
                </a:solidFill>
              </a:endParaRPr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1789" y="3105"/>
              <a:ext cx="1392" cy="270"/>
            </a:xfrm>
            <a:prstGeom prst="rect">
              <a:avLst/>
            </a:prstGeom>
            <a:solidFill>
              <a:srgbClr val="33CCCC"/>
            </a:solidFill>
            <a:ln w="9360">
              <a:solidFill>
                <a:schemeClr val="tx2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  <p:txBody>
            <a:bodyPr lIns="67500" tIns="35100" rIns="67500" bIns="35100"/>
            <a:lstStyle/>
            <a:p>
              <a:pPr algn="ctr"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endParaRPr lang="en-US" sz="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  <a:p>
              <a:pPr algn="ctr"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US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LEMBAGA PELATIHAN</a:t>
              </a:r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1664" y="1485"/>
              <a:ext cx="1562" cy="1926"/>
            </a:xfrm>
            <a:prstGeom prst="rect">
              <a:avLst/>
            </a:prstGeom>
            <a:noFill/>
            <a:ln w="28440">
              <a:solidFill>
                <a:schemeClr val="tx2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50">
                <a:solidFill>
                  <a:srgbClr val="0000FF"/>
                </a:solidFill>
              </a:endParaRPr>
            </a:p>
          </p:txBody>
        </p:sp>
        <p:sp>
          <p:nvSpPr>
            <p:cNvPr id="23" name="Oval 17"/>
            <p:cNvSpPr>
              <a:spLocks noChangeArrowheads="1"/>
            </p:cNvSpPr>
            <p:nvPr/>
          </p:nvSpPr>
          <p:spPr bwMode="auto">
            <a:xfrm>
              <a:off x="1538" y="3874"/>
              <a:ext cx="1274" cy="454"/>
            </a:xfrm>
            <a:prstGeom prst="ellipse">
              <a:avLst/>
            </a:prstGeom>
            <a:solidFill>
              <a:srgbClr val="FFFF99"/>
            </a:solidFill>
            <a:ln w="9360">
              <a:solidFill>
                <a:schemeClr val="tx2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 lIns="67500" tIns="35100" rIns="67500" bIns="35100"/>
            <a:lstStyle/>
            <a:p>
              <a:pPr algn="ctr"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US" sz="900" b="1" dirty="0">
                  <a:solidFill>
                    <a:srgbClr val="0000FF"/>
                  </a:solidFill>
                  <a:latin typeface="Times New Roman" pitchFamily="18" charset="0"/>
                </a:rPr>
                <a:t>AKREDITASI</a:t>
              </a:r>
            </a:p>
            <a:p>
              <a:pPr algn="ctr"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US" sz="900" b="1" dirty="0">
                  <a:solidFill>
                    <a:srgbClr val="0000FF"/>
                  </a:solidFill>
                  <a:latin typeface="Times New Roman" pitchFamily="18" charset="0"/>
                </a:rPr>
                <a:t>LEMBAGA </a:t>
              </a:r>
            </a:p>
            <a:p>
              <a:pPr algn="ctr"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US" sz="900" b="1" dirty="0">
                  <a:solidFill>
                    <a:srgbClr val="0000FF"/>
                  </a:solidFill>
                  <a:latin typeface="Times New Roman" pitchFamily="18" charset="0"/>
                </a:rPr>
                <a:t>PELATIHAN</a:t>
              </a:r>
            </a:p>
          </p:txBody>
        </p:sp>
        <p:sp>
          <p:nvSpPr>
            <p:cNvPr id="24" name="AutoShape 18"/>
            <p:cNvSpPr>
              <a:spLocks noChangeArrowheads="1"/>
            </p:cNvSpPr>
            <p:nvPr/>
          </p:nvSpPr>
          <p:spPr bwMode="auto">
            <a:xfrm>
              <a:off x="1880" y="3438"/>
              <a:ext cx="572" cy="407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CCCC00"/>
            </a:solidFill>
            <a:ln w="9360">
              <a:solidFill>
                <a:schemeClr val="tx2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50">
                <a:solidFill>
                  <a:srgbClr val="0000FF"/>
                </a:solidFill>
              </a:endParaRPr>
            </a:p>
          </p:txBody>
        </p:sp>
        <p:sp>
          <p:nvSpPr>
            <p:cNvPr id="25" name="AutoShape 19"/>
            <p:cNvSpPr>
              <a:spLocks noChangeArrowheads="1"/>
            </p:cNvSpPr>
            <p:nvPr/>
          </p:nvSpPr>
          <p:spPr bwMode="auto">
            <a:xfrm>
              <a:off x="3083" y="1783"/>
              <a:ext cx="159" cy="51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CCCC00"/>
            </a:solidFill>
            <a:ln w="9360">
              <a:solidFill>
                <a:schemeClr val="tx2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50">
                <a:solidFill>
                  <a:srgbClr val="0000FF"/>
                </a:solidFill>
              </a:endParaRPr>
            </a:p>
          </p:txBody>
        </p:sp>
        <p:sp>
          <p:nvSpPr>
            <p:cNvPr id="26" name="Text Box 20"/>
            <p:cNvSpPr txBox="1">
              <a:spLocks noChangeArrowheads="1"/>
            </p:cNvSpPr>
            <p:nvPr/>
          </p:nvSpPr>
          <p:spPr bwMode="auto">
            <a:xfrm>
              <a:off x="3273" y="1931"/>
              <a:ext cx="643" cy="222"/>
            </a:xfrm>
            <a:prstGeom prst="rect">
              <a:avLst/>
            </a:prstGeom>
            <a:noFill/>
            <a:ln w="9525">
              <a:solidFill>
                <a:schemeClr val="tx2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lIns="67500" tIns="35100" rIns="67500" bIns="35100"/>
            <a:lstStyle/>
            <a:p>
              <a:pPr algn="ctr"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US" sz="900" b="1">
                  <a:solidFill>
                    <a:srgbClr val="0000FF"/>
                  </a:solidFill>
                  <a:cs typeface="Times New Roman" pitchFamily="18" charset="0"/>
                </a:rPr>
                <a:t>LULUSAN</a:t>
              </a:r>
            </a:p>
          </p:txBody>
        </p:sp>
        <p:sp>
          <p:nvSpPr>
            <p:cNvPr id="27" name="Oval 21"/>
            <p:cNvSpPr>
              <a:spLocks noChangeArrowheads="1"/>
            </p:cNvSpPr>
            <p:nvPr/>
          </p:nvSpPr>
          <p:spPr bwMode="auto">
            <a:xfrm>
              <a:off x="3232" y="1714"/>
              <a:ext cx="642" cy="642"/>
            </a:xfrm>
            <a:prstGeom prst="ellipse">
              <a:avLst/>
            </a:prstGeom>
            <a:solidFill>
              <a:srgbClr val="FF99FF"/>
            </a:solidFill>
            <a:ln w="9360">
              <a:solidFill>
                <a:schemeClr val="tx2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 lIns="67500" tIns="35100" rIns="67500" bIns="35100"/>
            <a:lstStyle/>
            <a:p>
              <a:pPr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endParaRPr lang="en-US" sz="675" b="1" dirty="0">
                <a:solidFill>
                  <a:srgbClr val="0000FF"/>
                </a:solidFill>
                <a:latin typeface="Arial Unicode MS" pitchFamily="34" charset="-128"/>
              </a:endParaRPr>
            </a:p>
            <a:p>
              <a:pPr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US" sz="800" b="1" dirty="0">
                  <a:solidFill>
                    <a:srgbClr val="0000FF"/>
                  </a:solidFill>
                  <a:latin typeface="Arial Unicode MS" pitchFamily="34" charset="-128"/>
                </a:rPr>
                <a:t>LULUSAN DIKLAT</a:t>
              </a:r>
            </a:p>
            <a:p>
              <a:pPr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endParaRPr lang="en-US" sz="675" b="1" dirty="0">
                <a:solidFill>
                  <a:srgbClr val="0000FF"/>
                </a:solidFill>
                <a:latin typeface="Arial Unicode MS" pitchFamily="34" charset="-128"/>
              </a:endParaRPr>
            </a:p>
          </p:txBody>
        </p:sp>
        <p:sp>
          <p:nvSpPr>
            <p:cNvPr id="28" name="AutoShape 22"/>
            <p:cNvSpPr>
              <a:spLocks noChangeArrowheads="1"/>
            </p:cNvSpPr>
            <p:nvPr/>
          </p:nvSpPr>
          <p:spPr bwMode="auto">
            <a:xfrm>
              <a:off x="3877" y="1790"/>
              <a:ext cx="119" cy="51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CCCC00"/>
            </a:solidFill>
            <a:ln w="9360">
              <a:solidFill>
                <a:schemeClr val="tx2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50">
                <a:solidFill>
                  <a:srgbClr val="0000FF"/>
                </a:solidFill>
              </a:endParaRPr>
            </a:p>
          </p:txBody>
        </p:sp>
        <p:sp>
          <p:nvSpPr>
            <p:cNvPr id="29" name="Text Box 23"/>
            <p:cNvSpPr txBox="1">
              <a:spLocks noChangeArrowheads="1"/>
            </p:cNvSpPr>
            <p:nvPr/>
          </p:nvSpPr>
          <p:spPr bwMode="auto">
            <a:xfrm>
              <a:off x="4019" y="1783"/>
              <a:ext cx="236" cy="518"/>
            </a:xfrm>
            <a:prstGeom prst="rect">
              <a:avLst/>
            </a:prstGeom>
            <a:solidFill>
              <a:srgbClr val="FFCC00"/>
            </a:solidFill>
            <a:ln w="9360">
              <a:solidFill>
                <a:schemeClr val="tx2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 lIns="67500" tIns="35100" rIns="67500" bIns="35100"/>
            <a:lstStyle/>
            <a:p>
              <a:pPr algn="ctr"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endParaRPr lang="en-US" sz="1050" b="1" dirty="0">
                <a:solidFill>
                  <a:srgbClr val="0000FF"/>
                </a:solidFill>
                <a:cs typeface="Times New Roman" pitchFamily="18" charset="0"/>
              </a:endParaRPr>
            </a:p>
            <a:p>
              <a:pPr algn="ctr"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US" sz="1050" b="1" dirty="0">
                  <a:solidFill>
                    <a:srgbClr val="0000FF"/>
                  </a:solidFill>
                  <a:cs typeface="Times New Roman" pitchFamily="18" charset="0"/>
                </a:rPr>
                <a:t>UK</a:t>
              </a:r>
            </a:p>
          </p:txBody>
        </p:sp>
        <p:sp>
          <p:nvSpPr>
            <p:cNvPr id="30" name="AutoShape 24"/>
            <p:cNvSpPr>
              <a:spLocks noChangeArrowheads="1"/>
            </p:cNvSpPr>
            <p:nvPr/>
          </p:nvSpPr>
          <p:spPr bwMode="auto">
            <a:xfrm>
              <a:off x="4281" y="1783"/>
              <a:ext cx="118" cy="51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CCCC00"/>
            </a:solidFill>
            <a:ln w="9360">
              <a:solidFill>
                <a:schemeClr val="tx2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50">
                <a:solidFill>
                  <a:srgbClr val="0000FF"/>
                </a:solidFill>
              </a:endParaRPr>
            </a:p>
          </p:txBody>
        </p:sp>
        <p:sp>
          <p:nvSpPr>
            <p:cNvPr id="31" name="AutoShape 25"/>
            <p:cNvSpPr>
              <a:spLocks noChangeArrowheads="1"/>
            </p:cNvSpPr>
            <p:nvPr/>
          </p:nvSpPr>
          <p:spPr bwMode="auto">
            <a:xfrm>
              <a:off x="5034" y="1783"/>
              <a:ext cx="120" cy="51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CCCC00"/>
            </a:solidFill>
            <a:ln w="9360">
              <a:solidFill>
                <a:schemeClr val="tx2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50">
                <a:solidFill>
                  <a:srgbClr val="0000FF"/>
                </a:solidFill>
              </a:endParaRPr>
            </a:p>
          </p:txBody>
        </p:sp>
        <p:sp>
          <p:nvSpPr>
            <p:cNvPr id="32" name="Oval 26"/>
            <p:cNvSpPr>
              <a:spLocks noChangeArrowheads="1"/>
            </p:cNvSpPr>
            <p:nvPr/>
          </p:nvSpPr>
          <p:spPr bwMode="auto">
            <a:xfrm>
              <a:off x="3594" y="2804"/>
              <a:ext cx="1160" cy="463"/>
            </a:xfrm>
            <a:prstGeom prst="ellipse">
              <a:avLst/>
            </a:prstGeom>
            <a:solidFill>
              <a:srgbClr val="FF99FF"/>
            </a:solidFill>
            <a:ln w="9360">
              <a:solidFill>
                <a:schemeClr val="tx2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 lIns="67500" tIns="35100" rIns="67500" bIns="35100"/>
            <a:lstStyle/>
            <a:p>
              <a:pPr algn="ctr"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US" sz="1200" b="1" dirty="0">
                  <a:solidFill>
                    <a:srgbClr val="0000FF"/>
                  </a:solidFill>
                  <a:latin typeface="Times New Roman" pitchFamily="18" charset="0"/>
                </a:rPr>
                <a:t>PNS </a:t>
              </a:r>
              <a:r>
                <a:rPr lang="en-US" sz="1200" b="1" dirty="0" err="1">
                  <a:solidFill>
                    <a:srgbClr val="0000FF"/>
                  </a:solidFill>
                  <a:latin typeface="Times New Roman" pitchFamily="18" charset="0"/>
                </a:rPr>
                <a:t>Berpengalaman</a:t>
              </a:r>
              <a:endParaRPr lang="en-US" sz="1200" b="1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33" name="Line 27"/>
            <p:cNvSpPr>
              <a:spLocks noChangeShapeType="1"/>
            </p:cNvSpPr>
            <p:nvPr/>
          </p:nvSpPr>
          <p:spPr bwMode="auto">
            <a:xfrm flipV="1">
              <a:off x="4176" y="2300"/>
              <a:ext cx="1" cy="470"/>
            </a:xfrm>
            <a:prstGeom prst="line">
              <a:avLst/>
            </a:prstGeom>
            <a:noFill/>
            <a:ln w="38160">
              <a:solidFill>
                <a:schemeClr val="tx2">
                  <a:lumMod val="95000"/>
                  <a:lumOff val="5000"/>
                </a:schemeClr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1050">
                <a:solidFill>
                  <a:srgbClr val="0000FF"/>
                </a:solidFill>
              </a:endParaRPr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2832" y="1116"/>
              <a:ext cx="1248" cy="1"/>
            </a:xfrm>
            <a:prstGeom prst="line">
              <a:avLst/>
            </a:prstGeom>
            <a:noFill/>
            <a:ln w="25560">
              <a:solidFill>
                <a:schemeClr val="tx2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50">
                <a:solidFill>
                  <a:srgbClr val="0000FF"/>
                </a:solidFill>
              </a:endParaRPr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>
              <a:off x="4080" y="1116"/>
              <a:ext cx="1" cy="666"/>
            </a:xfrm>
            <a:prstGeom prst="line">
              <a:avLst/>
            </a:prstGeom>
            <a:noFill/>
            <a:ln w="25560">
              <a:solidFill>
                <a:schemeClr val="tx2">
                  <a:lumMod val="95000"/>
                  <a:lumOff val="5000"/>
                </a:schemeClr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1050">
                <a:solidFill>
                  <a:srgbClr val="0000FF"/>
                </a:solidFill>
              </a:endParaRPr>
            </a:p>
          </p:txBody>
        </p:sp>
        <p:sp>
          <p:nvSpPr>
            <p:cNvPr id="36" name="Text Box 30"/>
            <p:cNvSpPr txBox="1">
              <a:spLocks noChangeArrowheads="1"/>
            </p:cNvSpPr>
            <p:nvPr/>
          </p:nvSpPr>
          <p:spPr bwMode="auto">
            <a:xfrm>
              <a:off x="4281" y="931"/>
              <a:ext cx="589" cy="481"/>
            </a:xfrm>
            <a:prstGeom prst="rect">
              <a:avLst/>
            </a:prstGeom>
            <a:noFill/>
            <a:ln w="9525">
              <a:solidFill>
                <a:schemeClr val="tx2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lIns="67500" tIns="35100" rIns="67500" bIns="35100"/>
            <a:lstStyle/>
            <a:p>
              <a:pPr algn="ctr"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US" sz="900" b="1" u="sng">
                  <a:solidFill>
                    <a:srgbClr val="0000FF"/>
                  </a:solidFill>
                  <a:cs typeface="Times New Roman" pitchFamily="18" charset="0"/>
                </a:rPr>
                <a:t>B.N.S.P</a:t>
              </a:r>
            </a:p>
            <a:p>
              <a:pPr algn="ctr"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US" sz="900" b="1">
                  <a:solidFill>
                    <a:srgbClr val="0000FF"/>
                  </a:solidFill>
                  <a:latin typeface="Wingdings 3" pitchFamily="18" charset="2"/>
                  <a:cs typeface="Times New Roman" pitchFamily="18" charset="0"/>
                </a:rPr>
                <a:t></a:t>
              </a:r>
            </a:p>
            <a:p>
              <a:pPr algn="ctr"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US" sz="900" b="1">
                  <a:solidFill>
                    <a:srgbClr val="0000FF"/>
                  </a:solidFill>
                  <a:cs typeface="Times New Roman" pitchFamily="18" charset="0"/>
                </a:rPr>
                <a:t>L.S.P</a:t>
              </a:r>
            </a:p>
          </p:txBody>
        </p:sp>
        <p:sp>
          <p:nvSpPr>
            <p:cNvPr id="37" name="Line 31"/>
            <p:cNvSpPr>
              <a:spLocks noChangeShapeType="1"/>
            </p:cNvSpPr>
            <p:nvPr/>
          </p:nvSpPr>
          <p:spPr bwMode="auto">
            <a:xfrm>
              <a:off x="4176" y="1635"/>
              <a:ext cx="1" cy="148"/>
            </a:xfrm>
            <a:prstGeom prst="line">
              <a:avLst/>
            </a:prstGeom>
            <a:noFill/>
            <a:ln w="28440">
              <a:solidFill>
                <a:schemeClr val="tx2">
                  <a:lumMod val="95000"/>
                  <a:lumOff val="5000"/>
                </a:schemeClr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1050">
                <a:solidFill>
                  <a:srgbClr val="0000FF"/>
                </a:solidFill>
              </a:endParaRPr>
            </a:p>
          </p:txBody>
        </p:sp>
        <p:sp>
          <p:nvSpPr>
            <p:cNvPr id="38" name="Line 32"/>
            <p:cNvSpPr>
              <a:spLocks noChangeShapeType="1"/>
            </p:cNvSpPr>
            <p:nvPr/>
          </p:nvSpPr>
          <p:spPr bwMode="auto">
            <a:xfrm>
              <a:off x="4752" y="1634"/>
              <a:ext cx="11" cy="223"/>
            </a:xfrm>
            <a:prstGeom prst="line">
              <a:avLst/>
            </a:prstGeom>
            <a:noFill/>
            <a:ln w="28440">
              <a:solidFill>
                <a:schemeClr val="tx2">
                  <a:lumMod val="95000"/>
                  <a:lumOff val="5000"/>
                </a:schemeClr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1050">
                <a:solidFill>
                  <a:srgbClr val="0000FF"/>
                </a:solidFill>
              </a:endParaRPr>
            </a:p>
          </p:txBody>
        </p:sp>
        <p:sp>
          <p:nvSpPr>
            <p:cNvPr id="39" name="Line 33"/>
            <p:cNvSpPr>
              <a:spLocks noChangeShapeType="1"/>
            </p:cNvSpPr>
            <p:nvPr/>
          </p:nvSpPr>
          <p:spPr bwMode="auto">
            <a:xfrm>
              <a:off x="4176" y="1635"/>
              <a:ext cx="597" cy="1"/>
            </a:xfrm>
            <a:prstGeom prst="line">
              <a:avLst/>
            </a:prstGeom>
            <a:noFill/>
            <a:ln w="28440">
              <a:solidFill>
                <a:schemeClr val="tx2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50">
                <a:solidFill>
                  <a:srgbClr val="0000FF"/>
                </a:solidFill>
              </a:endParaRPr>
            </a:p>
          </p:txBody>
        </p:sp>
        <p:sp>
          <p:nvSpPr>
            <p:cNvPr id="40" name="Line 34"/>
            <p:cNvSpPr>
              <a:spLocks noChangeShapeType="1"/>
            </p:cNvSpPr>
            <p:nvPr/>
          </p:nvSpPr>
          <p:spPr bwMode="auto">
            <a:xfrm>
              <a:off x="4569" y="1485"/>
              <a:ext cx="1" cy="148"/>
            </a:xfrm>
            <a:prstGeom prst="line">
              <a:avLst/>
            </a:prstGeom>
            <a:noFill/>
            <a:ln w="28440">
              <a:solidFill>
                <a:schemeClr val="tx2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50">
                <a:solidFill>
                  <a:srgbClr val="0000FF"/>
                </a:solidFill>
              </a:endParaRPr>
            </a:p>
          </p:txBody>
        </p:sp>
        <p:sp>
          <p:nvSpPr>
            <p:cNvPr id="41" name="Line 35"/>
            <p:cNvSpPr>
              <a:spLocks noChangeShapeType="1"/>
            </p:cNvSpPr>
            <p:nvPr/>
          </p:nvSpPr>
          <p:spPr bwMode="auto">
            <a:xfrm flipV="1">
              <a:off x="585" y="671"/>
              <a:ext cx="0" cy="1113"/>
            </a:xfrm>
            <a:prstGeom prst="line">
              <a:avLst/>
            </a:prstGeom>
            <a:noFill/>
            <a:ln w="38160">
              <a:solidFill>
                <a:schemeClr val="tx2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50">
                <a:solidFill>
                  <a:srgbClr val="0000FF"/>
                </a:solidFill>
              </a:endParaRPr>
            </a:p>
          </p:txBody>
        </p:sp>
        <p:sp>
          <p:nvSpPr>
            <p:cNvPr id="42" name="Line 36"/>
            <p:cNvSpPr>
              <a:spLocks noChangeShapeType="1"/>
            </p:cNvSpPr>
            <p:nvPr/>
          </p:nvSpPr>
          <p:spPr bwMode="auto">
            <a:xfrm>
              <a:off x="576" y="672"/>
              <a:ext cx="4849" cy="0"/>
            </a:xfrm>
            <a:prstGeom prst="line">
              <a:avLst/>
            </a:prstGeom>
            <a:noFill/>
            <a:ln w="38160">
              <a:solidFill>
                <a:schemeClr val="tx2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50">
                <a:solidFill>
                  <a:srgbClr val="0000FF"/>
                </a:solidFill>
              </a:endParaRPr>
            </a:p>
          </p:txBody>
        </p:sp>
        <p:sp>
          <p:nvSpPr>
            <p:cNvPr id="43" name="Line 37"/>
            <p:cNvSpPr>
              <a:spLocks noChangeShapeType="1"/>
            </p:cNvSpPr>
            <p:nvPr/>
          </p:nvSpPr>
          <p:spPr bwMode="auto">
            <a:xfrm>
              <a:off x="5432" y="672"/>
              <a:ext cx="1" cy="1111"/>
            </a:xfrm>
            <a:prstGeom prst="line">
              <a:avLst/>
            </a:prstGeom>
            <a:noFill/>
            <a:ln w="38160">
              <a:solidFill>
                <a:schemeClr val="tx2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50">
                <a:solidFill>
                  <a:srgbClr val="0000FF"/>
                </a:solidFill>
              </a:endParaRPr>
            </a:p>
          </p:txBody>
        </p:sp>
        <p:sp>
          <p:nvSpPr>
            <p:cNvPr id="44" name="Line 38"/>
            <p:cNvSpPr>
              <a:spLocks noChangeShapeType="1"/>
            </p:cNvSpPr>
            <p:nvPr/>
          </p:nvSpPr>
          <p:spPr bwMode="auto">
            <a:xfrm>
              <a:off x="5432" y="2302"/>
              <a:ext cx="1" cy="1481"/>
            </a:xfrm>
            <a:prstGeom prst="line">
              <a:avLst/>
            </a:prstGeom>
            <a:noFill/>
            <a:ln w="38160">
              <a:solidFill>
                <a:schemeClr val="tx2">
                  <a:lumMod val="95000"/>
                  <a:lumOff val="5000"/>
                </a:schemeClr>
              </a:solidFill>
              <a:prstDash val="sysDash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50">
                <a:solidFill>
                  <a:srgbClr val="0000FF"/>
                </a:solidFill>
              </a:endParaRPr>
            </a:p>
          </p:txBody>
        </p:sp>
        <p:sp>
          <p:nvSpPr>
            <p:cNvPr id="45" name="Line 39"/>
            <p:cNvSpPr>
              <a:spLocks noChangeShapeType="1"/>
            </p:cNvSpPr>
            <p:nvPr/>
          </p:nvSpPr>
          <p:spPr bwMode="auto">
            <a:xfrm flipH="1">
              <a:off x="583" y="3783"/>
              <a:ext cx="4850" cy="1"/>
            </a:xfrm>
            <a:prstGeom prst="line">
              <a:avLst/>
            </a:prstGeom>
            <a:noFill/>
            <a:ln w="57240">
              <a:solidFill>
                <a:schemeClr val="tx2">
                  <a:lumMod val="95000"/>
                  <a:lumOff val="5000"/>
                </a:schemeClr>
              </a:solidFill>
              <a:prstDash val="sysDash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50">
                <a:solidFill>
                  <a:srgbClr val="0000FF"/>
                </a:solidFill>
              </a:endParaRPr>
            </a:p>
          </p:txBody>
        </p:sp>
        <p:sp>
          <p:nvSpPr>
            <p:cNvPr id="46" name="Line 40"/>
            <p:cNvSpPr>
              <a:spLocks noChangeShapeType="1"/>
            </p:cNvSpPr>
            <p:nvPr/>
          </p:nvSpPr>
          <p:spPr bwMode="auto">
            <a:xfrm flipV="1">
              <a:off x="585" y="2461"/>
              <a:ext cx="0" cy="1323"/>
            </a:xfrm>
            <a:prstGeom prst="line">
              <a:avLst/>
            </a:prstGeom>
            <a:noFill/>
            <a:ln w="38160">
              <a:solidFill>
                <a:schemeClr val="tx2">
                  <a:lumMod val="95000"/>
                  <a:lumOff val="5000"/>
                </a:schemeClr>
              </a:solidFill>
              <a:prstDash val="sysDash"/>
              <a:miter lim="800000"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1050">
                <a:solidFill>
                  <a:srgbClr val="0000FF"/>
                </a:solidFill>
              </a:endParaRPr>
            </a:p>
          </p:txBody>
        </p:sp>
        <p:sp>
          <p:nvSpPr>
            <p:cNvPr id="47" name="AutoShape 41"/>
            <p:cNvSpPr>
              <a:spLocks noChangeArrowheads="1"/>
            </p:cNvSpPr>
            <p:nvPr/>
          </p:nvSpPr>
          <p:spPr bwMode="auto">
            <a:xfrm>
              <a:off x="3210" y="3802"/>
              <a:ext cx="793" cy="159"/>
            </a:xfrm>
            <a:prstGeom prst="upArrow">
              <a:avLst>
                <a:gd name="adj1" fmla="val 47611"/>
                <a:gd name="adj2" fmla="val 42648"/>
              </a:avLst>
            </a:prstGeom>
            <a:solidFill>
              <a:srgbClr val="CCCC00"/>
            </a:solidFill>
            <a:ln w="9360">
              <a:solidFill>
                <a:schemeClr val="tx2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50">
                <a:solidFill>
                  <a:srgbClr val="0000FF"/>
                </a:solidFill>
              </a:endParaRPr>
            </a:p>
          </p:txBody>
        </p:sp>
        <p:sp>
          <p:nvSpPr>
            <p:cNvPr id="48" name="AutoShape 42"/>
            <p:cNvSpPr>
              <a:spLocks noChangeArrowheads="1"/>
            </p:cNvSpPr>
            <p:nvPr/>
          </p:nvSpPr>
          <p:spPr bwMode="auto">
            <a:xfrm>
              <a:off x="2316" y="1339"/>
              <a:ext cx="324" cy="22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CCCC00"/>
            </a:solidFill>
            <a:ln w="9360">
              <a:solidFill>
                <a:schemeClr val="tx2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50">
                <a:solidFill>
                  <a:srgbClr val="0000FF"/>
                </a:solidFill>
              </a:endParaRPr>
            </a:p>
          </p:txBody>
        </p:sp>
        <p:sp>
          <p:nvSpPr>
            <p:cNvPr id="49" name="Line 43"/>
            <p:cNvSpPr>
              <a:spLocks noChangeShapeType="1"/>
            </p:cNvSpPr>
            <p:nvPr/>
          </p:nvSpPr>
          <p:spPr bwMode="auto">
            <a:xfrm>
              <a:off x="4080" y="2302"/>
              <a:ext cx="1" cy="259"/>
            </a:xfrm>
            <a:prstGeom prst="line">
              <a:avLst/>
            </a:prstGeom>
            <a:noFill/>
            <a:ln w="25560">
              <a:solidFill>
                <a:schemeClr val="tx2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50">
                <a:solidFill>
                  <a:srgbClr val="0000FF"/>
                </a:solidFill>
              </a:endParaRPr>
            </a:p>
          </p:txBody>
        </p:sp>
        <p:sp>
          <p:nvSpPr>
            <p:cNvPr id="50" name="Line 44"/>
            <p:cNvSpPr>
              <a:spLocks noChangeShapeType="1"/>
            </p:cNvSpPr>
            <p:nvPr/>
          </p:nvSpPr>
          <p:spPr bwMode="auto">
            <a:xfrm flipH="1" flipV="1">
              <a:off x="3215" y="2557"/>
              <a:ext cx="867" cy="9"/>
            </a:xfrm>
            <a:prstGeom prst="line">
              <a:avLst/>
            </a:prstGeom>
            <a:noFill/>
            <a:ln w="25560">
              <a:solidFill>
                <a:schemeClr val="tx2">
                  <a:lumMod val="95000"/>
                  <a:lumOff val="5000"/>
                </a:schemeClr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1050">
                <a:solidFill>
                  <a:srgbClr val="0000FF"/>
                </a:solidFill>
              </a:endParaRPr>
            </a:p>
          </p:txBody>
        </p:sp>
        <p:sp>
          <p:nvSpPr>
            <p:cNvPr id="51" name="Line 45"/>
            <p:cNvSpPr>
              <a:spLocks noChangeShapeType="1"/>
            </p:cNvSpPr>
            <p:nvPr/>
          </p:nvSpPr>
          <p:spPr bwMode="auto">
            <a:xfrm>
              <a:off x="3600" y="2357"/>
              <a:ext cx="1" cy="160"/>
            </a:xfrm>
            <a:prstGeom prst="line">
              <a:avLst/>
            </a:prstGeom>
            <a:noFill/>
            <a:ln w="28440">
              <a:solidFill>
                <a:schemeClr val="tx2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50">
                <a:solidFill>
                  <a:srgbClr val="0000FF"/>
                </a:solidFill>
              </a:endParaRPr>
            </a:p>
          </p:txBody>
        </p:sp>
        <p:sp>
          <p:nvSpPr>
            <p:cNvPr id="52" name="Line 46"/>
            <p:cNvSpPr>
              <a:spLocks noChangeShapeType="1"/>
            </p:cNvSpPr>
            <p:nvPr/>
          </p:nvSpPr>
          <p:spPr bwMode="auto">
            <a:xfrm>
              <a:off x="3600" y="2597"/>
              <a:ext cx="1" cy="1171"/>
            </a:xfrm>
            <a:prstGeom prst="line">
              <a:avLst/>
            </a:prstGeom>
            <a:noFill/>
            <a:ln w="28440">
              <a:solidFill>
                <a:schemeClr val="tx2">
                  <a:lumMod val="95000"/>
                  <a:lumOff val="5000"/>
                </a:schemeClr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1050">
                <a:solidFill>
                  <a:srgbClr val="0000FF"/>
                </a:solidFill>
              </a:endParaRPr>
            </a:p>
          </p:txBody>
        </p:sp>
        <p:sp>
          <p:nvSpPr>
            <p:cNvPr id="53" name="Oval 47"/>
            <p:cNvSpPr>
              <a:spLocks noChangeArrowheads="1"/>
            </p:cNvSpPr>
            <p:nvPr/>
          </p:nvSpPr>
          <p:spPr bwMode="auto">
            <a:xfrm>
              <a:off x="4205" y="767"/>
              <a:ext cx="739" cy="817"/>
            </a:xfrm>
            <a:prstGeom prst="ellipse">
              <a:avLst/>
            </a:prstGeom>
            <a:solidFill>
              <a:srgbClr val="FFCC00"/>
            </a:solidFill>
            <a:ln w="9360">
              <a:solidFill>
                <a:schemeClr val="tx2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 wrap="none" lIns="67500" tIns="35100" rIns="67500" bIns="35100" anchor="ctr"/>
            <a:lstStyle/>
            <a:p>
              <a:pPr algn="ctr"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endParaRPr lang="en-US" sz="900" b="1" dirty="0">
                <a:solidFill>
                  <a:srgbClr val="0000FF"/>
                </a:solidFill>
                <a:latin typeface="Times New Roman" pitchFamily="18" charset="0"/>
              </a:endParaRPr>
            </a:p>
            <a:p>
              <a:pPr algn="ctr"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US" b="1" dirty="0">
                  <a:solidFill>
                    <a:srgbClr val="0000FF"/>
                  </a:solidFill>
                  <a:cs typeface="Times New Roman" pitchFamily="18" charset="0"/>
                </a:rPr>
                <a:t>LSP-PDN</a:t>
              </a:r>
            </a:p>
            <a:p>
              <a:pPr algn="ctr"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endParaRPr lang="en-US" sz="900" b="1" dirty="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  <p:sp>
          <p:nvSpPr>
            <p:cNvPr id="21554" name="Text Box 48"/>
            <p:cNvSpPr txBox="1">
              <a:spLocks noChangeArrowheads="1"/>
            </p:cNvSpPr>
            <p:nvPr/>
          </p:nvSpPr>
          <p:spPr bwMode="auto">
            <a:xfrm>
              <a:off x="130" y="1866"/>
              <a:ext cx="752" cy="4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67500" tIns="35100" rIns="67500" bIns="35100"/>
            <a:lstStyle/>
            <a:p>
              <a:pPr algn="ctr"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</a:pPr>
              <a:endParaRPr lang="en-US" sz="900" b="1">
                <a:solidFill>
                  <a:srgbClr val="0000FF"/>
                </a:solidFill>
                <a:cs typeface="Times New Roman" pitchFamily="18" charset="0"/>
              </a:endParaRPr>
            </a:p>
            <a:p>
              <a:pPr algn="ctr"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</a:pPr>
              <a:r>
                <a:rPr lang="en-US" b="1">
                  <a:solidFill>
                    <a:srgbClr val="0000FF"/>
                  </a:solidFill>
                  <a:cs typeface="Times New Roman" pitchFamily="18" charset="0"/>
                </a:rPr>
                <a:t>PNS</a:t>
              </a:r>
            </a:p>
          </p:txBody>
        </p:sp>
        <p:sp>
          <p:nvSpPr>
            <p:cNvPr id="55" name="AutoShape 49"/>
            <p:cNvSpPr>
              <a:spLocks noChangeArrowheads="1"/>
            </p:cNvSpPr>
            <p:nvPr/>
          </p:nvSpPr>
          <p:spPr bwMode="auto">
            <a:xfrm>
              <a:off x="3600" y="2501"/>
              <a:ext cx="57" cy="132"/>
            </a:xfrm>
            <a:custGeom>
              <a:avLst/>
              <a:gdLst>
                <a:gd name="T0" fmla="*/ 0 w 56"/>
                <a:gd name="T1" fmla="*/ 20 h 128"/>
                <a:gd name="T2" fmla="*/ 48 w 56"/>
                <a:gd name="T3" fmla="*/ 20 h 128"/>
                <a:gd name="T4" fmla="*/ 48 w 56"/>
                <a:gd name="T5" fmla="*/ 127 h 128"/>
                <a:gd name="T6" fmla="*/ 0 w 56"/>
                <a:gd name="T7" fmla="*/ 127 h 1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128"/>
                <a:gd name="T14" fmla="*/ 56 w 56"/>
                <a:gd name="T15" fmla="*/ 128 h 1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128">
                  <a:moveTo>
                    <a:pt x="0" y="16"/>
                  </a:moveTo>
                  <a:cubicBezTo>
                    <a:pt x="20" y="8"/>
                    <a:pt x="40" y="0"/>
                    <a:pt x="48" y="16"/>
                  </a:cubicBezTo>
                  <a:cubicBezTo>
                    <a:pt x="56" y="32"/>
                    <a:pt x="56" y="96"/>
                    <a:pt x="48" y="112"/>
                  </a:cubicBezTo>
                  <a:cubicBezTo>
                    <a:pt x="40" y="128"/>
                    <a:pt x="8" y="112"/>
                    <a:pt x="0" y="112"/>
                  </a:cubicBezTo>
                </a:path>
              </a:pathLst>
            </a:custGeom>
            <a:noFill/>
            <a:ln w="28440">
              <a:solidFill>
                <a:schemeClr val="tx2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50">
                <a:solidFill>
                  <a:srgbClr val="0000FF"/>
                </a:solidFill>
              </a:endParaRPr>
            </a:p>
          </p:txBody>
        </p:sp>
      </p:grpSp>
      <p:pic>
        <p:nvPicPr>
          <p:cNvPr id="21508" name="Picture 2" descr="C:\Users\Pc3\Desktop\LOGO KEMENTERIAN DALAM NEGER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4839" y="585788"/>
            <a:ext cx="706437" cy="77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424576" y="1999120"/>
          <a:ext cx="5400675" cy="2708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169999" y="2342429"/>
          <a:ext cx="3493364" cy="1458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1252538" y="172164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08450" y="2148840"/>
            <a:ext cx="871538" cy="6429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/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7156450" y="2148840"/>
            <a:ext cx="871538" cy="6500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/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5524500" y="2148840"/>
            <a:ext cx="871538" cy="6500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/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70252" y="1291652"/>
            <a:ext cx="2132836" cy="54846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UJI KOMPETENSI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550988" y="1860233"/>
            <a:ext cx="0" cy="9386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Pentagon 9"/>
          <p:cNvSpPr/>
          <p:nvPr/>
        </p:nvSpPr>
        <p:spPr>
          <a:xfrm flipH="1">
            <a:off x="2671764" y="1335882"/>
            <a:ext cx="2579687" cy="33147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LSP-PDN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5872164" y="935832"/>
            <a:ext cx="1843087" cy="924401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/>
              <a:t>Sertifikat</a:t>
            </a:r>
            <a:r>
              <a:rPr lang="en-US" b="1" dirty="0"/>
              <a:t> </a:t>
            </a:r>
            <a:r>
              <a:rPr lang="en-US" b="1" dirty="0" err="1"/>
              <a:t>Kompetensi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72101" y="1501617"/>
            <a:ext cx="3905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2541" name="Picture 2" descr="C:\Users\Pc3\Desktop\LOGO KEMENTERIAN DALAM NEGERI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15314" y="192882"/>
            <a:ext cx="708025" cy="77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6567489" y="1067277"/>
            <a:ext cx="2230437" cy="53435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SYARAT TIM UJK</a:t>
            </a:r>
          </a:p>
        </p:txBody>
      </p:sp>
      <p:sp>
        <p:nvSpPr>
          <p:cNvPr id="3" name="Rectangle 2"/>
          <p:cNvSpPr/>
          <p:nvPr/>
        </p:nvSpPr>
        <p:spPr>
          <a:xfrm>
            <a:off x="3757613" y="1660208"/>
            <a:ext cx="2227262" cy="2244567"/>
          </a:xfrm>
          <a:prstGeom prst="rect">
            <a:avLst/>
          </a:prstGeom>
          <a:solidFill>
            <a:srgbClr val="CD922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buFontTx/>
              <a:buChar char="-"/>
              <a:defRPr/>
            </a:pPr>
            <a:r>
              <a:rPr lang="en-US" b="1" dirty="0">
                <a:solidFill>
                  <a:schemeClr val="tx1"/>
                </a:solidFill>
              </a:rPr>
              <a:t>Unit </a:t>
            </a:r>
            <a:r>
              <a:rPr lang="en-US" b="1" dirty="0" err="1">
                <a:solidFill>
                  <a:schemeClr val="tx1"/>
                </a:solidFill>
              </a:rPr>
              <a:t>Kerja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Kemendagri</a:t>
            </a:r>
            <a:endParaRPr lang="en-US" b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en-US" b="1" dirty="0">
                <a:solidFill>
                  <a:schemeClr val="tx1"/>
                </a:solidFill>
              </a:rPr>
              <a:t>LSP-PDN</a:t>
            </a:r>
          </a:p>
          <a:p>
            <a:pPr marL="285750" indent="-285750">
              <a:buFontTx/>
              <a:buChar char="-"/>
              <a:defRPr/>
            </a:pPr>
            <a:r>
              <a:rPr lang="en-US" b="1" dirty="0" err="1">
                <a:solidFill>
                  <a:schemeClr val="tx1"/>
                </a:solidFill>
              </a:rPr>
              <a:t>Pakar</a:t>
            </a:r>
            <a:r>
              <a:rPr lang="en-US" b="1" dirty="0">
                <a:solidFill>
                  <a:schemeClr val="tx1"/>
                </a:solidFill>
              </a:rPr>
              <a:t> yang </a:t>
            </a:r>
            <a:r>
              <a:rPr lang="en-US" b="1" dirty="0" err="1">
                <a:solidFill>
                  <a:schemeClr val="tx1"/>
                </a:solidFill>
              </a:rPr>
              <a:t>Kompeten</a:t>
            </a:r>
            <a:endParaRPr lang="en-US" b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en-US" b="1" dirty="0" err="1">
                <a:solidFill>
                  <a:schemeClr val="tx1"/>
                </a:solidFill>
              </a:rPr>
              <a:t>Praktisi</a:t>
            </a:r>
            <a:r>
              <a:rPr lang="en-US" b="1" dirty="0">
                <a:solidFill>
                  <a:schemeClr val="tx1"/>
                </a:solidFill>
              </a:rPr>
              <a:t> yang </a:t>
            </a:r>
            <a:r>
              <a:rPr lang="en-US" b="1" dirty="0" err="1">
                <a:solidFill>
                  <a:schemeClr val="tx1"/>
                </a:solidFill>
              </a:rPr>
              <a:t>Kompeten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1491630"/>
            <a:ext cx="2209305" cy="3096344"/>
          </a:xfrm>
          <a:prstGeom prst="rect">
            <a:avLst/>
          </a:prstGeom>
          <a:solidFill>
            <a:srgbClr val="CD922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buFontTx/>
              <a:buChar char="-"/>
              <a:defRPr/>
            </a:pPr>
            <a:r>
              <a:rPr lang="en-US" b="1" dirty="0" err="1">
                <a:solidFill>
                  <a:schemeClr val="tx1"/>
                </a:solidFill>
              </a:rPr>
              <a:t>Sekretariat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Jenderal</a:t>
            </a:r>
            <a:endParaRPr lang="en-US" b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en-US" b="1" dirty="0" err="1">
                <a:solidFill>
                  <a:schemeClr val="tx1"/>
                </a:solidFill>
              </a:rPr>
              <a:t>Direktorat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Jenderal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Otda</a:t>
            </a:r>
            <a:endParaRPr lang="en-US" b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en-US" b="1" dirty="0">
                <a:solidFill>
                  <a:schemeClr val="tx1"/>
                </a:solidFill>
              </a:rPr>
              <a:t>BPSDM</a:t>
            </a:r>
          </a:p>
          <a:p>
            <a:pPr marL="285750" indent="-285750">
              <a:buFontTx/>
              <a:buChar char="-"/>
              <a:defRPr/>
            </a:pPr>
            <a:r>
              <a:rPr lang="en-US" b="1" dirty="0">
                <a:solidFill>
                  <a:schemeClr val="tx1"/>
                </a:solidFill>
              </a:rPr>
              <a:t>LSP-PDN</a:t>
            </a:r>
          </a:p>
          <a:p>
            <a:pPr marL="285750" indent="-285750">
              <a:buFontTx/>
              <a:buChar char="-"/>
              <a:defRPr/>
            </a:pPr>
            <a:r>
              <a:rPr lang="en-US" b="1" dirty="0" err="1">
                <a:solidFill>
                  <a:schemeClr val="tx1"/>
                </a:solidFill>
              </a:rPr>
              <a:t>Pakar</a:t>
            </a:r>
            <a:endParaRPr lang="en-US" b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en-US" b="1" dirty="0" err="1">
                <a:solidFill>
                  <a:schemeClr val="tx1"/>
                </a:solidFill>
              </a:rPr>
              <a:t>Perwakilan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Pemerintah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Provinsi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Flowchart: Multidocument 4"/>
          <p:cNvSpPr/>
          <p:nvPr/>
        </p:nvSpPr>
        <p:spPr>
          <a:xfrm>
            <a:off x="611560" y="915566"/>
            <a:ext cx="2656862" cy="792088"/>
          </a:xfrm>
          <a:prstGeom prst="flowChartMultidocumen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en-US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TIM </a:t>
            </a:r>
            <a:r>
              <a:rPr lang="en-US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SERTIFIKASI KOMPETENSI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7" name="Flowchart: Multidocument 6"/>
          <p:cNvSpPr/>
          <p:nvPr/>
        </p:nvSpPr>
        <p:spPr>
          <a:xfrm>
            <a:off x="3526955" y="1072773"/>
            <a:ext cx="2688772" cy="773975"/>
          </a:xfrm>
          <a:prstGeom prst="flowChartMultidocumen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en-US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KOMITE SERTIFIKASI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567489" y="1735932"/>
            <a:ext cx="2230437" cy="31503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buFontTx/>
              <a:buChar char="-"/>
              <a:defRPr/>
            </a:pPr>
            <a:r>
              <a:rPr lang="en-US" sz="1600" b="1" dirty="0" err="1">
                <a:solidFill>
                  <a:schemeClr val="tx1"/>
                </a:solidFill>
                <a:cs typeface="Calibri" pitchFamily="34" charset="0"/>
              </a:rPr>
              <a:t>Memiliki</a:t>
            </a:r>
            <a:r>
              <a:rPr lang="en-US" sz="1600" b="1" dirty="0">
                <a:solidFill>
                  <a:schemeClr val="tx1"/>
                </a:solidFill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cs typeface="Calibri" pitchFamily="34" charset="0"/>
              </a:rPr>
              <a:t>Sertifikat</a:t>
            </a:r>
            <a:r>
              <a:rPr lang="en-US" sz="1600" b="1" dirty="0">
                <a:solidFill>
                  <a:schemeClr val="tx1"/>
                </a:solidFill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cs typeface="Calibri" pitchFamily="34" charset="0"/>
              </a:rPr>
              <a:t>Asesor</a:t>
            </a:r>
            <a:r>
              <a:rPr lang="en-US" sz="1600" b="1" dirty="0">
                <a:solidFill>
                  <a:schemeClr val="tx1"/>
                </a:solidFill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cs typeface="Calibri" pitchFamily="34" charset="0"/>
              </a:rPr>
              <a:t>Kompetensi</a:t>
            </a:r>
            <a:r>
              <a:rPr lang="en-US" sz="1600" b="1" dirty="0">
                <a:solidFill>
                  <a:schemeClr val="tx1"/>
                </a:solidFill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cs typeface="Calibri" pitchFamily="34" charset="0"/>
              </a:rPr>
              <a:t>Pemerintahan</a:t>
            </a:r>
            <a:r>
              <a:rPr lang="en-US" sz="1600" b="1" dirty="0">
                <a:solidFill>
                  <a:schemeClr val="tx1"/>
                </a:solidFill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cs typeface="Calibri" pitchFamily="34" charset="0"/>
              </a:rPr>
              <a:t>yg</a:t>
            </a:r>
            <a:r>
              <a:rPr lang="en-US" sz="1600" b="1" dirty="0">
                <a:solidFill>
                  <a:schemeClr val="tx1"/>
                </a:solidFill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cs typeface="Calibri" pitchFamily="34" charset="0"/>
              </a:rPr>
              <a:t>masih</a:t>
            </a:r>
            <a:r>
              <a:rPr lang="en-US" sz="1600" b="1" dirty="0">
                <a:solidFill>
                  <a:schemeClr val="tx1"/>
                </a:solidFill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cs typeface="Calibri" pitchFamily="34" charset="0"/>
              </a:rPr>
              <a:t>berlaku</a:t>
            </a:r>
            <a:endParaRPr lang="en-US" sz="1600" b="1" dirty="0">
              <a:solidFill>
                <a:schemeClr val="tx1"/>
              </a:solidFill>
              <a:cs typeface="Calibri" pitchFamily="34" charset="0"/>
            </a:endParaRPr>
          </a:p>
          <a:p>
            <a:pPr>
              <a:defRPr/>
            </a:pPr>
            <a:endParaRPr lang="en-US" sz="1600" b="1" dirty="0">
              <a:solidFill>
                <a:schemeClr val="tx1"/>
              </a:solidFill>
              <a:cs typeface="Calibri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1600" b="1" dirty="0" err="1">
                <a:solidFill>
                  <a:schemeClr val="tx1"/>
                </a:solidFill>
                <a:cs typeface="Calibri" pitchFamily="34" charset="0"/>
              </a:rPr>
              <a:t>Terintegrasi</a:t>
            </a:r>
            <a:r>
              <a:rPr lang="en-US" sz="1600" b="1" dirty="0">
                <a:solidFill>
                  <a:schemeClr val="tx1"/>
                </a:solidFill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cs typeface="Calibri" pitchFamily="34" charset="0"/>
              </a:rPr>
              <a:t>sbg</a:t>
            </a:r>
            <a:r>
              <a:rPr lang="en-US" sz="1600" b="1" dirty="0">
                <a:solidFill>
                  <a:schemeClr val="tx1"/>
                </a:solidFill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cs typeface="Calibri" pitchFamily="34" charset="0"/>
              </a:rPr>
              <a:t>Asesor</a:t>
            </a:r>
            <a:r>
              <a:rPr lang="en-US" sz="1600" b="1" dirty="0">
                <a:solidFill>
                  <a:schemeClr val="tx1"/>
                </a:solidFill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cs typeface="Calibri" pitchFamily="34" charset="0"/>
              </a:rPr>
              <a:t>Pemerintahan</a:t>
            </a:r>
            <a:r>
              <a:rPr lang="en-US" sz="1600" b="1" dirty="0">
                <a:solidFill>
                  <a:schemeClr val="tx1"/>
                </a:solidFill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cs typeface="Calibri" pitchFamily="34" charset="0"/>
              </a:rPr>
              <a:t>pada</a:t>
            </a:r>
            <a:r>
              <a:rPr lang="en-US" sz="1600" b="1" dirty="0">
                <a:solidFill>
                  <a:schemeClr val="tx1"/>
                </a:solidFill>
                <a:cs typeface="Calibri" pitchFamily="34" charset="0"/>
              </a:rPr>
              <a:t> BPSDM </a:t>
            </a:r>
            <a:r>
              <a:rPr lang="en-US" sz="1600" b="1" dirty="0" err="1">
                <a:solidFill>
                  <a:schemeClr val="tx1"/>
                </a:solidFill>
                <a:cs typeface="Calibri" pitchFamily="34" charset="0"/>
              </a:rPr>
              <a:t>Kemendagri</a:t>
            </a:r>
            <a:endParaRPr lang="en-US" sz="1600" b="1" dirty="0">
              <a:solidFill>
                <a:schemeClr val="tx1"/>
              </a:solidFill>
              <a:cs typeface="Calibri" pitchFamily="34" charset="0"/>
            </a:endParaRPr>
          </a:p>
          <a:p>
            <a:pPr>
              <a:defRPr/>
            </a:pPr>
            <a:endParaRPr lang="en-US" sz="1600" b="1" dirty="0">
              <a:solidFill>
                <a:schemeClr val="tx1"/>
              </a:solidFill>
              <a:cs typeface="Calibri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1600" b="1" dirty="0" err="1">
                <a:solidFill>
                  <a:schemeClr val="tx1"/>
                </a:solidFill>
                <a:cs typeface="Calibri" pitchFamily="34" charset="0"/>
              </a:rPr>
              <a:t>Menguasai</a:t>
            </a:r>
            <a:r>
              <a:rPr lang="en-US" sz="1600" b="1" dirty="0">
                <a:solidFill>
                  <a:schemeClr val="tx1"/>
                </a:solidFill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cs typeface="Calibri" pitchFamily="34" charset="0"/>
              </a:rPr>
              <a:t>substansi</a:t>
            </a:r>
            <a:r>
              <a:rPr lang="en-US" sz="1600" b="1" dirty="0">
                <a:solidFill>
                  <a:schemeClr val="tx1"/>
                </a:solidFill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cs typeface="Calibri" pitchFamily="34" charset="0"/>
              </a:rPr>
              <a:t>standar</a:t>
            </a:r>
            <a:r>
              <a:rPr lang="en-US" sz="1600" b="1" dirty="0">
                <a:solidFill>
                  <a:schemeClr val="tx1"/>
                </a:solidFill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cs typeface="Calibri" pitchFamily="34" charset="0"/>
              </a:rPr>
              <a:t>kompetensi</a:t>
            </a:r>
            <a:endParaRPr lang="en-US" sz="1600" b="1" dirty="0">
              <a:solidFill>
                <a:schemeClr val="tx1"/>
              </a:solidFill>
              <a:cs typeface="Calibri" pitchFamily="34" charset="0"/>
            </a:endParaRPr>
          </a:p>
          <a:p>
            <a:pPr marL="285750" indent="-285750">
              <a:buFontTx/>
              <a:buChar char="-"/>
              <a:defRPr/>
            </a:pP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71751" y="514350"/>
            <a:ext cx="6030913" cy="312897"/>
          </a:xfrm>
          <a:prstGeom prst="rect">
            <a:avLst/>
          </a:prstGeom>
          <a:solidFill>
            <a:srgbClr val="33669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U J I    K O M P E T E N S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Arrow 10"/>
          <p:cNvSpPr/>
          <p:nvPr/>
        </p:nvSpPr>
        <p:spPr>
          <a:xfrm>
            <a:off x="1203326" y="1141572"/>
            <a:ext cx="7153275" cy="3364706"/>
          </a:xfrm>
          <a:prstGeom prst="rightArrow">
            <a:avLst>
              <a:gd name="adj1" fmla="val 70000"/>
              <a:gd name="adj2" fmla="val 50000"/>
            </a:avLst>
          </a:prstGeom>
          <a:solidFill>
            <a:srgbClr val="FF0000">
              <a:alpha val="90000"/>
            </a:srgbClr>
          </a:solidFill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/>
          <p:cNvSpPr/>
          <p:nvPr/>
        </p:nvSpPr>
        <p:spPr>
          <a:xfrm>
            <a:off x="5770563" y="1774508"/>
            <a:ext cx="1985962" cy="1798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32076" y="627222"/>
            <a:ext cx="6029325" cy="314325"/>
          </a:xfrm>
          <a:prstGeom prst="rect">
            <a:avLst/>
          </a:prstGeom>
          <a:solidFill>
            <a:srgbClr val="33669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U J I    K O M P E T E N S I</a:t>
            </a:r>
          </a:p>
        </p:txBody>
      </p:sp>
      <p:graphicFrame>
        <p:nvGraphicFramePr>
          <p:cNvPr id="15" name="Diagram 14"/>
          <p:cNvGraphicFramePr/>
          <p:nvPr/>
        </p:nvGraphicFramePr>
        <p:xfrm>
          <a:off x="182104" y="1226343"/>
          <a:ext cx="5562600" cy="3368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31813" y="1774508"/>
            <a:ext cx="2005012" cy="1567339"/>
            <a:chOff x="-1504072" y="852777"/>
            <a:chExt cx="2004719" cy="1985545"/>
          </a:xfrm>
        </p:grpSpPr>
        <p:sp>
          <p:nvSpPr>
            <p:cNvPr id="17" name="Oval 16"/>
            <p:cNvSpPr/>
            <p:nvPr/>
          </p:nvSpPr>
          <p:spPr>
            <a:xfrm>
              <a:off x="-1504072" y="852777"/>
              <a:ext cx="2004719" cy="1985545"/>
            </a:xfrm>
            <a:prstGeom prst="ellipse">
              <a:avLst/>
            </a:prstGeom>
            <a:solidFill>
              <a:schemeClr val="bg1"/>
            </a:solidFill>
            <a:ln w="57150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-1288204" y="1091694"/>
              <a:ext cx="1572982" cy="13339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8415" tIns="18415" rIns="18415" bIns="18415" spcCol="1270" anchor="ctr"/>
            <a:lstStyle/>
            <a:p>
              <a:pPr algn="ctr" defTabSz="1289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900" dirty="0" err="1">
                  <a:solidFill>
                    <a:schemeClr val="tx1"/>
                  </a:solidFill>
                </a:rPr>
                <a:t>Prinsip</a:t>
              </a:r>
              <a:r>
                <a:rPr lang="en-US" sz="2900" dirty="0">
                  <a:solidFill>
                    <a:schemeClr val="tx1"/>
                  </a:solidFill>
                </a:rPr>
                <a:t> UJK</a:t>
              </a:r>
            </a:p>
          </p:txBody>
        </p:sp>
      </p:grpSp>
      <p:sp>
        <p:nvSpPr>
          <p:cNvPr id="19" name="Diagonal Stripe 18"/>
          <p:cNvSpPr/>
          <p:nvPr/>
        </p:nvSpPr>
        <p:spPr>
          <a:xfrm>
            <a:off x="5535613" y="1607344"/>
            <a:ext cx="2220912" cy="822960"/>
          </a:xfrm>
          <a:prstGeom prst="diagStrip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4"/>
          <p:cNvSpPr/>
          <p:nvPr/>
        </p:nvSpPr>
        <p:spPr>
          <a:xfrm rot="20302264">
            <a:off x="5594351" y="1645920"/>
            <a:ext cx="1571625" cy="5543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415" tIns="18415" rIns="18415" bIns="18415" spcCol="1270" anchor="ctr"/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Metode</a:t>
            </a:r>
            <a:r>
              <a:rPr lang="en-US" dirty="0">
                <a:solidFill>
                  <a:schemeClr val="tx1"/>
                </a:solidFill>
              </a:rPr>
              <a:t> UJK</a:t>
            </a:r>
          </a:p>
        </p:txBody>
      </p:sp>
      <p:sp>
        <p:nvSpPr>
          <p:cNvPr id="21" name="Oval 4"/>
          <p:cNvSpPr/>
          <p:nvPr/>
        </p:nvSpPr>
        <p:spPr>
          <a:xfrm>
            <a:off x="6013268" y="1963077"/>
            <a:ext cx="2209802" cy="18302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415" tIns="18415" rIns="18415" bIns="18415" spcCol="1270" anchor="ctr"/>
          <a:lstStyle/>
          <a:p>
            <a:pPr marL="285750" indent="-285750" defTabSz="128905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v"/>
              <a:defRPr/>
            </a:pP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Observasi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285750" indent="-285750" defTabSz="128905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v"/>
              <a:defRPr/>
            </a:pP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Wawancara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285750" indent="-285750" defTabSz="128905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v"/>
              <a:defRPr/>
            </a:pP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Tes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Tertulis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285750" indent="-285750" defTabSz="128905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v"/>
              <a:defRPr/>
            </a:pP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Tes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Lisan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285750" indent="-285750" defTabSz="128905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v"/>
              <a:defRPr/>
            </a:pP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Portofolio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24586" name="Picture 2" descr="C:\Users\Pc3\Desktop\LOGO KEMENTERIAN DALAM NEGER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29625" y="128588"/>
            <a:ext cx="5905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 17"/>
          <p:cNvGraphicFramePr/>
          <p:nvPr/>
        </p:nvGraphicFramePr>
        <p:xfrm>
          <a:off x="0" y="807808"/>
          <a:ext cx="9144000" cy="3694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327275" y="1111568"/>
            <a:ext cx="2027238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Wingdings" charset="2"/>
              <a:buChar char="§"/>
              <a:defRPr/>
            </a:pPr>
            <a:r>
              <a:rPr lang="id-ID" sz="1600" dirty="0">
                <a:solidFill>
                  <a:prstClr val="black"/>
                </a:solidFill>
                <a:latin typeface="+mj-lt"/>
              </a:rPr>
              <a:t>Dinyatakan </a:t>
            </a:r>
            <a:r>
              <a:rPr lang="id-ID" sz="1600" dirty="0">
                <a:solidFill>
                  <a:srgbClr val="FF0000"/>
                </a:solidFill>
                <a:latin typeface="+mj-lt"/>
              </a:rPr>
              <a:t>KOMPETEN</a:t>
            </a:r>
          </a:p>
          <a:p>
            <a:pPr marL="457200" indent="-457200">
              <a:buFont typeface="Wingdings" charset="2"/>
              <a:buChar char="§"/>
              <a:defRPr/>
            </a:pPr>
            <a:r>
              <a:rPr lang="id-ID" sz="1600" dirty="0">
                <a:solidFill>
                  <a:prstClr val="black"/>
                </a:solidFill>
                <a:latin typeface="+mj-lt"/>
              </a:rPr>
              <a:t>Mendapatkan Sertifikat Kompetensi</a:t>
            </a:r>
          </a:p>
          <a:p>
            <a:pPr marL="457200" indent="-457200">
              <a:buFont typeface="Wingdings" charset="2"/>
              <a:buChar char="§"/>
              <a:defRPr/>
            </a:pPr>
            <a:r>
              <a:rPr lang="id-ID" sz="1600" dirty="0">
                <a:solidFill>
                  <a:prstClr val="black"/>
                </a:solidFill>
                <a:latin typeface="+mj-lt"/>
              </a:rPr>
              <a:t>Sertifikat diterbitkan oleh Kemendagri</a:t>
            </a:r>
          </a:p>
          <a:p>
            <a:pPr marL="457200" indent="-457200">
              <a:buFont typeface="Wingdings" charset="2"/>
              <a:buChar char="§"/>
              <a:defRPr/>
            </a:pPr>
            <a:r>
              <a:rPr lang="id-ID" sz="1600" dirty="0">
                <a:solidFill>
                  <a:prstClr val="black"/>
                </a:solidFill>
                <a:latin typeface="+mj-lt"/>
              </a:rPr>
              <a:t>Pengangkatan Dalam Jabatan</a:t>
            </a:r>
          </a:p>
          <a:p>
            <a:pPr marL="457200" indent="-457200">
              <a:buFont typeface="Wingdings" charset="2"/>
              <a:buChar char="§"/>
              <a:defRPr/>
            </a:pPr>
            <a:r>
              <a:rPr lang="id-ID" sz="1600" dirty="0">
                <a:solidFill>
                  <a:prstClr val="black"/>
                </a:solidFill>
                <a:latin typeface="+mj-lt"/>
              </a:rPr>
              <a:t>Masa berlaku 3 tahun</a:t>
            </a:r>
            <a:endParaRPr lang="en-US" sz="16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02275" y="1238727"/>
            <a:ext cx="210661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Wingdings" charset="2"/>
              <a:buChar char="§"/>
              <a:defRPr/>
            </a:pPr>
            <a:r>
              <a:rPr lang="id-ID" dirty="0">
                <a:solidFill>
                  <a:srgbClr val="FF0000"/>
                </a:solidFill>
                <a:latin typeface="+mj-lt"/>
              </a:rPr>
              <a:t>BELUM KOMPETEN</a:t>
            </a:r>
          </a:p>
          <a:p>
            <a:pPr marL="457200" indent="-457200">
              <a:buFont typeface="Wingdings" charset="2"/>
              <a:buChar char="§"/>
              <a:defRPr/>
            </a:pPr>
            <a:r>
              <a:rPr lang="id-ID" dirty="0">
                <a:solidFill>
                  <a:prstClr val="black"/>
                </a:solidFill>
                <a:latin typeface="+mj-lt"/>
              </a:rPr>
              <a:t>Uji Ulang 1 X</a:t>
            </a:r>
            <a:endParaRPr lang="en-US" dirty="0">
              <a:solidFill>
                <a:prstClr val="black"/>
              </a:solidFill>
              <a:latin typeface="+mj-lt"/>
            </a:endParaRPr>
          </a:p>
        </p:txBody>
      </p:sp>
      <p:graphicFrame>
        <p:nvGraphicFramePr>
          <p:cNvPr id="21" name="Diagram 20"/>
          <p:cNvGraphicFramePr/>
          <p:nvPr/>
        </p:nvGraphicFramePr>
        <p:xfrm>
          <a:off x="0" y="-69663"/>
          <a:ext cx="9144000" cy="1440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2" name="Title 1"/>
          <p:cNvSpPr txBox="1">
            <a:spLocks/>
          </p:cNvSpPr>
          <p:nvPr/>
        </p:nvSpPr>
        <p:spPr>
          <a:xfrm rot="611298">
            <a:off x="266700" y="3260196"/>
            <a:ext cx="1687286" cy="1187409"/>
          </a:xfrm>
          <a:prstGeom prst="ellipse">
            <a:avLst/>
          </a:prstGeom>
          <a:solidFill>
            <a:srgbClr val="FF0000"/>
          </a:solidFill>
          <a:ln w="57150" cmpd="sng">
            <a:solidFill>
              <a:schemeClr val="bg1"/>
            </a:solidFill>
          </a:ln>
        </p:spPr>
        <p:txBody>
          <a:bodyPr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indent="-273050"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BPSDM</a:t>
            </a:r>
          </a:p>
          <a:p>
            <a:pPr marL="273050" indent="-273050"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PRIMA</a:t>
            </a:r>
          </a:p>
        </p:txBody>
      </p:sp>
      <p:pic>
        <p:nvPicPr>
          <p:cNvPr id="25607" name="Picture 2" descr="C:\Users\Pc3\Desktop\LOGO KEMENTERIAN DALAM NEGERI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5576" y="15717"/>
            <a:ext cx="708025" cy="77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3"/>
          <p:cNvSpPr>
            <a:spLocks noChangeArrowheads="1"/>
          </p:cNvSpPr>
          <p:nvPr/>
        </p:nvSpPr>
        <p:spPr bwMode="auto">
          <a:xfrm>
            <a:off x="1285876" y="2507457"/>
            <a:ext cx="6786563" cy="2113121"/>
          </a:xfrm>
          <a:prstGeom prst="rect">
            <a:avLst/>
          </a:prstGeom>
          <a:solidFill>
            <a:srgbClr val="595959">
              <a:alpha val="78038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1428751" y="2571750"/>
            <a:ext cx="6500813" cy="2140268"/>
          </a:xfrm>
          <a:prstGeom prst="rect">
            <a:avLst/>
          </a:prstGeom>
          <a:solidFill>
            <a:srgbClr val="1E8FB2">
              <a:alpha val="87842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ts val="2775"/>
              </a:lnSpc>
            </a:pPr>
            <a:r>
              <a:rPr lang="en-US" altLang="en-US" sz="2000" b="1">
                <a:solidFill>
                  <a:schemeClr val="bg1"/>
                </a:solidFill>
                <a:latin typeface="Berlin Sans FB Demi" pitchFamily="34" charset="0"/>
                <a:ea typeface="Adobe Gothic Std B"/>
                <a:cs typeface="Adobe Gothic Std B"/>
              </a:rPr>
              <a:t>Implementasi Permendagri No 85 Tahun 2017   </a:t>
            </a:r>
          </a:p>
          <a:p>
            <a:pPr>
              <a:lnSpc>
                <a:spcPts val="2775"/>
              </a:lnSpc>
            </a:pPr>
            <a:r>
              <a:rPr lang="en-US" altLang="en-US" sz="2000" b="1">
                <a:solidFill>
                  <a:schemeClr val="bg1"/>
                </a:solidFill>
                <a:latin typeface="Berlin Sans FB Demi" pitchFamily="34" charset="0"/>
                <a:ea typeface="Adobe Gothic Std B"/>
                <a:cs typeface="Adobe Gothic Std B"/>
              </a:rPr>
              <a:t>Tentang Pendidikan dan Pelatihan Kepemimpinan </a:t>
            </a:r>
          </a:p>
          <a:p>
            <a:pPr>
              <a:lnSpc>
                <a:spcPts val="2775"/>
              </a:lnSpc>
            </a:pPr>
            <a:r>
              <a:rPr lang="en-US" altLang="en-US" sz="2000" b="1">
                <a:solidFill>
                  <a:schemeClr val="bg1"/>
                </a:solidFill>
                <a:latin typeface="Berlin Sans FB Demi" pitchFamily="34" charset="0"/>
                <a:ea typeface="Adobe Gothic Std B"/>
                <a:cs typeface="Adobe Gothic Std B"/>
              </a:rPr>
              <a:t>Pemerintahan Dalam Negeri</a:t>
            </a:r>
          </a:p>
          <a:p>
            <a:pPr>
              <a:lnSpc>
                <a:spcPts val="2775"/>
              </a:lnSpc>
            </a:pPr>
            <a:endParaRPr lang="zh-CN" altLang="en-US" sz="2000">
              <a:solidFill>
                <a:schemeClr val="tx2"/>
              </a:solidFill>
              <a:latin typeface="Calibri" pitchFamily="34" charset="0"/>
              <a:ea typeface="Microsoft YaHei" pitchFamily="34" charset="-122"/>
            </a:endParaRPr>
          </a:p>
        </p:txBody>
      </p:sp>
      <p:pic>
        <p:nvPicPr>
          <p:cNvPr id="26628" name="Picture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707232"/>
            <a:ext cx="1360488" cy="155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Delay 6"/>
          <p:cNvSpPr/>
          <p:nvPr/>
        </p:nvSpPr>
        <p:spPr>
          <a:xfrm>
            <a:off x="0" y="4564870"/>
            <a:ext cx="428596" cy="450059"/>
          </a:xfrm>
          <a:prstGeom prst="flowChartDelay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D" b="1" dirty="0"/>
              <a:t>2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  <p:bldP spid="6147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C:\Users\User\Pictures\hr-em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0038" y="2890362"/>
            <a:ext cx="2138362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ardrop 20"/>
          <p:cNvSpPr/>
          <p:nvPr/>
        </p:nvSpPr>
        <p:spPr>
          <a:xfrm rot="895692">
            <a:off x="131764" y="2633187"/>
            <a:ext cx="1271587" cy="1067276"/>
          </a:xfrm>
          <a:prstGeom prst="teardrop">
            <a:avLst/>
          </a:prstGeom>
          <a:solidFill>
            <a:srgbClr val="95E9BB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ardrop 21"/>
          <p:cNvSpPr/>
          <p:nvPr/>
        </p:nvSpPr>
        <p:spPr>
          <a:xfrm rot="14990768">
            <a:off x="1722532" y="2443539"/>
            <a:ext cx="1081564" cy="1281112"/>
          </a:xfrm>
          <a:prstGeom prst="teardrop">
            <a:avLst/>
          </a:prstGeom>
          <a:solidFill>
            <a:srgbClr val="95E9BB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Teardrop 22"/>
          <p:cNvSpPr/>
          <p:nvPr/>
        </p:nvSpPr>
        <p:spPr>
          <a:xfrm rot="7692088">
            <a:off x="795154" y="1353278"/>
            <a:ext cx="1151573" cy="1209675"/>
          </a:xfrm>
          <a:prstGeom prst="teardrop">
            <a:avLst/>
          </a:prstGeom>
          <a:solidFill>
            <a:srgbClr val="95E9BB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4" name="Rectangle 23"/>
          <p:cNvSpPr>
            <a:spLocks noChangeArrowheads="1"/>
          </p:cNvSpPr>
          <p:nvPr/>
        </p:nvSpPr>
        <p:spPr bwMode="auto">
          <a:xfrm>
            <a:off x="889001" y="1563639"/>
            <a:ext cx="11541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b="1" dirty="0" smtClean="0"/>
              <a:t>     UU                                       23/2014</a:t>
            </a:r>
            <a:endParaRPr lang="en-US" b="1" dirty="0"/>
          </a:p>
        </p:txBody>
      </p:sp>
      <p:sp>
        <p:nvSpPr>
          <p:cNvPr id="27655" name="Rectangle 24"/>
          <p:cNvSpPr>
            <a:spLocks noChangeArrowheads="1"/>
          </p:cNvSpPr>
          <p:nvPr/>
        </p:nvSpPr>
        <p:spPr bwMode="auto">
          <a:xfrm>
            <a:off x="274639" y="2859783"/>
            <a:ext cx="8980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600" b="1" dirty="0" smtClean="0"/>
              <a:t>     PP </a:t>
            </a:r>
          </a:p>
          <a:p>
            <a:r>
              <a:rPr lang="sv-SE" sz="1600" b="1" dirty="0" smtClean="0"/>
              <a:t>18/2016</a:t>
            </a:r>
            <a:endParaRPr lang="en-US" sz="1600" b="1" dirty="0"/>
          </a:p>
        </p:txBody>
      </p:sp>
      <p:sp>
        <p:nvSpPr>
          <p:cNvPr id="27656" name="Rectangle 25"/>
          <p:cNvSpPr>
            <a:spLocks noChangeArrowheads="1"/>
          </p:cNvSpPr>
          <p:nvPr/>
        </p:nvSpPr>
        <p:spPr bwMode="auto">
          <a:xfrm>
            <a:off x="1691680" y="2715766"/>
            <a:ext cx="12356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b="1" dirty="0"/>
              <a:t>PP 12/2017</a:t>
            </a:r>
            <a:endParaRPr lang="en-US" b="1" dirty="0"/>
          </a:p>
        </p:txBody>
      </p:sp>
      <p:sp>
        <p:nvSpPr>
          <p:cNvPr id="27" name="Explosion 2 26"/>
          <p:cNvSpPr/>
          <p:nvPr/>
        </p:nvSpPr>
        <p:spPr>
          <a:xfrm rot="731017">
            <a:off x="2043114" y="362903"/>
            <a:ext cx="3648075" cy="1407319"/>
          </a:xfrm>
          <a:prstGeom prst="irregularSeal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658" name="Rectangle 27"/>
          <p:cNvSpPr>
            <a:spLocks noChangeArrowheads="1"/>
          </p:cNvSpPr>
          <p:nvPr/>
        </p:nvSpPr>
        <p:spPr bwMode="auto">
          <a:xfrm>
            <a:off x="2786063" y="811530"/>
            <a:ext cx="2000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v-SE" b="1">
                <a:solidFill>
                  <a:schemeClr val="bg1"/>
                </a:solidFill>
              </a:rPr>
              <a:t>DIKLAT PIMPEMDAGRI</a:t>
            </a:r>
            <a:endParaRPr lang="en-US" b="1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958976" y="1547337"/>
            <a:ext cx="1362075" cy="9558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660" name="Picture 2" descr="C:\Users\User\Downloads\f0bbdd235de94dab5f22f07fb40166c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0900" y="2343150"/>
            <a:ext cx="2571750" cy="129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1" name="Rectangle 30"/>
          <p:cNvSpPr>
            <a:spLocks noChangeArrowheads="1"/>
          </p:cNvSpPr>
          <p:nvPr/>
        </p:nvSpPr>
        <p:spPr bwMode="auto">
          <a:xfrm>
            <a:off x="5761039" y="1898809"/>
            <a:ext cx="29114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200" b="1">
                <a:ea typeface="Calibri" pitchFamily="34" charset="0"/>
                <a:cs typeface="Times New Roman" pitchFamily="18" charset="0"/>
              </a:rPr>
              <a:t>Karakter Dan Jiwa Kepamongprajaan</a:t>
            </a:r>
            <a:endParaRPr lang="en-US" sz="1200">
              <a:cs typeface="Times New Roman" pitchFamily="18" charset="0"/>
            </a:endParaRPr>
          </a:p>
        </p:txBody>
      </p:sp>
      <p:sp>
        <p:nvSpPr>
          <p:cNvPr id="27662" name="Rectangle 31"/>
          <p:cNvSpPr>
            <a:spLocks noChangeArrowheads="1"/>
          </p:cNvSpPr>
          <p:nvPr/>
        </p:nvSpPr>
        <p:spPr bwMode="auto">
          <a:xfrm>
            <a:off x="2314575" y="4120515"/>
            <a:ext cx="3189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200" b="1">
                <a:ea typeface="Calibri" pitchFamily="34" charset="0"/>
                <a:cs typeface="Times New Roman" pitchFamily="18" charset="0"/>
              </a:rPr>
              <a:t>Substansi Dari Diklat Ini Difo</a:t>
            </a:r>
            <a:r>
              <a:rPr lang="en-US" sz="1200" b="1">
                <a:ea typeface="Calibri" pitchFamily="34" charset="0"/>
                <a:cs typeface="Times New Roman" pitchFamily="18" charset="0"/>
              </a:rPr>
              <a:t>k</a:t>
            </a:r>
            <a:r>
              <a:rPr lang="id-ID" sz="1200" b="1">
                <a:ea typeface="Calibri" pitchFamily="34" charset="0"/>
                <a:cs typeface="Times New Roman" pitchFamily="18" charset="0"/>
              </a:rPr>
              <a:t>uskan</a:t>
            </a:r>
            <a:endParaRPr lang="en-US" sz="1200" b="1">
              <a:ea typeface="Calibri" pitchFamily="34" charset="0"/>
              <a:cs typeface="Times New Roman" pitchFamily="18" charset="0"/>
            </a:endParaRPr>
          </a:p>
          <a:p>
            <a:r>
              <a:rPr lang="en-ID" sz="1200" b="1">
                <a:ea typeface="Calibri" pitchFamily="34" charset="0"/>
                <a:cs typeface="Times New Roman" pitchFamily="18" charset="0"/>
              </a:rPr>
              <a:t>pada</a:t>
            </a:r>
            <a:r>
              <a:rPr lang="id-ID" sz="1200" b="1">
                <a:ea typeface="Calibri" pitchFamily="34" charset="0"/>
                <a:cs typeface="Times New Roman" pitchFamily="18" charset="0"/>
              </a:rPr>
              <a:t> Pengemb</a:t>
            </a:r>
            <a:r>
              <a:rPr lang="en-US" sz="1200" b="1">
                <a:ea typeface="Calibri" pitchFamily="34" charset="0"/>
                <a:cs typeface="Times New Roman" pitchFamily="18" charset="0"/>
              </a:rPr>
              <a:t>angan</a:t>
            </a:r>
            <a:r>
              <a:rPr lang="id-ID" sz="1200" b="1">
                <a:ea typeface="Calibri" pitchFamily="34" charset="0"/>
                <a:cs typeface="Times New Roman" pitchFamily="18" charset="0"/>
              </a:rPr>
              <a:t> Kompetensi Pemerintahan</a:t>
            </a:r>
            <a:endParaRPr lang="en-US" sz="1200">
              <a:cs typeface="Times New Roman" pitchFamily="18" charset="0"/>
            </a:endParaRPr>
          </a:p>
        </p:txBody>
      </p:sp>
      <p:cxnSp>
        <p:nvCxnSpPr>
          <p:cNvPr id="33" name="Straight Arrow Connector 32"/>
          <p:cNvCxnSpPr>
            <a:endCxn id="27661" idx="1"/>
          </p:cNvCxnSpPr>
          <p:nvPr/>
        </p:nvCxnSpPr>
        <p:spPr>
          <a:xfrm>
            <a:off x="4005264" y="1511618"/>
            <a:ext cx="1755775" cy="5256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995739" y="1501617"/>
            <a:ext cx="9525" cy="13887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7665" name="Rectangle 34"/>
          <p:cNvSpPr>
            <a:spLocks noChangeArrowheads="1"/>
          </p:cNvSpPr>
          <p:nvPr/>
        </p:nvSpPr>
        <p:spPr bwMode="auto">
          <a:xfrm>
            <a:off x="5568950" y="3699034"/>
            <a:ext cx="3108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200" b="1">
                <a:ea typeface="Calibri" pitchFamily="34" charset="0"/>
                <a:cs typeface="Times New Roman" pitchFamily="18" charset="0"/>
              </a:rPr>
              <a:t>T</a:t>
            </a:r>
            <a:r>
              <a:rPr lang="en-ID" sz="1200" b="1">
                <a:ea typeface="Calibri" pitchFamily="34" charset="0"/>
                <a:cs typeface="Times New Roman" pitchFamily="18" charset="0"/>
              </a:rPr>
              <a:t>a</a:t>
            </a:r>
            <a:r>
              <a:rPr lang="id-ID" sz="1200" b="1">
                <a:ea typeface="Calibri" pitchFamily="34" charset="0"/>
                <a:cs typeface="Times New Roman" pitchFamily="18" charset="0"/>
              </a:rPr>
              <a:t>rget Group Diklat Ini Adalah P</a:t>
            </a:r>
            <a:r>
              <a:rPr lang="en-US" sz="1200" b="1">
                <a:ea typeface="Calibri" pitchFamily="34" charset="0"/>
                <a:cs typeface="Times New Roman" pitchFamily="18" charset="0"/>
              </a:rPr>
              <a:t>NS </a:t>
            </a:r>
            <a:r>
              <a:rPr lang="id-ID" sz="1200" b="1">
                <a:ea typeface="Calibri" pitchFamily="34" charset="0"/>
                <a:cs typeface="Times New Roman" pitchFamily="18" charset="0"/>
              </a:rPr>
              <a:t> Yang Menduduki Jabatan Pengawas </a:t>
            </a:r>
            <a:r>
              <a:rPr lang="en-US" sz="1200" b="1">
                <a:ea typeface="Calibri" pitchFamily="34" charset="0"/>
                <a:cs typeface="Times New Roman" pitchFamily="18" charset="0"/>
              </a:rPr>
              <a:t>s.d</a:t>
            </a:r>
            <a:r>
              <a:rPr lang="id-ID" sz="1200" b="1">
                <a:ea typeface="Calibri" pitchFamily="34" charset="0"/>
                <a:cs typeface="Times New Roman" pitchFamily="18" charset="0"/>
              </a:rPr>
              <a:t> Jpt Madya</a:t>
            </a:r>
            <a:endParaRPr lang="en-US" sz="1200">
              <a:cs typeface="Times New Roman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005264" y="1501617"/>
            <a:ext cx="1755775" cy="20545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7667" name="Picture 4" descr="C:\Users\User\Pictures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1313" y="500063"/>
            <a:ext cx="1401762" cy="126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8" name="Picture 2" descr="C:\Users\Pc3\Desktop\LOGO KEMENTERIAN DALAM NEGER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3876" y="128588"/>
            <a:ext cx="708025" cy="77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/>
        </p:nvGraphicFramePr>
        <p:xfrm>
          <a:off x="251520" y="915566"/>
          <a:ext cx="8709661" cy="3871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077"/>
                <a:gridCol w="1415143"/>
                <a:gridCol w="1807028"/>
                <a:gridCol w="1578429"/>
                <a:gridCol w="1839686"/>
                <a:gridCol w="1724298"/>
              </a:tblGrid>
              <a:tr h="317043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800" dirty="0" smtClean="0">
                          <a:solidFill>
                            <a:srgbClr val="FFFF00"/>
                          </a:solidFill>
                        </a:rPr>
                        <a:t>NO</a:t>
                      </a:r>
                      <a:endParaRPr lang="en-US" sz="8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30861" marB="308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800" dirty="0" smtClean="0">
                          <a:solidFill>
                            <a:srgbClr val="FFFF00"/>
                          </a:solidFill>
                        </a:rPr>
                        <a:t>STANDAR KOMPETENSI</a:t>
                      </a:r>
                      <a:endParaRPr lang="en-US" sz="8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30861" marB="308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800" dirty="0" smtClean="0">
                          <a:solidFill>
                            <a:srgbClr val="FFFF00"/>
                          </a:solidFill>
                        </a:rPr>
                        <a:t>JPT MADYA</a:t>
                      </a:r>
                      <a:endParaRPr lang="en-US" sz="8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30861" marB="308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800" dirty="0" smtClean="0">
                          <a:solidFill>
                            <a:srgbClr val="FFFF00"/>
                          </a:solidFill>
                        </a:rPr>
                        <a:t>JPT PRATAMA</a:t>
                      </a:r>
                      <a:endParaRPr lang="en-US" sz="8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30861" marB="308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800" dirty="0" smtClean="0">
                          <a:solidFill>
                            <a:srgbClr val="FFFF00"/>
                          </a:solidFill>
                        </a:rPr>
                        <a:t>ADMINISTRATOR</a:t>
                      </a:r>
                      <a:endParaRPr lang="en-US" sz="8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30861" marB="308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800" dirty="0" smtClean="0">
                          <a:solidFill>
                            <a:srgbClr val="FFFF00"/>
                          </a:solidFill>
                        </a:rPr>
                        <a:t>PENGAWAS</a:t>
                      </a:r>
                      <a:endParaRPr lang="en-US" sz="8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30861" marB="30861"/>
                </a:tc>
              </a:tr>
              <a:tr h="43205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900" dirty="0" smtClean="0"/>
                        <a:t>1.</a:t>
                      </a:r>
                      <a:endParaRPr lang="en-US" sz="900" dirty="0"/>
                    </a:p>
                  </a:txBody>
                  <a:tcPr marL="68580" marR="68580" marT="30861" marB="308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dirty="0" err="1" smtClean="0"/>
                        <a:t>Kebijakan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Desentralisasi</a:t>
                      </a:r>
                      <a:r>
                        <a:rPr lang="en-US" sz="800" dirty="0" smtClean="0"/>
                        <a:t>.</a:t>
                      </a:r>
                      <a:endParaRPr lang="en-US" sz="800" dirty="0"/>
                    </a:p>
                  </a:txBody>
                  <a:tcPr marL="68580" marR="68580" marT="30861" marB="3086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Perumusan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Inovasi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Kebijakan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Desentralisasi</a:t>
                      </a:r>
                      <a:endParaRPr lang="en-US" sz="800" b="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 marL="68580" marR="68580" marT="30861" marB="3086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 smtClean="0">
                          <a:effectLst/>
                        </a:rPr>
                        <a:t>Pumusan </a:t>
                      </a:r>
                      <a:r>
                        <a:rPr lang="en-US" sz="800" b="0" kern="1200" dirty="0" err="1" smtClean="0">
                          <a:effectLst/>
                        </a:rPr>
                        <a:t>Kebijakan</a:t>
                      </a:r>
                      <a:r>
                        <a:rPr lang="en-US" sz="800" b="0" kern="1200" dirty="0" smtClean="0">
                          <a:effectLst/>
                        </a:rPr>
                        <a:t> </a:t>
                      </a:r>
                      <a:r>
                        <a:rPr lang="en-US" sz="800" b="0" kern="1200" dirty="0" err="1" smtClean="0">
                          <a:effectLst/>
                        </a:rPr>
                        <a:t>Pemerintahan</a:t>
                      </a:r>
                      <a:endParaRPr lang="en-US" sz="800" b="0" dirty="0" smtClean="0">
                        <a:effectLst/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 marL="68580" marR="68580" marT="30861" marB="3086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 smtClean="0">
                          <a:effectLst/>
                        </a:rPr>
                        <a:t>Mengidentifikasi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</a:rPr>
                        <a:t>Pemangku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</a:rPr>
                        <a:t>Kepentingan</a:t>
                      </a:r>
                      <a:endParaRPr lang="en-US" sz="800" dirty="0" smtClean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 marL="68580" marR="68580" marT="30861" marB="3086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 smtClean="0">
                          <a:effectLst/>
                          <a:latin typeface="+mn-lt"/>
                          <a:ea typeface="+mn-ea"/>
                        </a:rPr>
                        <a:t>Strategi</a:t>
                      </a:r>
                      <a:r>
                        <a:rPr lang="en-US" sz="800" b="0" kern="1200" baseline="0" dirty="0" smtClean="0"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lang="en-US" sz="800" b="0" kern="1200" baseline="0" dirty="0" err="1" smtClean="0">
                          <a:effectLst/>
                          <a:latin typeface="+mn-lt"/>
                          <a:ea typeface="+mn-ea"/>
                        </a:rPr>
                        <a:t>Penyusunan</a:t>
                      </a:r>
                      <a:r>
                        <a:rPr lang="en-US" sz="800" b="0" kern="1200" baseline="0" dirty="0" smtClean="0"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lang="en-US" sz="800" b="0" kern="1200" baseline="0" dirty="0" err="1" smtClean="0">
                          <a:effectLst/>
                          <a:latin typeface="+mn-lt"/>
                          <a:ea typeface="+mn-ea"/>
                        </a:rPr>
                        <a:t>Petunjuk</a:t>
                      </a:r>
                      <a:r>
                        <a:rPr lang="en-US" sz="800" b="0" kern="1200" baseline="0" dirty="0" smtClean="0"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lang="en-US" sz="800" b="0" kern="1200" baseline="0" dirty="0" err="1" smtClean="0">
                          <a:effectLst/>
                          <a:latin typeface="+mn-lt"/>
                          <a:ea typeface="+mn-ea"/>
                        </a:rPr>
                        <a:t>Pelaksanaan</a:t>
                      </a:r>
                      <a:r>
                        <a:rPr lang="en-US" sz="800" b="0" kern="1200" baseline="0" dirty="0" smtClean="0"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lang="en-US" sz="800" b="0" kern="1200" baseline="0" dirty="0" err="1" smtClean="0">
                          <a:effectLst/>
                          <a:latin typeface="+mn-lt"/>
                          <a:ea typeface="+mn-ea"/>
                        </a:rPr>
                        <a:t>Kegiatan</a:t>
                      </a:r>
                      <a:endParaRPr lang="en-US" sz="800" b="0" dirty="0" smtClean="0">
                        <a:effectLst/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 marL="68580" marR="68580" marT="30861" marB="30861"/>
                </a:tc>
              </a:tr>
              <a:tr h="43963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900" dirty="0" smtClean="0"/>
                        <a:t>2.</a:t>
                      </a:r>
                      <a:endParaRPr lang="en-US" sz="900" dirty="0"/>
                    </a:p>
                  </a:txBody>
                  <a:tcPr marL="68580" marR="68580" marT="30861" marB="308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dirty="0" err="1" smtClean="0"/>
                        <a:t>Hubungan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Pemerintah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Pusat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dan</a:t>
                      </a:r>
                      <a:r>
                        <a:rPr lang="en-US" sz="800" dirty="0" smtClean="0"/>
                        <a:t> Daerah.</a:t>
                      </a:r>
                      <a:endParaRPr lang="en-US" sz="800" dirty="0"/>
                    </a:p>
                  </a:txBody>
                  <a:tcPr marL="68580" marR="68580" marT="30861" marB="3086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Pengembangan </a:t>
                      </a:r>
                      <a:r>
                        <a:rPr lang="en-US" sz="800" b="1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Sistem</a:t>
                      </a:r>
                      <a:r>
                        <a:rPr lang="en-US" sz="8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800" b="1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Pelaksanaan</a:t>
                      </a:r>
                      <a:r>
                        <a:rPr lang="en-US" sz="8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800" b="1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Perjanjian</a:t>
                      </a:r>
                      <a:r>
                        <a:rPr lang="en-US" sz="8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800" b="1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Kerjasama</a:t>
                      </a:r>
                      <a:endParaRPr lang="en-US" sz="800" b="1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 marL="68580" marR="68580" marT="30861" marB="308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dirty="0" smtClean="0">
                          <a:effectLst/>
                        </a:rPr>
                        <a:t>Merumuskan Strategi </a:t>
                      </a:r>
                      <a:r>
                        <a:rPr lang="en-US" sz="800" dirty="0" err="1" smtClean="0">
                          <a:effectLst/>
                        </a:rPr>
                        <a:t>Hubungan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</a:rPr>
                        <a:t>Kerja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</a:rPr>
                        <a:t>sama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endParaRPr lang="en-US" sz="800" dirty="0"/>
                    </a:p>
                  </a:txBody>
                  <a:tcPr marL="68580" marR="68580" marT="30861" marB="308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dirty="0" smtClean="0">
                          <a:effectLst/>
                        </a:rPr>
                        <a:t>Membuat Konsep </a:t>
                      </a:r>
                      <a:r>
                        <a:rPr lang="en-US" sz="800" dirty="0" err="1" smtClean="0">
                          <a:effectLst/>
                        </a:rPr>
                        <a:t>Peta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</a:rPr>
                        <a:t>Keterkaitan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</a:rPr>
                        <a:t>Kewenangan</a:t>
                      </a:r>
                      <a:r>
                        <a:rPr lang="en-US" sz="800" dirty="0" smtClean="0">
                          <a:effectLst/>
                        </a:rPr>
                        <a:t> Dan </a:t>
                      </a:r>
                      <a:r>
                        <a:rPr lang="en-US" sz="800" dirty="0" err="1" smtClean="0">
                          <a:effectLst/>
                        </a:rPr>
                        <a:t>Hubungan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</a:rPr>
                        <a:t>Antar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</a:rPr>
                        <a:t>Kelembagaan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endParaRPr lang="en-US" sz="800" dirty="0"/>
                    </a:p>
                  </a:txBody>
                  <a:tcPr marL="68580" marR="68580" marT="30861" marB="308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dirty="0" smtClean="0">
                          <a:effectLst/>
                        </a:rPr>
                        <a:t>Menyusun Program </a:t>
                      </a:r>
                      <a:r>
                        <a:rPr lang="en-US" sz="800" dirty="0" err="1" smtClean="0">
                          <a:effectLst/>
                        </a:rPr>
                        <a:t>Kegiatan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</a:rPr>
                        <a:t>Kerja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</a:rPr>
                        <a:t>Sama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</a:rPr>
                        <a:t>Strategis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endParaRPr lang="en-US" sz="800" dirty="0"/>
                    </a:p>
                  </a:txBody>
                  <a:tcPr marL="68580" marR="68580" marT="30861" marB="30861"/>
                </a:tc>
              </a:tr>
              <a:tr h="55549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900" dirty="0" smtClean="0"/>
                        <a:t>3.</a:t>
                      </a:r>
                      <a:endParaRPr lang="en-US" sz="900" dirty="0"/>
                    </a:p>
                  </a:txBody>
                  <a:tcPr marL="68580" marR="68580" marT="30861" marB="308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dirty="0" err="1" smtClean="0"/>
                        <a:t>Pemerintahan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Umum</a:t>
                      </a:r>
                      <a:r>
                        <a:rPr lang="en-US" sz="800" dirty="0" smtClean="0"/>
                        <a:t>.</a:t>
                      </a:r>
                      <a:endParaRPr lang="en-US" sz="800" dirty="0"/>
                    </a:p>
                  </a:txBody>
                  <a:tcPr marL="68580" marR="68580" marT="30861" marB="3086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</a:rPr>
                        <a:t>Melakukan </a:t>
                      </a:r>
                      <a:r>
                        <a:rPr lang="en-US" sz="800" dirty="0" err="1" smtClean="0">
                          <a:effectLst/>
                        </a:rPr>
                        <a:t>Diseminasi</a:t>
                      </a:r>
                      <a:r>
                        <a:rPr lang="en-US" sz="800" dirty="0" smtClean="0">
                          <a:effectLst/>
                        </a:rPr>
                        <a:t>  </a:t>
                      </a:r>
                      <a:r>
                        <a:rPr lang="en-US" sz="800" dirty="0" err="1" smtClean="0">
                          <a:effectLst/>
                        </a:rPr>
                        <a:t>Wawasan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</a:rPr>
                        <a:t>Kebangsaan</a:t>
                      </a:r>
                      <a:r>
                        <a:rPr lang="en-US" sz="800" dirty="0" smtClean="0">
                          <a:effectLst/>
                        </a:rPr>
                        <a:t> Dan </a:t>
                      </a:r>
                      <a:r>
                        <a:rPr lang="en-US" sz="800" dirty="0" err="1" smtClean="0">
                          <a:effectLst/>
                        </a:rPr>
                        <a:t>Ketahanan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</a:rPr>
                        <a:t>Nasional</a:t>
                      </a:r>
                      <a:endParaRPr lang="en-US" sz="800" b="0" dirty="0" smtClean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 marL="68580" marR="68580" marT="30861" marB="3086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b="0" dirty="0" err="1" smtClean="0">
                          <a:effectLst/>
                        </a:rPr>
                        <a:t>Mengelola</a:t>
                      </a:r>
                      <a:r>
                        <a:rPr lang="fi-FI" sz="800" b="0" dirty="0" smtClean="0">
                          <a:effectLst/>
                        </a:rPr>
                        <a:t> </a:t>
                      </a:r>
                      <a:r>
                        <a:rPr lang="fi-FI" sz="800" b="0" dirty="0" err="1" smtClean="0">
                          <a:effectLst/>
                        </a:rPr>
                        <a:t>Keberagaman</a:t>
                      </a:r>
                      <a:r>
                        <a:rPr lang="fi-FI" sz="800" b="0" dirty="0" smtClean="0">
                          <a:effectLst/>
                        </a:rPr>
                        <a:t> </a:t>
                      </a:r>
                      <a:r>
                        <a:rPr lang="fi-FI" sz="800" b="0" dirty="0" err="1" smtClean="0">
                          <a:effectLst/>
                        </a:rPr>
                        <a:t>Masyarakat</a:t>
                      </a:r>
                      <a:r>
                        <a:rPr lang="fi-FI" sz="800" b="0" dirty="0" smtClean="0">
                          <a:effectLst/>
                        </a:rPr>
                        <a:t>.</a:t>
                      </a:r>
                      <a:endParaRPr lang="en-US" sz="800" b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 marL="68580" marR="68580" marT="30861" marB="3086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effectLst/>
                        </a:rPr>
                        <a:t>Mengidentifikasi </a:t>
                      </a:r>
                      <a:r>
                        <a:rPr lang="en-US" sz="800" b="0" dirty="0" err="1" smtClean="0">
                          <a:effectLst/>
                        </a:rPr>
                        <a:t>Pemangku</a:t>
                      </a:r>
                      <a:r>
                        <a:rPr lang="en-US" sz="800" b="0" dirty="0" smtClean="0">
                          <a:effectLst/>
                        </a:rPr>
                        <a:t> </a:t>
                      </a:r>
                      <a:r>
                        <a:rPr lang="en-US" sz="800" b="0" dirty="0" err="1" smtClean="0">
                          <a:effectLst/>
                        </a:rPr>
                        <a:t>Kepentingan</a:t>
                      </a:r>
                      <a:r>
                        <a:rPr lang="en-US" sz="800" b="0" dirty="0" smtClean="0">
                          <a:effectLst/>
                        </a:rPr>
                        <a:t> </a:t>
                      </a:r>
                      <a:endParaRPr lang="en-US" sz="800" b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 marL="68580" marR="68580" marT="30861" marB="3086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 smtClean="0">
                          <a:effectLst/>
                        </a:rPr>
                        <a:t>Identifikasi </a:t>
                      </a:r>
                      <a:r>
                        <a:rPr lang="en-US" sz="800" b="0" kern="1200" dirty="0" err="1" smtClean="0">
                          <a:effectLst/>
                        </a:rPr>
                        <a:t>Ancaman</a:t>
                      </a:r>
                      <a:r>
                        <a:rPr lang="en-US" sz="800" b="0" kern="1200" baseline="0" dirty="0" smtClean="0">
                          <a:effectLst/>
                        </a:rPr>
                        <a:t> </a:t>
                      </a:r>
                      <a:r>
                        <a:rPr lang="en-US" sz="800" b="0" kern="1200" baseline="0" dirty="0" err="1" smtClean="0">
                          <a:effectLst/>
                        </a:rPr>
                        <a:t>Ketahanan</a:t>
                      </a:r>
                      <a:r>
                        <a:rPr lang="en-US" sz="800" b="0" kern="1200" baseline="0" dirty="0" smtClean="0">
                          <a:effectLst/>
                        </a:rPr>
                        <a:t> </a:t>
                      </a:r>
                      <a:r>
                        <a:rPr lang="en-US" sz="800" b="0" kern="1200" baseline="0" dirty="0" err="1" smtClean="0">
                          <a:effectLst/>
                        </a:rPr>
                        <a:t>Nasional</a:t>
                      </a:r>
                      <a:endParaRPr lang="en-US" sz="800" b="0" dirty="0" smtClean="0">
                        <a:effectLst/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 marL="68580" marR="68580" marT="30861" marB="30861"/>
                </a:tc>
              </a:tr>
              <a:tr h="55549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900" dirty="0" smtClean="0"/>
                        <a:t>4.</a:t>
                      </a:r>
                      <a:endParaRPr lang="en-US" sz="900" dirty="0"/>
                    </a:p>
                  </a:txBody>
                  <a:tcPr marL="68580" marR="68580" marT="30861" marB="308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dirty="0" err="1" smtClean="0"/>
                        <a:t>Pengelolaan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Keuangan</a:t>
                      </a:r>
                      <a:r>
                        <a:rPr lang="en-US" sz="800" dirty="0" smtClean="0"/>
                        <a:t> Daerah.</a:t>
                      </a:r>
                      <a:endParaRPr lang="en-US" sz="800" dirty="0"/>
                    </a:p>
                  </a:txBody>
                  <a:tcPr marL="68580" marR="68580" marT="30861" marB="3086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Penggunaan </a:t>
                      </a:r>
                      <a:r>
                        <a:rPr lang="en-US" sz="800" b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Informasi</a:t>
                      </a:r>
                      <a:r>
                        <a:rPr lang="en-US" sz="800" b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Keuangan</a:t>
                      </a:r>
                      <a:r>
                        <a:rPr lang="en-US" sz="800" b="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Dan </a:t>
                      </a:r>
                      <a:r>
                        <a:rPr lang="en-US" sz="800" b="0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Ekonomi</a:t>
                      </a:r>
                      <a:r>
                        <a:rPr lang="en-US" sz="800" b="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Untuk </a:t>
                      </a:r>
                      <a:r>
                        <a:rPr lang="en-US" sz="800" b="0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Pengambilan</a:t>
                      </a:r>
                      <a:r>
                        <a:rPr lang="en-US" sz="800" b="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800" b="0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Keputusan</a:t>
                      </a:r>
                      <a:r>
                        <a:rPr lang="en-US" sz="800" b="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800" b="0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Strategis</a:t>
                      </a:r>
                      <a:endParaRPr lang="en-US" sz="800" b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 marL="68580" marR="68580" marT="30861" marB="308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dirty="0" smtClean="0">
                          <a:effectLst/>
                        </a:rPr>
                        <a:t>Menganalisa </a:t>
                      </a:r>
                      <a:r>
                        <a:rPr lang="en-US" sz="800" b="0" dirty="0" err="1" smtClean="0">
                          <a:effectLst/>
                        </a:rPr>
                        <a:t>Kontribusi</a:t>
                      </a:r>
                      <a:r>
                        <a:rPr lang="en-US" sz="800" b="0" dirty="0" smtClean="0">
                          <a:effectLst/>
                        </a:rPr>
                        <a:t> </a:t>
                      </a:r>
                      <a:r>
                        <a:rPr lang="en-US" sz="800" b="0" dirty="0" err="1" smtClean="0">
                          <a:effectLst/>
                        </a:rPr>
                        <a:t>Terhadap</a:t>
                      </a:r>
                      <a:r>
                        <a:rPr lang="en-US" sz="800" b="0" dirty="0" smtClean="0">
                          <a:effectLst/>
                        </a:rPr>
                        <a:t> </a:t>
                      </a:r>
                      <a:r>
                        <a:rPr lang="en-US" sz="800" b="0" dirty="0" err="1" smtClean="0">
                          <a:effectLst/>
                        </a:rPr>
                        <a:t>Fungsi</a:t>
                      </a:r>
                      <a:r>
                        <a:rPr lang="en-US" sz="800" b="0" dirty="0" smtClean="0">
                          <a:effectLst/>
                        </a:rPr>
                        <a:t> </a:t>
                      </a:r>
                      <a:r>
                        <a:rPr lang="en-US" sz="800" b="0" dirty="0" err="1" smtClean="0">
                          <a:effectLst/>
                        </a:rPr>
                        <a:t>Anggaran</a:t>
                      </a:r>
                      <a:r>
                        <a:rPr lang="en-US" sz="800" b="0" dirty="0" smtClean="0">
                          <a:effectLst/>
                        </a:rPr>
                        <a:t> </a:t>
                      </a:r>
                      <a:endParaRPr lang="en-US" sz="800" b="0" dirty="0"/>
                    </a:p>
                  </a:txBody>
                  <a:tcPr marL="68580" marR="68580" marT="30861" marB="308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dirty="0" smtClean="0">
                          <a:effectLst/>
                        </a:rPr>
                        <a:t>Menyusun</a:t>
                      </a:r>
                      <a:r>
                        <a:rPr lang="en-US" sz="800" b="1" dirty="0" smtClean="0">
                          <a:effectLst/>
                        </a:rPr>
                        <a:t> </a:t>
                      </a:r>
                      <a:r>
                        <a:rPr lang="en-US" sz="800" b="0" dirty="0" err="1" smtClean="0">
                          <a:effectLst/>
                        </a:rPr>
                        <a:t>Kebijakan</a:t>
                      </a:r>
                      <a:r>
                        <a:rPr lang="en-US" sz="800" b="0" dirty="0" smtClean="0">
                          <a:effectLst/>
                        </a:rPr>
                        <a:t> APBD</a:t>
                      </a:r>
                      <a:endParaRPr lang="en-US" sz="800" b="0" dirty="0"/>
                    </a:p>
                  </a:txBody>
                  <a:tcPr marL="68580" marR="68580" marT="30861" marB="3086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effectLst/>
                          <a:latin typeface="Calibri"/>
                          <a:ea typeface="Times New Roman"/>
                        </a:rPr>
                        <a:t>Pengendalian</a:t>
                      </a:r>
                      <a:r>
                        <a:rPr lang="en-US" sz="800" b="0" baseline="0" dirty="0" smtClean="0"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800" b="0" baseline="0" dirty="0" err="1" smtClean="0">
                          <a:effectLst/>
                          <a:latin typeface="Calibri"/>
                          <a:ea typeface="Times New Roman"/>
                        </a:rPr>
                        <a:t>Pengadaan</a:t>
                      </a:r>
                      <a:r>
                        <a:rPr lang="en-US" sz="800" b="0" baseline="0" dirty="0" smtClean="0"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800" b="0" baseline="0" dirty="0" err="1" smtClean="0">
                          <a:effectLst/>
                          <a:latin typeface="Calibri"/>
                          <a:ea typeface="Times New Roman"/>
                        </a:rPr>
                        <a:t>Pelaksanaan</a:t>
                      </a:r>
                      <a:r>
                        <a:rPr lang="en-US" sz="800" b="0" baseline="0" dirty="0" smtClean="0"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800" b="0" baseline="0" dirty="0" err="1" smtClean="0">
                          <a:effectLst/>
                          <a:latin typeface="Calibri"/>
                          <a:ea typeface="Times New Roman"/>
                        </a:rPr>
                        <a:t>Kontrak</a:t>
                      </a:r>
                      <a:r>
                        <a:rPr lang="en-US" sz="800" b="0" baseline="0" dirty="0" smtClean="0"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800" b="0" baseline="0" dirty="0" err="1" smtClean="0">
                          <a:effectLst/>
                          <a:latin typeface="Calibri"/>
                          <a:ea typeface="Times New Roman"/>
                        </a:rPr>
                        <a:t>Barang</a:t>
                      </a:r>
                      <a:r>
                        <a:rPr lang="en-US" sz="800" b="0" baseline="0" dirty="0" smtClean="0"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800" b="0" baseline="0" dirty="0" err="1" smtClean="0">
                          <a:effectLst/>
                          <a:latin typeface="Calibri"/>
                          <a:ea typeface="Times New Roman"/>
                        </a:rPr>
                        <a:t>dan</a:t>
                      </a:r>
                      <a:r>
                        <a:rPr lang="en-US" sz="800" b="0" baseline="0" dirty="0" smtClean="0"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800" b="0" baseline="0" dirty="0" err="1" smtClean="0">
                          <a:effectLst/>
                          <a:latin typeface="Calibri"/>
                          <a:ea typeface="Times New Roman"/>
                        </a:rPr>
                        <a:t>Jasa</a:t>
                      </a:r>
                      <a:endParaRPr lang="en-US" sz="800" b="0" dirty="0" smtClean="0">
                        <a:effectLst/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 marL="68580" marR="68580" marT="30861" marB="30861"/>
                </a:tc>
              </a:tr>
              <a:tr h="58390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900" dirty="0" smtClean="0"/>
                        <a:t>5.</a:t>
                      </a:r>
                      <a:endParaRPr lang="en-US" sz="900" dirty="0"/>
                    </a:p>
                  </a:txBody>
                  <a:tcPr marL="68580" marR="68580" marT="30861" marB="308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dirty="0" err="1" smtClean="0"/>
                        <a:t>Urusan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Pemerintahan</a:t>
                      </a:r>
                      <a:r>
                        <a:rPr lang="en-US" sz="800" dirty="0" smtClean="0"/>
                        <a:t> yang </a:t>
                      </a:r>
                      <a:r>
                        <a:rPr lang="en-US" sz="800" dirty="0" err="1" smtClean="0"/>
                        <a:t>menjadi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kewenangan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daerah</a:t>
                      </a:r>
                      <a:r>
                        <a:rPr lang="en-US" sz="800" dirty="0" smtClean="0"/>
                        <a:t>.</a:t>
                      </a:r>
                      <a:endParaRPr lang="en-US" sz="800" dirty="0"/>
                    </a:p>
                  </a:txBody>
                  <a:tcPr marL="68580" marR="68580" marT="30861" marB="3086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</a:rPr>
                        <a:t>Mengimplementasikan </a:t>
                      </a:r>
                      <a:r>
                        <a:rPr lang="en-US" sz="800" dirty="0" err="1" smtClean="0">
                          <a:effectLst/>
                        </a:rPr>
                        <a:t>Kemitraan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</a:rPr>
                        <a:t>Dalam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</a:rPr>
                        <a:t>Koordinasi</a:t>
                      </a:r>
                      <a:r>
                        <a:rPr lang="en-US" sz="800" dirty="0" smtClean="0">
                          <a:effectLst/>
                        </a:rPr>
                        <a:t> Program Pembangunan  </a:t>
                      </a:r>
                      <a:r>
                        <a:rPr lang="en-US" sz="800" dirty="0" err="1" smtClean="0">
                          <a:effectLst/>
                        </a:rPr>
                        <a:t>Masyarakat</a:t>
                      </a:r>
                      <a:endParaRPr lang="en-US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 marL="68580" marR="68580" marT="30861" marB="3086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effectLst/>
                        </a:rPr>
                        <a:t>Mengimplementasikan Strategi </a:t>
                      </a:r>
                      <a:r>
                        <a:rPr lang="en-US" sz="800" b="0" dirty="0" err="1" smtClean="0">
                          <a:effectLst/>
                        </a:rPr>
                        <a:t>Pengembangan</a:t>
                      </a:r>
                      <a:r>
                        <a:rPr lang="en-US" sz="800" b="0" dirty="0" smtClean="0">
                          <a:effectLst/>
                        </a:rPr>
                        <a:t> </a:t>
                      </a:r>
                      <a:r>
                        <a:rPr lang="en-US" sz="800" b="0" dirty="0" err="1" smtClean="0">
                          <a:effectLst/>
                        </a:rPr>
                        <a:t>Masyarakat</a:t>
                      </a:r>
                      <a:r>
                        <a:rPr lang="en-US" sz="800" b="0" dirty="0" smtClean="0">
                          <a:effectLst/>
                        </a:rPr>
                        <a:t>.</a:t>
                      </a:r>
                      <a:endParaRPr lang="en-US" sz="800" b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 marL="68580" marR="68580" marT="30861" marB="3086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effectLst/>
                        </a:rPr>
                        <a:t>Melakukan </a:t>
                      </a:r>
                      <a:r>
                        <a:rPr lang="en-US" sz="800" b="0" dirty="0" err="1" smtClean="0">
                          <a:effectLst/>
                        </a:rPr>
                        <a:t>Penerapan</a:t>
                      </a:r>
                      <a:r>
                        <a:rPr lang="en-US" sz="800" b="0" dirty="0" smtClean="0">
                          <a:effectLst/>
                        </a:rPr>
                        <a:t> </a:t>
                      </a:r>
                      <a:r>
                        <a:rPr lang="en-US" sz="800" b="0" dirty="0" err="1" smtClean="0">
                          <a:effectLst/>
                        </a:rPr>
                        <a:t>Standar</a:t>
                      </a:r>
                      <a:r>
                        <a:rPr lang="en-US" sz="800" b="0" dirty="0" smtClean="0">
                          <a:effectLst/>
                        </a:rPr>
                        <a:t> </a:t>
                      </a:r>
                      <a:r>
                        <a:rPr lang="en-US" sz="800" b="0" dirty="0" err="1" smtClean="0">
                          <a:effectLst/>
                        </a:rPr>
                        <a:t>Pelayanan</a:t>
                      </a:r>
                      <a:r>
                        <a:rPr lang="en-US" sz="800" b="0" dirty="0" smtClean="0">
                          <a:effectLst/>
                        </a:rPr>
                        <a:t> </a:t>
                      </a:r>
                      <a:r>
                        <a:rPr lang="en-US" sz="800" b="0" dirty="0" err="1" smtClean="0">
                          <a:effectLst/>
                        </a:rPr>
                        <a:t>Dalam</a:t>
                      </a:r>
                      <a:r>
                        <a:rPr lang="en-US" sz="800" b="0" dirty="0" smtClean="0">
                          <a:effectLst/>
                        </a:rPr>
                        <a:t> Proses </a:t>
                      </a:r>
                      <a:r>
                        <a:rPr lang="en-US" sz="800" b="0" dirty="0" err="1" smtClean="0">
                          <a:effectLst/>
                        </a:rPr>
                        <a:t>Pelayanan</a:t>
                      </a:r>
                      <a:r>
                        <a:rPr lang="en-US" sz="800" b="0" dirty="0" smtClean="0">
                          <a:effectLst/>
                        </a:rPr>
                        <a:t> </a:t>
                      </a:r>
                      <a:r>
                        <a:rPr lang="en-US" sz="800" b="0" dirty="0" err="1" smtClean="0">
                          <a:effectLst/>
                        </a:rPr>
                        <a:t>Pemerintah</a:t>
                      </a:r>
                      <a:r>
                        <a:rPr lang="en-US" sz="800" b="0" dirty="0" smtClean="0">
                          <a:effectLst/>
                        </a:rPr>
                        <a:t>.</a:t>
                      </a:r>
                      <a:endParaRPr lang="en-US" sz="800" b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 marL="68580" marR="68580" marT="30861" marB="3086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0" dirty="0" err="1" smtClean="0">
                          <a:effectLst/>
                        </a:rPr>
                        <a:t>Menyusun</a:t>
                      </a:r>
                      <a:r>
                        <a:rPr lang="sv-SE" sz="800" b="0" dirty="0" smtClean="0">
                          <a:effectLst/>
                        </a:rPr>
                        <a:t> Program </a:t>
                      </a:r>
                      <a:r>
                        <a:rPr lang="sv-SE" sz="800" b="0" dirty="0" err="1" smtClean="0">
                          <a:effectLst/>
                        </a:rPr>
                        <a:t>Kegiatan</a:t>
                      </a:r>
                      <a:r>
                        <a:rPr lang="sv-SE" sz="800" b="0" dirty="0" smtClean="0">
                          <a:effectLst/>
                        </a:rPr>
                        <a:t> </a:t>
                      </a:r>
                      <a:r>
                        <a:rPr lang="sv-SE" sz="800" b="0" dirty="0" err="1" smtClean="0">
                          <a:effectLst/>
                        </a:rPr>
                        <a:t>Kerja</a:t>
                      </a:r>
                      <a:r>
                        <a:rPr lang="sv-SE" sz="800" b="0" dirty="0" smtClean="0">
                          <a:effectLst/>
                        </a:rPr>
                        <a:t> Sama Strategis.</a:t>
                      </a:r>
                      <a:endParaRPr lang="en-US" sz="800" b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 marL="68580" marR="68580" marT="30861" marB="30861"/>
                </a:tc>
              </a:tr>
              <a:tr h="43205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900" dirty="0" smtClean="0"/>
                        <a:t>6. </a:t>
                      </a:r>
                      <a:endParaRPr lang="en-US" sz="900" dirty="0"/>
                    </a:p>
                  </a:txBody>
                  <a:tcPr marL="68580" marR="68580" marT="30861" marB="308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dirty="0" err="1" smtClean="0"/>
                        <a:t>Hubungan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Pemerintah</a:t>
                      </a:r>
                      <a:r>
                        <a:rPr lang="en-US" sz="800" dirty="0" smtClean="0"/>
                        <a:t> Daerah </a:t>
                      </a:r>
                      <a:r>
                        <a:rPr lang="en-US" sz="800" dirty="0" err="1" smtClean="0"/>
                        <a:t>dan</a:t>
                      </a:r>
                      <a:r>
                        <a:rPr lang="en-US" sz="800" dirty="0" smtClean="0"/>
                        <a:t> DPRD.</a:t>
                      </a:r>
                      <a:endParaRPr lang="en-US" sz="800" dirty="0"/>
                    </a:p>
                  </a:txBody>
                  <a:tcPr marL="68580" marR="68580" marT="30861" marB="3086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Penetapan Program </a:t>
                      </a:r>
                      <a:r>
                        <a:rPr lang="en-US" sz="800" b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Pembentukan</a:t>
                      </a:r>
                      <a:r>
                        <a:rPr lang="en-US" sz="800" b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Peraturan</a:t>
                      </a:r>
                      <a:r>
                        <a:rPr lang="en-US" sz="800" b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Daerah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 marL="68580" marR="68580" marT="30861" marB="308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800" b="0" dirty="0" err="1" smtClean="0">
                          <a:effectLst/>
                        </a:rPr>
                        <a:t>Menyusun</a:t>
                      </a:r>
                      <a:r>
                        <a:rPr lang="it-IT" sz="800" b="0" dirty="0" smtClean="0">
                          <a:effectLst/>
                        </a:rPr>
                        <a:t> </a:t>
                      </a:r>
                      <a:r>
                        <a:rPr lang="it-IT" sz="800" b="0" dirty="0" err="1" smtClean="0">
                          <a:effectLst/>
                        </a:rPr>
                        <a:t>Rencana</a:t>
                      </a:r>
                      <a:r>
                        <a:rPr lang="it-IT" sz="800" b="0" dirty="0" smtClean="0">
                          <a:effectLst/>
                        </a:rPr>
                        <a:t> </a:t>
                      </a:r>
                      <a:r>
                        <a:rPr lang="it-IT" sz="800" b="0" dirty="0" err="1" smtClean="0">
                          <a:effectLst/>
                        </a:rPr>
                        <a:t>Strategis</a:t>
                      </a:r>
                      <a:r>
                        <a:rPr lang="it-IT" sz="800" b="0" dirty="0" smtClean="0">
                          <a:effectLst/>
                        </a:rPr>
                        <a:t> SKPD </a:t>
                      </a:r>
                      <a:endParaRPr lang="en-US" sz="800" b="0" dirty="0"/>
                    </a:p>
                  </a:txBody>
                  <a:tcPr marL="68580" marR="68580" marT="30861" marB="308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800" b="0" dirty="0" err="1" smtClean="0">
                          <a:effectLst/>
                        </a:rPr>
                        <a:t>Menyusun</a:t>
                      </a:r>
                      <a:r>
                        <a:rPr lang="fi-FI" sz="800" b="0" dirty="0" smtClean="0">
                          <a:effectLst/>
                        </a:rPr>
                        <a:t> </a:t>
                      </a:r>
                      <a:r>
                        <a:rPr lang="fi-FI" sz="800" b="0" dirty="0" err="1" smtClean="0">
                          <a:effectLst/>
                        </a:rPr>
                        <a:t>Rencana</a:t>
                      </a:r>
                      <a:r>
                        <a:rPr lang="fi-FI" sz="800" b="0" dirty="0" smtClean="0">
                          <a:effectLst/>
                        </a:rPr>
                        <a:t> </a:t>
                      </a:r>
                      <a:r>
                        <a:rPr lang="fi-FI" sz="800" b="0" dirty="0" err="1" smtClean="0">
                          <a:effectLst/>
                        </a:rPr>
                        <a:t>Kinerja</a:t>
                      </a:r>
                      <a:r>
                        <a:rPr lang="fi-FI" sz="800" b="0" dirty="0" smtClean="0">
                          <a:effectLst/>
                        </a:rPr>
                        <a:t>  SKPD </a:t>
                      </a:r>
                      <a:endParaRPr lang="en-US" sz="800" b="0" dirty="0"/>
                    </a:p>
                  </a:txBody>
                  <a:tcPr marL="68580" marR="68580" marT="30861" marB="308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800" b="0" dirty="0" smtClean="0">
                          <a:effectLst/>
                        </a:rPr>
                        <a:t>Menyusun </a:t>
                      </a:r>
                      <a:r>
                        <a:rPr lang="es-ES" sz="800" b="0" dirty="0" err="1" smtClean="0">
                          <a:effectLst/>
                        </a:rPr>
                        <a:t>Rencana</a:t>
                      </a:r>
                      <a:r>
                        <a:rPr lang="es-ES" sz="800" b="0" dirty="0" smtClean="0">
                          <a:effectLst/>
                        </a:rPr>
                        <a:t> </a:t>
                      </a:r>
                      <a:r>
                        <a:rPr lang="es-ES" sz="800" b="0" dirty="0" err="1" smtClean="0">
                          <a:effectLst/>
                        </a:rPr>
                        <a:t>Kegiatan</a:t>
                      </a:r>
                      <a:r>
                        <a:rPr lang="es-ES" sz="800" b="0" dirty="0" smtClean="0">
                          <a:effectLst/>
                        </a:rPr>
                        <a:t> </a:t>
                      </a:r>
                      <a:r>
                        <a:rPr lang="es-ES" sz="800" b="0" dirty="0" err="1" smtClean="0">
                          <a:effectLst/>
                        </a:rPr>
                        <a:t>Anggaran</a:t>
                      </a:r>
                      <a:r>
                        <a:rPr lang="es-ES" sz="800" b="0" dirty="0" smtClean="0">
                          <a:effectLst/>
                        </a:rPr>
                        <a:t> </a:t>
                      </a:r>
                      <a:endParaRPr lang="en-US" sz="800" b="0" dirty="0"/>
                    </a:p>
                  </a:txBody>
                  <a:tcPr marL="68580" marR="68580" marT="30861" marB="30861"/>
                </a:tc>
              </a:tr>
              <a:tr h="55549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900" dirty="0" smtClean="0"/>
                        <a:t>7.</a:t>
                      </a:r>
                      <a:endParaRPr lang="en-US" sz="900" dirty="0"/>
                    </a:p>
                  </a:txBody>
                  <a:tcPr marL="68580" marR="68580" marT="30861" marB="308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dirty="0" err="1" smtClean="0"/>
                        <a:t>Etika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Pemerintahan</a:t>
                      </a:r>
                      <a:r>
                        <a:rPr lang="en-US" sz="800" dirty="0" smtClean="0"/>
                        <a:t>.</a:t>
                      </a:r>
                      <a:endParaRPr lang="en-US" sz="800" dirty="0"/>
                    </a:p>
                  </a:txBody>
                  <a:tcPr marL="68580" marR="68580" marT="30861" marB="3086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</a:rPr>
                        <a:t>Mengelola </a:t>
                      </a:r>
                      <a:r>
                        <a:rPr lang="en-US" sz="800" dirty="0" err="1" smtClean="0">
                          <a:effectLst/>
                        </a:rPr>
                        <a:t>Hubungan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</a:rPr>
                        <a:t>Dengan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</a:rPr>
                        <a:t>Unsur</a:t>
                      </a:r>
                      <a:r>
                        <a:rPr lang="en-US" sz="800" dirty="0" smtClean="0">
                          <a:effectLst/>
                        </a:rPr>
                        <a:t> Media </a:t>
                      </a:r>
                      <a:r>
                        <a:rPr lang="en-US" sz="800" dirty="0" err="1" smtClean="0">
                          <a:effectLst/>
                        </a:rPr>
                        <a:t>Informasi</a:t>
                      </a:r>
                      <a:endParaRPr lang="en-US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 marL="68580" marR="68580" marT="30861" marB="3086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Membuat Strategi </a:t>
                      </a:r>
                      <a:r>
                        <a:rPr lang="en-US" sz="800" b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Peningkatan</a:t>
                      </a:r>
                      <a:r>
                        <a:rPr lang="en-US" sz="8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800" b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Kepercayaan</a:t>
                      </a:r>
                      <a:r>
                        <a:rPr lang="en-US" sz="8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800" b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Publik</a:t>
                      </a:r>
                      <a:r>
                        <a:rPr lang="en-US" sz="8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n-US" sz="800" b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 marL="68580" marR="68580" marT="30861" marB="308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800" b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Menerapkan</a:t>
                      </a:r>
                      <a:r>
                        <a:rPr lang="fi-FI" sz="8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i-FI" sz="800" b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Etos</a:t>
                      </a:r>
                      <a:r>
                        <a:rPr lang="fi-FI" sz="8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i-FI" sz="800" b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Kerja</a:t>
                      </a:r>
                      <a:r>
                        <a:rPr lang="fi-FI" sz="8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i-FI" sz="800" b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Pelayanan</a:t>
                      </a:r>
                      <a:r>
                        <a:rPr lang="fi-FI" sz="8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i-FI" sz="800" b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Publik</a:t>
                      </a:r>
                      <a:r>
                        <a:rPr lang="fi-FI" sz="8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n-US" sz="800" b="0" dirty="0"/>
                    </a:p>
                  </a:txBody>
                  <a:tcPr marL="68580" marR="68580" marT="30861" marB="3086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Melakukan </a:t>
                      </a:r>
                      <a:r>
                        <a:rPr lang="fi-FI" sz="800" b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Pengawasan</a:t>
                      </a:r>
                      <a:r>
                        <a:rPr lang="fi-FI" sz="8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i-FI" sz="800" b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Penerapan</a:t>
                      </a:r>
                      <a:r>
                        <a:rPr lang="fi-FI" sz="8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i-FI" sz="800" b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Nilai</a:t>
                      </a:r>
                      <a:r>
                        <a:rPr lang="fi-FI" sz="8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i-FI" sz="800" b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Pelayanan</a:t>
                      </a:r>
                      <a:r>
                        <a:rPr lang="fi-FI" sz="8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i-FI" sz="800" b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Publik</a:t>
                      </a:r>
                      <a:r>
                        <a:rPr lang="fi-FI" sz="8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en-US" sz="800" b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800" dirty="0"/>
                    </a:p>
                  </a:txBody>
                  <a:tcPr marL="68580" marR="68580" marT="30861" marB="30861"/>
                </a:tc>
              </a:tr>
            </a:tbl>
          </a:graphicData>
        </a:graphic>
      </p:graphicFrame>
      <p:pic>
        <p:nvPicPr>
          <p:cNvPr id="28739" name="Picture 2" descr="C:\Users\Pc3\Desktop\LOGO KEMENTERIAN DALAM NEGER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6" y="-7144"/>
            <a:ext cx="708025" cy="77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428728" y="39849"/>
            <a:ext cx="8572560" cy="346249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STRUKTUR KURIKULUM = KOMPETENSI PEMERINTAHAN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C:\Users\User\Pictures\How-to-Plan-Your-Next-Web-Project-Part-1-Strategy-and-Stakeholde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3176" y="2720340"/>
            <a:ext cx="2790825" cy="1883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2" descr="C:\Users\User\Pictures\3d-man-with-what-next-sign-board-stock-illustrations__k14897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1671638" cy="226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671638" y="707232"/>
            <a:ext cx="5257800" cy="690086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n-AU" sz="4400" kern="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751115" y="1754891"/>
          <a:ext cx="6912429" cy="269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9702" name="AutoShape 4" descr="Hasil gambar untuk next  plan png"/>
          <p:cNvSpPr>
            <a:spLocks noChangeAspect="1" noChangeArrowheads="1"/>
          </p:cNvSpPr>
          <p:nvPr/>
        </p:nvSpPr>
        <p:spPr bwMode="auto">
          <a:xfrm>
            <a:off x="155575" y="224314"/>
            <a:ext cx="30480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9703" name="Picture 2" descr="C:\Users\Pc3\Desktop\LOGO KEMENTERIAN DALAM NEGERI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86751" y="128588"/>
            <a:ext cx="708025" cy="77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1785938" y="0"/>
            <a:ext cx="5949950" cy="107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  <a:defRPr/>
            </a:pPr>
            <a:r>
              <a:rPr lang="en-AU" sz="2800" kern="0" dirty="0">
                <a:solidFill>
                  <a:srgbClr val="00B0F0"/>
                </a:solidFill>
                <a:latin typeface="Bahnschrift Condensed" pitchFamily="34" charset="0"/>
              </a:rPr>
              <a:t>TINDAK LANJUT OLEH PEMERINTAH DAERAH</a:t>
            </a:r>
            <a:endParaRPr lang="zh-CN" altLang="en-US" sz="2800" dirty="0">
              <a:solidFill>
                <a:srgbClr val="00B0F0"/>
              </a:solidFill>
              <a:latin typeface="Bahnschrift Condensed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1">
            <a:spLocks noChangeArrowheads="1"/>
          </p:cNvSpPr>
          <p:nvPr/>
        </p:nvSpPr>
        <p:spPr bwMode="auto">
          <a:xfrm>
            <a:off x="1143000" y="-128587"/>
            <a:ext cx="6643688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  <a:defRPr/>
            </a:pPr>
            <a:r>
              <a:rPr lang="en-AU" sz="3200" kern="0" dirty="0">
                <a:latin typeface="Bahnschrift Condensed" pitchFamily="34" charset="0"/>
              </a:rPr>
              <a:t>POLA PIKIR REVOLUSI MENTAL</a:t>
            </a:r>
            <a:endParaRPr lang="zh-CN" altLang="en-US" sz="3200" dirty="0">
              <a:latin typeface="Bahnschrift Condensed" pitchFamily="34" charset="0"/>
              <a:ea typeface="Microsoft YaHei" pitchFamily="34" charset="-122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285720" y="514336"/>
          <a:ext cx="7572428" cy="3721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gerakan revolusi menta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8926" y="3600457"/>
            <a:ext cx="2286016" cy="1371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5" name="Picture 2" descr="C:\Users\Pc3\Desktop\LOGO KEMENTERIAN DALAM NEGERI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61364" y="108585"/>
            <a:ext cx="5857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00375" y="771527"/>
            <a:ext cx="5848350" cy="500456"/>
            <a:chOff x="0" y="0"/>
            <a:chExt cx="6562725" cy="556062"/>
          </a:xfrm>
        </p:grpSpPr>
        <p:sp>
          <p:nvSpPr>
            <p:cNvPr id="5150" name="AutoShape 3"/>
            <p:cNvSpPr>
              <a:spLocks noChangeArrowheads="1"/>
            </p:cNvSpPr>
            <p:nvPr/>
          </p:nvSpPr>
          <p:spPr bwMode="auto">
            <a:xfrm>
              <a:off x="0" y="192088"/>
              <a:ext cx="6562725" cy="354012"/>
            </a:xfrm>
            <a:prstGeom prst="rect">
              <a:avLst/>
            </a:prstGeom>
            <a:solidFill>
              <a:srgbClr val="595959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 b="1">
                <a:latin typeface="Calibri" pitchFamily="34" charset="0"/>
              </a:endParaRPr>
            </a:p>
          </p:txBody>
        </p:sp>
        <p:sp>
          <p:nvSpPr>
            <p:cNvPr id="5151" name="AutoShape 3"/>
            <p:cNvSpPr>
              <a:spLocks noChangeArrowheads="1"/>
            </p:cNvSpPr>
            <p:nvPr/>
          </p:nvSpPr>
          <p:spPr bwMode="auto">
            <a:xfrm>
              <a:off x="65087" y="0"/>
              <a:ext cx="6432550" cy="481013"/>
            </a:xfrm>
            <a:prstGeom prst="rect">
              <a:avLst/>
            </a:prstGeom>
            <a:solidFill>
              <a:srgbClr val="22BAD8">
                <a:alpha val="87842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 b="1">
                <a:solidFill>
                  <a:schemeClr val="tx2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5152" name="Rectangle 13"/>
            <p:cNvSpPr>
              <a:spLocks noChangeArrowheads="1"/>
            </p:cNvSpPr>
            <p:nvPr/>
          </p:nvSpPr>
          <p:spPr bwMode="auto">
            <a:xfrm>
              <a:off x="80164" y="84138"/>
              <a:ext cx="6332972" cy="471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en-ID" altLang="zh-CN" b="1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KOMPETENSI TEKNIS</a:t>
              </a:r>
              <a:endParaRPr lang="zh-CN" altLang="en-US" b="1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928939" y="1350171"/>
            <a:ext cx="5919787" cy="770303"/>
            <a:chOff x="0" y="0"/>
            <a:chExt cx="6562725" cy="855949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0" y="0"/>
              <a:ext cx="6562725" cy="546100"/>
              <a:chOff x="0" y="0"/>
              <a:chExt cx="6561756" cy="546060"/>
            </a:xfrm>
          </p:grpSpPr>
          <p:sp>
            <p:nvSpPr>
              <p:cNvPr id="5148" name="AutoShape 3"/>
              <p:cNvSpPr>
                <a:spLocks noChangeArrowheads="1"/>
              </p:cNvSpPr>
              <p:nvPr/>
            </p:nvSpPr>
            <p:spPr bwMode="auto">
              <a:xfrm>
                <a:off x="0" y="192073"/>
                <a:ext cx="6561756" cy="353987"/>
              </a:xfrm>
              <a:prstGeom prst="rect">
                <a:avLst/>
              </a:prstGeom>
              <a:solidFill>
                <a:srgbClr val="595959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5149" name="AutoShape 3"/>
              <p:cNvSpPr>
                <a:spLocks noChangeArrowheads="1"/>
              </p:cNvSpPr>
              <p:nvPr/>
            </p:nvSpPr>
            <p:spPr bwMode="auto">
              <a:xfrm>
                <a:off x="65077" y="0"/>
                <a:ext cx="6431600" cy="482565"/>
              </a:xfrm>
              <a:prstGeom prst="rect">
                <a:avLst/>
              </a:prstGeom>
              <a:solidFill>
                <a:srgbClr val="7F7F7F">
                  <a:alpha val="87842"/>
                </a:srgbClr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 sz="2000" b="1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5147" name="Rectangle 13"/>
            <p:cNvSpPr>
              <a:spLocks noChangeArrowheads="1"/>
            </p:cNvSpPr>
            <p:nvPr/>
          </p:nvSpPr>
          <p:spPr bwMode="auto">
            <a:xfrm>
              <a:off x="71438" y="76196"/>
              <a:ext cx="6429420" cy="779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en-ID" altLang="zh-CN" b="1">
                  <a:solidFill>
                    <a:schemeClr val="bg1"/>
                  </a:solidFill>
                </a:rPr>
                <a:t>KOMPETENSI MANAJERIAL</a:t>
              </a:r>
              <a:endParaRPr lang="zh-CN" altLang="en-US" b="1">
                <a:solidFill>
                  <a:schemeClr val="bg1"/>
                </a:solidFill>
              </a:endParaRPr>
            </a:p>
            <a:p>
              <a:pPr algn="ctr"/>
              <a:endParaRPr lang="zh-CN" alt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2928939" y="1993108"/>
            <a:ext cx="5919787" cy="777449"/>
            <a:chOff x="0" y="0"/>
            <a:chExt cx="6562725" cy="863892"/>
          </a:xfrm>
        </p:grpSpPr>
        <p:sp>
          <p:nvSpPr>
            <p:cNvPr id="5143" name="AutoShape 3"/>
            <p:cNvSpPr>
              <a:spLocks noChangeArrowheads="1"/>
            </p:cNvSpPr>
            <p:nvPr/>
          </p:nvSpPr>
          <p:spPr bwMode="auto">
            <a:xfrm>
              <a:off x="0" y="192087"/>
              <a:ext cx="6562725" cy="354013"/>
            </a:xfrm>
            <a:prstGeom prst="rect">
              <a:avLst/>
            </a:prstGeom>
            <a:solidFill>
              <a:srgbClr val="595959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5144" name="AutoShape 3"/>
            <p:cNvSpPr>
              <a:spLocks noChangeArrowheads="1"/>
            </p:cNvSpPr>
            <p:nvPr/>
          </p:nvSpPr>
          <p:spPr bwMode="auto">
            <a:xfrm>
              <a:off x="65087" y="0"/>
              <a:ext cx="6432550" cy="481012"/>
            </a:xfrm>
            <a:prstGeom prst="rect">
              <a:avLst/>
            </a:prstGeom>
            <a:solidFill>
              <a:srgbClr val="22BAD8">
                <a:alpha val="87842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5145" name="Rectangle 13"/>
            <p:cNvSpPr>
              <a:spLocks noChangeArrowheads="1"/>
            </p:cNvSpPr>
            <p:nvPr/>
          </p:nvSpPr>
          <p:spPr bwMode="auto">
            <a:xfrm>
              <a:off x="71438" y="84137"/>
              <a:ext cx="6429420" cy="779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en-ID" altLang="zh-CN" b="1">
                  <a:solidFill>
                    <a:schemeClr val="bg1"/>
                  </a:solidFill>
                </a:rPr>
                <a:t>KOMPETENSI SOSIAL KULTURAL</a:t>
              </a:r>
              <a:endParaRPr lang="zh-CN" altLang="en-US" b="1">
                <a:solidFill>
                  <a:schemeClr val="bg1"/>
                </a:solidFill>
              </a:endParaRPr>
            </a:p>
            <a:p>
              <a:pPr algn="ctr"/>
              <a:endParaRPr lang="zh-CN" alt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2928939" y="2443163"/>
            <a:ext cx="5991225" cy="778878"/>
            <a:chOff x="0" y="0"/>
            <a:chExt cx="6562725" cy="865482"/>
          </a:xfrm>
        </p:grpSpPr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0" y="0"/>
              <a:ext cx="6562725" cy="546100"/>
              <a:chOff x="0" y="0"/>
              <a:chExt cx="6448390" cy="611157"/>
            </a:xfrm>
          </p:grpSpPr>
          <p:sp>
            <p:nvSpPr>
              <p:cNvPr id="5141" name="AutoShape 3"/>
              <p:cNvSpPr>
                <a:spLocks noChangeArrowheads="1"/>
              </p:cNvSpPr>
              <p:nvPr/>
            </p:nvSpPr>
            <p:spPr bwMode="auto">
              <a:xfrm>
                <a:off x="0" y="214971"/>
                <a:ext cx="6448390" cy="396186"/>
              </a:xfrm>
              <a:prstGeom prst="rect">
                <a:avLst/>
              </a:prstGeom>
              <a:solidFill>
                <a:srgbClr val="595959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5142" name="AutoShape 3"/>
              <p:cNvSpPr>
                <a:spLocks noChangeArrowheads="1"/>
              </p:cNvSpPr>
              <p:nvPr/>
            </p:nvSpPr>
            <p:spPr bwMode="auto">
              <a:xfrm>
                <a:off x="63953" y="0"/>
                <a:ext cx="6320483" cy="540092"/>
              </a:xfrm>
              <a:prstGeom prst="rect">
                <a:avLst/>
              </a:prstGeom>
              <a:solidFill>
                <a:srgbClr val="7F7F7F">
                  <a:alpha val="87842"/>
                </a:srgbClr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 sz="2000" b="1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5140" name="Rectangle 13"/>
            <p:cNvSpPr>
              <a:spLocks noChangeArrowheads="1"/>
            </p:cNvSpPr>
            <p:nvPr/>
          </p:nvSpPr>
          <p:spPr bwMode="auto">
            <a:xfrm>
              <a:off x="77330" y="85725"/>
              <a:ext cx="6418424" cy="779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en-ID" altLang="zh-CN" b="1">
                  <a:solidFill>
                    <a:schemeClr val="bg1"/>
                  </a:solidFill>
                </a:rPr>
                <a:t>KOMPETENSI PEMERINTAHAN</a:t>
              </a:r>
              <a:endParaRPr lang="zh-CN" altLang="en-US" b="1">
                <a:solidFill>
                  <a:schemeClr val="bg1"/>
                </a:solidFill>
              </a:endParaRPr>
            </a:p>
            <a:p>
              <a:pPr algn="ctr"/>
              <a:endParaRPr lang="zh-CN" altLang="en-US" b="1">
                <a:solidFill>
                  <a:schemeClr val="bg1"/>
                </a:solidFill>
              </a:endParaRPr>
            </a:p>
          </p:txBody>
        </p:sp>
      </p:grp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428625" y="771527"/>
            <a:ext cx="2357438" cy="2314575"/>
          </a:xfrm>
          <a:prstGeom prst="rect">
            <a:avLst/>
          </a:prstGeom>
          <a:solidFill>
            <a:srgbClr val="1E8FB2">
              <a:alpha val="87842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D" altLang="zh-CN" sz="1600" dirty="0">
              <a:solidFill>
                <a:schemeClr val="bg1"/>
              </a:solidFill>
              <a:latin typeface="Calibri" pitchFamily="34" charset="0"/>
              <a:ea typeface="Microsoft YaHei" pitchFamily="34" charset="-122"/>
            </a:endParaRPr>
          </a:p>
          <a:p>
            <a:endParaRPr lang="en-ID" altLang="zh-CN" sz="1600" dirty="0">
              <a:solidFill>
                <a:schemeClr val="bg1"/>
              </a:solidFill>
              <a:latin typeface="Calibri" pitchFamily="34" charset="0"/>
              <a:ea typeface="Microsoft YaHei" pitchFamily="34" charset="-122"/>
            </a:endParaRPr>
          </a:p>
          <a:p>
            <a:endParaRPr lang="en-ID" altLang="zh-CN" sz="1600" dirty="0">
              <a:solidFill>
                <a:schemeClr val="bg1"/>
              </a:solidFill>
              <a:latin typeface="Calibri" pitchFamily="34" charset="0"/>
              <a:ea typeface="Microsoft YaHei" pitchFamily="34" charset="-122"/>
            </a:endParaRPr>
          </a:p>
          <a:p>
            <a:endParaRPr lang="en-ID" altLang="zh-CN" sz="1600" dirty="0">
              <a:solidFill>
                <a:schemeClr val="bg1"/>
              </a:solidFill>
              <a:latin typeface="Calibri" pitchFamily="34" charset="0"/>
              <a:ea typeface="Microsoft YaHei" pitchFamily="34" charset="-122"/>
            </a:endParaRPr>
          </a:p>
          <a:p>
            <a:endParaRPr lang="en-ID" altLang="zh-CN" sz="1600" dirty="0">
              <a:solidFill>
                <a:schemeClr val="bg1"/>
              </a:solidFill>
              <a:latin typeface="Calibri" pitchFamily="34" charset="0"/>
              <a:ea typeface="Microsoft YaHei" pitchFamily="34" charset="-122"/>
            </a:endParaRPr>
          </a:p>
          <a:p>
            <a:endParaRPr lang="en-ID" altLang="zh-CN" sz="1600" dirty="0">
              <a:solidFill>
                <a:schemeClr val="bg1"/>
              </a:solidFill>
              <a:latin typeface="Calibri" pitchFamily="34" charset="0"/>
              <a:ea typeface="Microsoft YaHei" pitchFamily="34" charset="-122"/>
            </a:endParaRPr>
          </a:p>
          <a:p>
            <a:endParaRPr lang="en-ID" altLang="zh-CN" sz="1600" dirty="0">
              <a:solidFill>
                <a:schemeClr val="bg1"/>
              </a:solidFill>
              <a:latin typeface="Calibri" pitchFamily="34" charset="0"/>
              <a:ea typeface="Microsoft YaHei" pitchFamily="34" charset="-122"/>
            </a:endParaRPr>
          </a:p>
          <a:p>
            <a:endParaRPr lang="en-ID" altLang="zh-CN" sz="1600" dirty="0">
              <a:solidFill>
                <a:schemeClr val="bg1"/>
              </a:solidFill>
              <a:latin typeface="Calibri" pitchFamily="34" charset="0"/>
              <a:ea typeface="Microsoft YaHei" pitchFamily="34" charset="-122"/>
            </a:endParaRPr>
          </a:p>
          <a:p>
            <a:endParaRPr lang="en-ID" altLang="zh-CN" sz="1600" dirty="0">
              <a:solidFill>
                <a:schemeClr val="bg1"/>
              </a:solidFill>
              <a:latin typeface="Calibri" pitchFamily="34" charset="0"/>
              <a:ea typeface="Microsoft YaHei" pitchFamily="34" charset="-122"/>
            </a:endParaRPr>
          </a:p>
          <a:p>
            <a:endParaRPr lang="en-ID" altLang="zh-CN" sz="1600" dirty="0">
              <a:solidFill>
                <a:schemeClr val="bg1"/>
              </a:solidFill>
              <a:latin typeface="Calibri" pitchFamily="34" charset="0"/>
              <a:ea typeface="Microsoft YaHei" pitchFamily="34" charset="-122"/>
            </a:endParaRPr>
          </a:p>
          <a:p>
            <a:endParaRPr lang="en-ID" altLang="zh-CN" sz="1600" dirty="0">
              <a:solidFill>
                <a:schemeClr val="bg1"/>
              </a:solidFill>
              <a:latin typeface="Calibri" pitchFamily="34" charset="0"/>
              <a:ea typeface="Microsoft YaHei" pitchFamily="34" charset="-122"/>
            </a:endParaRPr>
          </a:p>
          <a:p>
            <a:endParaRPr lang="en-ID" altLang="zh-CN" sz="1600" dirty="0">
              <a:solidFill>
                <a:schemeClr val="bg1"/>
              </a:solidFill>
              <a:latin typeface="Calibri" pitchFamily="34" charset="0"/>
              <a:ea typeface="Microsoft YaHei" pitchFamily="34" charset="-122"/>
            </a:endParaRPr>
          </a:p>
          <a:p>
            <a:endParaRPr lang="en-ID" altLang="zh-CN" sz="1600" dirty="0">
              <a:solidFill>
                <a:schemeClr val="bg1"/>
              </a:solidFill>
              <a:latin typeface="Calibri" pitchFamily="34" charset="0"/>
              <a:ea typeface="Microsoft YaHei" pitchFamily="34" charset="-122"/>
            </a:endParaRPr>
          </a:p>
          <a:p>
            <a:r>
              <a:rPr lang="en-ID" altLang="zh-CN" sz="1600" dirty="0" err="1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rPr>
              <a:t>Pegawai</a:t>
            </a:r>
            <a:r>
              <a:rPr lang="en-ID" altLang="zh-CN" sz="1600" dirty="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rPr>
              <a:t> </a:t>
            </a:r>
            <a:r>
              <a:rPr lang="en-ID" altLang="zh-CN" sz="1600" dirty="0" err="1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rPr>
              <a:t>Aparatur</a:t>
            </a:r>
            <a:r>
              <a:rPr lang="en-ID" altLang="zh-CN" sz="1600" dirty="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rPr>
              <a:t> </a:t>
            </a:r>
            <a:r>
              <a:rPr lang="en-ID" altLang="zh-CN" sz="1600" dirty="0" err="1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rPr>
              <a:t>Sipil</a:t>
            </a:r>
            <a:r>
              <a:rPr lang="en-ID" altLang="zh-CN" sz="1600" dirty="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rPr>
              <a:t> </a:t>
            </a:r>
          </a:p>
          <a:p>
            <a:r>
              <a:rPr lang="en-ID" altLang="zh-CN" sz="1600" dirty="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rPr>
              <a:t>Negara yang </a:t>
            </a:r>
            <a:r>
              <a:rPr lang="en-ID" altLang="zh-CN" sz="1600" dirty="0" err="1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rPr>
              <a:t>menduduki</a:t>
            </a:r>
            <a:r>
              <a:rPr lang="en-ID" altLang="zh-CN" sz="1600" dirty="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rPr>
              <a:t> </a:t>
            </a:r>
          </a:p>
          <a:p>
            <a:r>
              <a:rPr lang="en-ID" altLang="zh-CN" sz="1600" dirty="0" err="1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rPr>
              <a:t>Jabatan</a:t>
            </a:r>
            <a:r>
              <a:rPr lang="en-ID" altLang="zh-CN" sz="1600" dirty="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rPr>
              <a:t> </a:t>
            </a:r>
            <a:r>
              <a:rPr lang="en-ID" altLang="zh-CN" sz="1600" dirty="0" err="1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rPr>
              <a:t>Pimpinan</a:t>
            </a:r>
            <a:r>
              <a:rPr lang="en-ID" altLang="zh-CN" sz="1600" dirty="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rPr>
              <a:t> </a:t>
            </a:r>
            <a:r>
              <a:rPr lang="en-ID" altLang="zh-CN" sz="1600" dirty="0" err="1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rPr>
              <a:t>Tinggi</a:t>
            </a:r>
            <a:r>
              <a:rPr lang="en-ID" altLang="zh-CN" sz="1600" dirty="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rPr>
              <a:t>,</a:t>
            </a:r>
          </a:p>
          <a:p>
            <a:r>
              <a:rPr lang="en-ID" altLang="zh-CN" sz="1600" dirty="0" err="1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rPr>
              <a:t>Jabatan</a:t>
            </a:r>
            <a:r>
              <a:rPr lang="en-ID" altLang="zh-CN" sz="1600" dirty="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rPr>
              <a:t> Administrator, </a:t>
            </a:r>
            <a:r>
              <a:rPr lang="en-ID" altLang="zh-CN" sz="1600" dirty="0" err="1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rPr>
              <a:t>dan</a:t>
            </a:r>
            <a:r>
              <a:rPr lang="en-ID" altLang="zh-CN" sz="1600" dirty="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rPr>
              <a:t> </a:t>
            </a:r>
          </a:p>
          <a:p>
            <a:r>
              <a:rPr lang="en-ID" altLang="zh-CN" sz="1600" dirty="0" err="1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rPr>
              <a:t>Jabatan</a:t>
            </a:r>
            <a:r>
              <a:rPr lang="en-ID" altLang="zh-CN" sz="1600" dirty="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rPr>
              <a:t> </a:t>
            </a:r>
            <a:r>
              <a:rPr lang="en-ID" altLang="zh-CN" sz="1600" dirty="0" err="1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rPr>
              <a:t>Pengawas</a:t>
            </a:r>
            <a:r>
              <a:rPr lang="en-ID" altLang="zh-CN" sz="1600" dirty="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rPr>
              <a:t> </a:t>
            </a:r>
            <a:r>
              <a:rPr lang="en-ID" altLang="zh-CN" sz="1600" dirty="0" err="1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rPr>
              <a:t>pada</a:t>
            </a:r>
            <a:r>
              <a:rPr lang="en-ID" altLang="zh-CN" sz="1600" dirty="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rPr>
              <a:t> </a:t>
            </a:r>
          </a:p>
          <a:p>
            <a:r>
              <a:rPr lang="en-ID" altLang="zh-CN" sz="1600" dirty="0" err="1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rPr>
              <a:t>Perangkat</a:t>
            </a:r>
            <a:r>
              <a:rPr lang="en-ID" altLang="zh-CN" sz="1600" dirty="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rPr>
              <a:t> Daerah </a:t>
            </a:r>
            <a:r>
              <a:rPr lang="en-ID" altLang="zh-CN" sz="1600" dirty="0" err="1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rPr>
              <a:t>wajib</a:t>
            </a:r>
            <a:r>
              <a:rPr lang="en-ID" altLang="zh-CN" sz="1600" dirty="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rPr>
              <a:t> </a:t>
            </a:r>
          </a:p>
          <a:p>
            <a:r>
              <a:rPr lang="en-ID" altLang="zh-CN" sz="1600" dirty="0" err="1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rPr>
              <a:t>memenuhi</a:t>
            </a:r>
            <a:r>
              <a:rPr lang="en-ID" altLang="zh-CN" sz="1600" dirty="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rPr>
              <a:t> </a:t>
            </a:r>
            <a:r>
              <a:rPr lang="en-ID" altLang="zh-CN" sz="1600" dirty="0" err="1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rPr>
              <a:t>persyaratan</a:t>
            </a:r>
            <a:r>
              <a:rPr lang="en-ID" altLang="zh-CN" sz="1600" dirty="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rPr>
              <a:t> </a:t>
            </a:r>
          </a:p>
          <a:p>
            <a:r>
              <a:rPr lang="en-ID" altLang="zh-CN" sz="1600" b="1" u="sng" dirty="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rPr>
              <a:t>KOMPETENSI :</a:t>
            </a:r>
          </a:p>
          <a:p>
            <a:pPr>
              <a:lnSpc>
                <a:spcPts val="2775"/>
              </a:lnSpc>
            </a:pPr>
            <a:endParaRPr lang="en-ID" altLang="zh-CN" sz="1600" dirty="0">
              <a:solidFill>
                <a:schemeClr val="bg1"/>
              </a:solidFill>
              <a:latin typeface="Calibri" pitchFamily="34" charset="0"/>
              <a:ea typeface="Microsoft YaHei" pitchFamily="34" charset="-122"/>
            </a:endParaRPr>
          </a:p>
          <a:p>
            <a:pPr>
              <a:lnSpc>
                <a:spcPts val="2775"/>
              </a:lnSpc>
            </a:pPr>
            <a:endParaRPr lang="en-ID" altLang="zh-CN" sz="1600" dirty="0">
              <a:solidFill>
                <a:schemeClr val="bg1"/>
              </a:solidFill>
              <a:latin typeface="Calibri" pitchFamily="34" charset="0"/>
              <a:ea typeface="Microsoft YaHei" pitchFamily="34" charset="-122"/>
            </a:endParaRPr>
          </a:p>
          <a:p>
            <a:pPr>
              <a:lnSpc>
                <a:spcPts val="2775"/>
              </a:lnSpc>
            </a:pPr>
            <a:endParaRPr lang="en-ID" altLang="zh-CN" sz="1600" dirty="0">
              <a:solidFill>
                <a:schemeClr val="bg1"/>
              </a:solidFill>
              <a:latin typeface="Calibri" pitchFamily="34" charset="0"/>
              <a:ea typeface="Microsoft YaHei" pitchFamily="34" charset="-122"/>
            </a:endParaRPr>
          </a:p>
          <a:p>
            <a:pPr>
              <a:lnSpc>
                <a:spcPts val="2775"/>
              </a:lnSpc>
            </a:pPr>
            <a:endParaRPr lang="en-ID" altLang="zh-CN" sz="1600" dirty="0">
              <a:solidFill>
                <a:schemeClr val="bg1"/>
              </a:solidFill>
              <a:latin typeface="Calibri" pitchFamily="34" charset="0"/>
              <a:ea typeface="Microsoft YaHei" pitchFamily="34" charset="-122"/>
            </a:endParaRPr>
          </a:p>
          <a:p>
            <a:pPr>
              <a:lnSpc>
                <a:spcPts val="2775"/>
              </a:lnSpc>
            </a:pPr>
            <a:endParaRPr lang="en-ID" altLang="zh-CN" sz="1600" dirty="0">
              <a:solidFill>
                <a:schemeClr val="bg1"/>
              </a:solidFill>
              <a:latin typeface="Calibri" pitchFamily="34" charset="0"/>
              <a:ea typeface="Microsoft YaHei" pitchFamily="34" charset="-122"/>
            </a:endParaRPr>
          </a:p>
          <a:p>
            <a:pPr>
              <a:lnSpc>
                <a:spcPts val="2775"/>
              </a:lnSpc>
            </a:pPr>
            <a:endParaRPr lang="en-ID" altLang="zh-CN" sz="1600" dirty="0">
              <a:solidFill>
                <a:schemeClr val="bg1"/>
              </a:solidFill>
              <a:latin typeface="Calibri" pitchFamily="34" charset="0"/>
              <a:ea typeface="Microsoft YaHei" pitchFamily="34" charset="-122"/>
            </a:endParaRPr>
          </a:p>
          <a:p>
            <a:pPr>
              <a:lnSpc>
                <a:spcPts val="2775"/>
              </a:lnSpc>
            </a:pPr>
            <a:endParaRPr lang="en-ID" altLang="zh-CN" sz="1600" dirty="0">
              <a:solidFill>
                <a:schemeClr val="bg1"/>
              </a:solidFill>
              <a:latin typeface="Calibri" pitchFamily="34" charset="0"/>
              <a:ea typeface="Microsoft YaHei" pitchFamily="34" charset="-122"/>
            </a:endParaRPr>
          </a:p>
          <a:p>
            <a:pPr>
              <a:lnSpc>
                <a:spcPts val="2775"/>
              </a:lnSpc>
            </a:pPr>
            <a:endParaRPr lang="en-ID" altLang="zh-CN" sz="1600" dirty="0">
              <a:solidFill>
                <a:schemeClr val="bg1"/>
              </a:solidFill>
              <a:latin typeface="Calibri" pitchFamily="34" charset="0"/>
              <a:ea typeface="Microsoft YaHei" pitchFamily="34" charset="-122"/>
            </a:endParaRPr>
          </a:p>
          <a:p>
            <a:pPr>
              <a:lnSpc>
                <a:spcPts val="2775"/>
              </a:lnSpc>
            </a:pPr>
            <a:endParaRPr lang="zh-CN" altLang="en-US" sz="1600" dirty="0">
              <a:solidFill>
                <a:schemeClr val="bg1"/>
              </a:solidFill>
              <a:latin typeface="Calibri" pitchFamily="34" charset="0"/>
              <a:ea typeface="Microsoft YaHei" pitchFamily="34" charset="-122"/>
            </a:endParaRPr>
          </a:p>
        </p:txBody>
      </p:sp>
      <p:graphicFrame>
        <p:nvGraphicFramePr>
          <p:cNvPr id="31" name="Diagram 30"/>
          <p:cNvGraphicFramePr/>
          <p:nvPr/>
        </p:nvGraphicFramePr>
        <p:xfrm>
          <a:off x="4000496" y="3150398"/>
          <a:ext cx="2928958" cy="1993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3" name="Picture 32" descr="PNS-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4415" y="3150398"/>
            <a:ext cx="1692803" cy="1911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TextBox 13"/>
          <p:cNvSpPr txBox="1">
            <a:spLocks noChangeArrowheads="1"/>
          </p:cNvSpPr>
          <p:nvPr/>
        </p:nvSpPr>
        <p:spPr bwMode="auto">
          <a:xfrm>
            <a:off x="1571604" y="142858"/>
            <a:ext cx="5521338" cy="49795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ID" altLang="zh-CN" sz="2400" dirty="0">
                <a:latin typeface="Microsoft YaHei" pitchFamily="34" charset="-122"/>
                <a:ea typeface="Microsoft YaHei" pitchFamily="34" charset="-122"/>
              </a:rPr>
              <a:t>PP 18 </a:t>
            </a:r>
            <a:r>
              <a:rPr lang="en-ID" altLang="zh-CN" sz="2400" dirty="0" err="1">
                <a:latin typeface="Microsoft YaHei" pitchFamily="34" charset="-122"/>
                <a:ea typeface="Microsoft YaHei" pitchFamily="34" charset="-122"/>
              </a:rPr>
              <a:t>Tahun</a:t>
            </a:r>
            <a:r>
              <a:rPr lang="en-ID" altLang="zh-CN" sz="2400" dirty="0">
                <a:latin typeface="Microsoft YaHei" pitchFamily="34" charset="-122"/>
                <a:ea typeface="Microsoft YaHei" pitchFamily="34" charset="-122"/>
              </a:rPr>
              <a:t> 2016 (</a:t>
            </a:r>
            <a:r>
              <a:rPr lang="en-ID" altLang="zh-CN" sz="2400" dirty="0" err="1">
                <a:latin typeface="Microsoft YaHei" pitchFamily="34" charset="-122"/>
                <a:ea typeface="Microsoft YaHei" pitchFamily="34" charset="-122"/>
              </a:rPr>
              <a:t>Pasal</a:t>
            </a:r>
            <a:r>
              <a:rPr lang="en-ID" altLang="zh-CN" sz="2400" dirty="0">
                <a:latin typeface="Microsoft YaHei" pitchFamily="34" charset="-122"/>
                <a:ea typeface="Microsoft YaHei" pitchFamily="34" charset="-122"/>
              </a:rPr>
              <a:t> 98)</a:t>
            </a:r>
            <a:endParaRPr lang="zh-CN" altLang="en-US" sz="2400" dirty="0">
              <a:latin typeface="Microsoft YaHei" pitchFamily="34" charset="-122"/>
              <a:ea typeface="Microsoft YaHei" pitchFamily="34" charset="-122"/>
            </a:endParaRPr>
          </a:p>
        </p:txBody>
      </p:sp>
      <p:cxnSp>
        <p:nvCxnSpPr>
          <p:cNvPr id="38" name="Elbow Connector 37"/>
          <p:cNvCxnSpPr/>
          <p:nvPr/>
        </p:nvCxnSpPr>
        <p:spPr>
          <a:xfrm rot="16200000" flipH="1">
            <a:off x="7022307" y="3278984"/>
            <a:ext cx="1671638" cy="128587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31" name="TextBox 38"/>
          <p:cNvSpPr txBox="1">
            <a:spLocks noChangeArrowheads="1"/>
          </p:cNvSpPr>
          <p:nvPr/>
        </p:nvSpPr>
        <p:spPr bwMode="auto">
          <a:xfrm>
            <a:off x="7929563" y="4629150"/>
            <a:ext cx="1714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D"/>
              <a:t>????????</a:t>
            </a:r>
            <a:endParaRPr lang="en-US"/>
          </a:p>
        </p:txBody>
      </p:sp>
      <p:pic>
        <p:nvPicPr>
          <p:cNvPr id="5132" name="Picture 2" descr="C:\Users\Pc3\Desktop\LOGO KEMENTERIAN DALAM NEGERI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24" y="71420"/>
            <a:ext cx="571475" cy="62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40"/>
          <p:cNvSpPr/>
          <p:nvPr/>
        </p:nvSpPr>
        <p:spPr>
          <a:xfrm>
            <a:off x="7429500" y="3086100"/>
            <a:ext cx="1500188" cy="57864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D" dirty="0"/>
              <a:t>UU 23/2014 (</a:t>
            </a:r>
            <a:r>
              <a:rPr lang="en-ID" dirty="0" err="1"/>
              <a:t>Pasal</a:t>
            </a:r>
            <a:r>
              <a:rPr lang="en-ID" dirty="0"/>
              <a:t> 233)</a:t>
            </a:r>
            <a:endParaRPr lang="en-US" dirty="0"/>
          </a:p>
        </p:txBody>
      </p:sp>
      <p:sp>
        <p:nvSpPr>
          <p:cNvPr id="43" name="Right Arrow 42"/>
          <p:cNvSpPr/>
          <p:nvPr/>
        </p:nvSpPr>
        <p:spPr>
          <a:xfrm>
            <a:off x="2714625" y="1092996"/>
            <a:ext cx="357188" cy="385763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2714625" y="2314577"/>
            <a:ext cx="357188" cy="385763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36" name="TextBox 44"/>
          <p:cNvSpPr txBox="1">
            <a:spLocks noChangeArrowheads="1"/>
          </p:cNvSpPr>
          <p:nvPr/>
        </p:nvSpPr>
        <p:spPr bwMode="auto">
          <a:xfrm>
            <a:off x="2857501" y="3343277"/>
            <a:ext cx="12858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D" sz="1400">
                <a:latin typeface="Algerian" pitchFamily="82" charset="0"/>
              </a:rPr>
              <a:t>KNOWLEDGE</a:t>
            </a:r>
            <a:endParaRPr lang="en-US" sz="1400">
              <a:latin typeface="Algerian" pitchFamily="82" charset="0"/>
            </a:endParaRPr>
          </a:p>
        </p:txBody>
      </p:sp>
      <p:sp>
        <p:nvSpPr>
          <p:cNvPr id="5137" name="TextBox 45"/>
          <p:cNvSpPr txBox="1">
            <a:spLocks noChangeArrowheads="1"/>
          </p:cNvSpPr>
          <p:nvPr/>
        </p:nvSpPr>
        <p:spPr bwMode="auto">
          <a:xfrm>
            <a:off x="2928939" y="4050508"/>
            <a:ext cx="12858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D" sz="1400">
                <a:latin typeface="Algerian" pitchFamily="82" charset="0"/>
              </a:rPr>
              <a:t>skill</a:t>
            </a:r>
            <a:endParaRPr lang="en-US" sz="1400">
              <a:latin typeface="Algerian" pitchFamily="82" charset="0"/>
            </a:endParaRPr>
          </a:p>
        </p:txBody>
      </p:sp>
      <p:sp>
        <p:nvSpPr>
          <p:cNvPr id="5138" name="TextBox 46"/>
          <p:cNvSpPr txBox="1">
            <a:spLocks noChangeArrowheads="1"/>
          </p:cNvSpPr>
          <p:nvPr/>
        </p:nvSpPr>
        <p:spPr bwMode="auto">
          <a:xfrm>
            <a:off x="2928939" y="4757740"/>
            <a:ext cx="12858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D" sz="1400">
                <a:latin typeface="Algerian" pitchFamily="82" charset="0"/>
              </a:rPr>
              <a:t>attitude</a:t>
            </a:r>
            <a:endParaRPr lang="en-US" sz="140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 autoUpdateAnimBg="0"/>
      <p:bldP spid="34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3"/>
          <p:cNvSpPr>
            <a:spLocks noChangeArrowheads="1"/>
          </p:cNvSpPr>
          <p:nvPr/>
        </p:nvSpPr>
        <p:spPr bwMode="auto">
          <a:xfrm>
            <a:off x="357188" y="2378870"/>
            <a:ext cx="8572500" cy="447198"/>
          </a:xfrm>
          <a:prstGeom prst="rect">
            <a:avLst/>
          </a:prstGeom>
          <a:solidFill>
            <a:srgbClr val="595959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latin typeface="Calibri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7544" y="2378870"/>
            <a:ext cx="8286750" cy="904863"/>
            <a:chOff x="-25243" y="71438"/>
            <a:chExt cx="6432550" cy="1005391"/>
          </a:xfrm>
        </p:grpSpPr>
        <p:sp>
          <p:nvSpPr>
            <p:cNvPr id="31748" name="AutoShape 3"/>
            <p:cNvSpPr>
              <a:spLocks noChangeArrowheads="1"/>
            </p:cNvSpPr>
            <p:nvPr/>
          </p:nvSpPr>
          <p:spPr bwMode="auto">
            <a:xfrm>
              <a:off x="-25243" y="125731"/>
              <a:ext cx="6432550" cy="482600"/>
            </a:xfrm>
            <a:prstGeom prst="rect">
              <a:avLst/>
            </a:prstGeom>
            <a:solidFill>
              <a:srgbClr val="22BAD8">
                <a:alpha val="87842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31749" name="Rectangle 13"/>
            <p:cNvSpPr>
              <a:spLocks noChangeArrowheads="1"/>
            </p:cNvSpPr>
            <p:nvPr/>
          </p:nvSpPr>
          <p:spPr bwMode="auto">
            <a:xfrm>
              <a:off x="0" y="71438"/>
              <a:ext cx="6377097" cy="1005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en-ID" altLang="zh-CN" sz="2400" dirty="0">
                  <a:solidFill>
                    <a:schemeClr val="bg1"/>
                  </a:solidFill>
                  <a:latin typeface="Bahnschrift SemiBold Condensed" pitchFamily="34" charset="0"/>
                </a:rPr>
                <a:t>RESOLUSI PENGANGGARAN DIKLAT PADA TAHUN 2019</a:t>
              </a:r>
              <a:endParaRPr lang="zh-CN" altLang="en-US" sz="2400" dirty="0">
                <a:solidFill>
                  <a:schemeClr val="bg1"/>
                </a:solidFill>
                <a:latin typeface="Bahnschrift SemiBold Condensed" pitchFamily="34" charset="0"/>
              </a:endParaRPr>
            </a:p>
            <a:p>
              <a:pPr algn="ctr"/>
              <a:endParaRPr lang="zh-CN" altLang="en-US" sz="2400" dirty="0">
                <a:solidFill>
                  <a:schemeClr val="bg1"/>
                </a:solidFill>
                <a:latin typeface="Bahnschrift SemiBold Condensed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236"/>
          <p:cNvSpPr txBox="1">
            <a:spLocks/>
          </p:cNvSpPr>
          <p:nvPr/>
        </p:nvSpPr>
        <p:spPr>
          <a:xfrm>
            <a:off x="251521" y="0"/>
            <a:ext cx="7992888" cy="690087"/>
          </a:xfrm>
          <a:prstGeom prst="rect">
            <a:avLst/>
          </a:prstGeom>
        </p:spPr>
        <p:txBody>
          <a:bodyPr lIns="91425" tIns="91425" rIns="91425" bIns="91425" anchor="ctr"/>
          <a:lstStyle/>
          <a:p>
            <a:pPr algn="ctr" eaLnBrk="0" hangingPunct="0">
              <a:defRPr/>
            </a:pPr>
            <a:r>
              <a:rPr lang="en-ID" sz="2400" kern="0" dirty="0" err="1">
                <a:solidFill>
                  <a:srgbClr val="00B0F0"/>
                </a:solidFill>
                <a:latin typeface="Bahnschrift SemiBold Condensed" pitchFamily="34" charset="0"/>
                <a:ea typeface="+mj-ea"/>
                <a:cs typeface="+mj-cs"/>
              </a:rPr>
              <a:t>Lampiran</a:t>
            </a:r>
            <a:r>
              <a:rPr lang="en-ID" sz="2400" kern="0" dirty="0">
                <a:solidFill>
                  <a:srgbClr val="00B0F0"/>
                </a:solidFill>
                <a:latin typeface="Bahnschrift SemiBold Condensed" pitchFamily="34" charset="0"/>
                <a:ea typeface="+mj-ea"/>
                <a:cs typeface="+mj-cs"/>
              </a:rPr>
              <a:t> </a:t>
            </a:r>
            <a:r>
              <a:rPr lang="en-ID" sz="2400" kern="0" dirty="0" err="1">
                <a:solidFill>
                  <a:srgbClr val="00B0F0"/>
                </a:solidFill>
                <a:latin typeface="Bahnschrift SemiBold Condensed" pitchFamily="34" charset="0"/>
                <a:ea typeface="+mj-ea"/>
                <a:cs typeface="+mj-cs"/>
              </a:rPr>
              <a:t>Permendagri</a:t>
            </a:r>
            <a:r>
              <a:rPr lang="en-ID" sz="2400" kern="0" dirty="0">
                <a:solidFill>
                  <a:srgbClr val="00B0F0"/>
                </a:solidFill>
                <a:latin typeface="Bahnschrift SemiBold Condensed" pitchFamily="34" charset="0"/>
                <a:ea typeface="+mj-ea"/>
                <a:cs typeface="+mj-cs"/>
              </a:rPr>
              <a:t> 38 </a:t>
            </a:r>
            <a:r>
              <a:rPr lang="en-ID" sz="2400" kern="0" dirty="0" err="1">
                <a:solidFill>
                  <a:srgbClr val="00B0F0"/>
                </a:solidFill>
                <a:latin typeface="Bahnschrift SemiBold Condensed" pitchFamily="34" charset="0"/>
                <a:ea typeface="+mj-ea"/>
                <a:cs typeface="+mj-cs"/>
              </a:rPr>
              <a:t>Tahun</a:t>
            </a:r>
            <a:r>
              <a:rPr lang="en-ID" sz="2400" kern="0" dirty="0">
                <a:solidFill>
                  <a:srgbClr val="00B0F0"/>
                </a:solidFill>
                <a:latin typeface="Bahnschrift SemiBold Condensed" pitchFamily="34" charset="0"/>
                <a:ea typeface="+mj-ea"/>
                <a:cs typeface="+mj-cs"/>
              </a:rPr>
              <a:t> 2018 </a:t>
            </a:r>
            <a:r>
              <a:rPr lang="en-ID" sz="2400" kern="0" dirty="0" err="1">
                <a:solidFill>
                  <a:srgbClr val="00B0F0"/>
                </a:solidFill>
                <a:latin typeface="Bahnschrift SemiBold Condensed" pitchFamily="34" charset="0"/>
                <a:ea typeface="+mj-ea"/>
                <a:cs typeface="+mj-cs"/>
              </a:rPr>
              <a:t>tentang</a:t>
            </a:r>
            <a:r>
              <a:rPr lang="en-ID" sz="2400" kern="0" dirty="0">
                <a:solidFill>
                  <a:srgbClr val="00B0F0"/>
                </a:solidFill>
                <a:latin typeface="Bahnschrift SemiBold Condensed" pitchFamily="34" charset="0"/>
                <a:ea typeface="+mj-ea"/>
                <a:cs typeface="+mj-cs"/>
              </a:rPr>
              <a:t> </a:t>
            </a:r>
            <a:br>
              <a:rPr lang="en-ID" sz="2400" kern="0" dirty="0">
                <a:solidFill>
                  <a:srgbClr val="00B0F0"/>
                </a:solidFill>
                <a:latin typeface="Bahnschrift SemiBold Condensed" pitchFamily="34" charset="0"/>
                <a:ea typeface="+mj-ea"/>
                <a:cs typeface="+mj-cs"/>
              </a:rPr>
            </a:br>
            <a:r>
              <a:rPr lang="en-ID" sz="2400" kern="0" dirty="0" err="1">
                <a:solidFill>
                  <a:srgbClr val="00B0F0"/>
                </a:solidFill>
                <a:latin typeface="Bahnschrift SemiBold Condensed" pitchFamily="34" charset="0"/>
                <a:ea typeface="+mj-ea"/>
                <a:cs typeface="+mj-cs"/>
              </a:rPr>
              <a:t>Pedoman</a:t>
            </a:r>
            <a:r>
              <a:rPr lang="en-ID" sz="2400" kern="0" dirty="0">
                <a:solidFill>
                  <a:srgbClr val="00B0F0"/>
                </a:solidFill>
                <a:latin typeface="Bahnschrift SemiBold Condensed" pitchFamily="34" charset="0"/>
                <a:ea typeface="+mj-ea"/>
                <a:cs typeface="+mj-cs"/>
              </a:rPr>
              <a:t> </a:t>
            </a:r>
            <a:r>
              <a:rPr lang="en-ID" sz="2400" kern="0" dirty="0" err="1">
                <a:solidFill>
                  <a:srgbClr val="00B0F0"/>
                </a:solidFill>
                <a:latin typeface="Bahnschrift SemiBold Condensed" pitchFamily="34" charset="0"/>
                <a:ea typeface="+mj-ea"/>
                <a:cs typeface="+mj-cs"/>
              </a:rPr>
              <a:t>Umum</a:t>
            </a:r>
            <a:r>
              <a:rPr lang="en-ID" sz="2400" kern="0" dirty="0">
                <a:solidFill>
                  <a:srgbClr val="00B0F0"/>
                </a:solidFill>
                <a:latin typeface="Bahnschrift SemiBold Condensed" pitchFamily="34" charset="0"/>
                <a:ea typeface="+mj-ea"/>
                <a:cs typeface="+mj-cs"/>
              </a:rPr>
              <a:t> </a:t>
            </a:r>
            <a:r>
              <a:rPr lang="en-ID" sz="2400" kern="0" dirty="0" err="1">
                <a:solidFill>
                  <a:srgbClr val="00B0F0"/>
                </a:solidFill>
                <a:latin typeface="Bahnschrift SemiBold Condensed" pitchFamily="34" charset="0"/>
                <a:ea typeface="+mj-ea"/>
                <a:cs typeface="+mj-cs"/>
              </a:rPr>
              <a:t>Penyusunan</a:t>
            </a:r>
            <a:r>
              <a:rPr lang="en-ID" sz="2400" kern="0" dirty="0">
                <a:solidFill>
                  <a:srgbClr val="00B0F0"/>
                </a:solidFill>
                <a:latin typeface="Bahnschrift SemiBold Condensed" pitchFamily="34" charset="0"/>
                <a:ea typeface="+mj-ea"/>
                <a:cs typeface="+mj-cs"/>
              </a:rPr>
              <a:t> APBD 2019</a:t>
            </a:r>
            <a:endParaRPr lang="en" sz="2400" kern="0" dirty="0">
              <a:solidFill>
                <a:srgbClr val="00B0F0"/>
              </a:solidFill>
              <a:latin typeface="Bahnschrift SemiBold Condensed" pitchFamily="34" charset="0"/>
              <a:ea typeface="+mj-ea"/>
              <a:cs typeface="+mj-cs"/>
            </a:endParaRPr>
          </a:p>
        </p:txBody>
      </p:sp>
      <p:pic>
        <p:nvPicPr>
          <p:cNvPr id="32771" name="Picture 2" descr="C:\Users\Pc3\Desktop\LOGO KEMENTERIAN DALAM NEGER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1364" y="108585"/>
            <a:ext cx="5857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49"/>
          <p:cNvSpPr>
            <a:spLocks noChangeArrowheads="1"/>
          </p:cNvSpPr>
          <p:nvPr/>
        </p:nvSpPr>
        <p:spPr bwMode="auto">
          <a:xfrm>
            <a:off x="0" y="627535"/>
            <a:ext cx="39401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D" sz="1400" dirty="0">
                <a:solidFill>
                  <a:schemeClr val="bg1"/>
                </a:solidFill>
              </a:rPr>
              <a:t>V. Hal </a:t>
            </a:r>
            <a:r>
              <a:rPr lang="en-ID" sz="1400" dirty="0" err="1">
                <a:solidFill>
                  <a:schemeClr val="bg1"/>
                </a:solidFill>
              </a:rPr>
              <a:t>khusus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lainnya</a:t>
            </a:r>
            <a:r>
              <a:rPr lang="en-ID" sz="1400" dirty="0">
                <a:solidFill>
                  <a:schemeClr val="bg1"/>
                </a:solidFill>
              </a:rPr>
              <a:t>, </a:t>
            </a:r>
            <a:r>
              <a:rPr lang="en-ID" sz="1400" dirty="0" err="1">
                <a:solidFill>
                  <a:schemeClr val="bg1"/>
                </a:solidFill>
              </a:rPr>
              <a:t>antara</a:t>
            </a:r>
            <a:r>
              <a:rPr lang="en-ID" sz="1400" dirty="0">
                <a:solidFill>
                  <a:schemeClr val="bg1"/>
                </a:solidFill>
              </a:rPr>
              <a:t> lain :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843558"/>
            <a:ext cx="9144000" cy="17281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ID" dirty="0">
              <a:latin typeface="+mj-lt"/>
            </a:endParaRPr>
          </a:p>
          <a:p>
            <a:pPr>
              <a:defRPr/>
            </a:pPr>
            <a:endParaRPr lang="en-ID" dirty="0">
              <a:latin typeface="+mj-lt"/>
            </a:endParaRPr>
          </a:p>
          <a:p>
            <a:pPr>
              <a:defRPr/>
            </a:pPr>
            <a:endParaRPr lang="en-ID" dirty="0">
              <a:latin typeface="+mj-lt"/>
            </a:endParaRPr>
          </a:p>
          <a:p>
            <a:pPr>
              <a:defRPr/>
            </a:pPr>
            <a:endParaRPr lang="en-ID" dirty="0">
              <a:latin typeface="+mj-lt"/>
            </a:endParaRPr>
          </a:p>
          <a:p>
            <a:pPr>
              <a:defRPr/>
            </a:pPr>
            <a:endParaRPr lang="en-ID" dirty="0">
              <a:latin typeface="+mj-lt"/>
            </a:endParaRPr>
          </a:p>
          <a:p>
            <a:pPr>
              <a:defRPr/>
            </a:pPr>
            <a:r>
              <a:rPr lang="en-ID" sz="1600" dirty="0">
                <a:latin typeface="+mj-lt"/>
              </a:rPr>
              <a:t>33. </a:t>
            </a:r>
            <a:r>
              <a:rPr lang="en-ID" sz="1600" dirty="0" err="1" smtClean="0">
                <a:latin typeface="+mj-lt"/>
              </a:rPr>
              <a:t>Pemerintah</a:t>
            </a:r>
            <a:r>
              <a:rPr lang="en-ID" sz="1600" dirty="0" smtClean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daerah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mengalokasikan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anggaran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pendidikan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dan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pelatihan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dalam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rangka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pengembangan</a:t>
            </a:r>
            <a:r>
              <a:rPr lang="en-ID" sz="1600" dirty="0">
                <a:latin typeface="+mj-lt"/>
              </a:rPr>
              <a:t> </a:t>
            </a:r>
          </a:p>
          <a:p>
            <a:pPr>
              <a:defRPr/>
            </a:pPr>
            <a:r>
              <a:rPr lang="en-ID" sz="1600" dirty="0">
                <a:latin typeface="+mj-lt"/>
              </a:rPr>
              <a:t>      </a:t>
            </a:r>
            <a:r>
              <a:rPr lang="en-ID" sz="1600" dirty="0" smtClean="0">
                <a:latin typeface="+mj-lt"/>
              </a:rPr>
              <a:t> </a:t>
            </a:r>
            <a:r>
              <a:rPr lang="en-ID" sz="1600" dirty="0" err="1" smtClean="0">
                <a:latin typeface="+mj-lt"/>
              </a:rPr>
              <a:t>kompetensi</a:t>
            </a:r>
            <a:r>
              <a:rPr lang="en-ID" sz="1600" dirty="0">
                <a:latin typeface="+mj-lt"/>
              </a:rPr>
              <a:t>, </a:t>
            </a:r>
            <a:r>
              <a:rPr lang="en-ID" sz="1600" dirty="0" err="1">
                <a:latin typeface="+mj-lt"/>
              </a:rPr>
              <a:t>untuk</a:t>
            </a:r>
            <a:r>
              <a:rPr lang="en-ID" sz="1600" dirty="0">
                <a:latin typeface="+mj-lt"/>
              </a:rPr>
              <a:t> :</a:t>
            </a:r>
          </a:p>
          <a:p>
            <a:pPr marL="342900" indent="-342900">
              <a:defRPr/>
            </a:pPr>
            <a:r>
              <a:rPr lang="en-ID" sz="1600" dirty="0">
                <a:latin typeface="+mj-lt"/>
              </a:rPr>
              <a:t>a.   </a:t>
            </a:r>
            <a:r>
              <a:rPr lang="en-ID" sz="1600" dirty="0" smtClean="0">
                <a:latin typeface="+mj-lt"/>
              </a:rPr>
              <a:t> </a:t>
            </a:r>
            <a:r>
              <a:rPr lang="en-ID" sz="1600" dirty="0" err="1" smtClean="0">
                <a:latin typeface="+mj-lt"/>
              </a:rPr>
              <a:t>Pemenuhan</a:t>
            </a:r>
            <a:r>
              <a:rPr lang="en-ID" sz="1600" dirty="0" smtClean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kompetensi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pemerintahan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pegawai</a:t>
            </a:r>
            <a:r>
              <a:rPr lang="en-ID" sz="1600" dirty="0">
                <a:latin typeface="+mj-lt"/>
              </a:rPr>
              <a:t> ASN </a:t>
            </a:r>
            <a:r>
              <a:rPr lang="en-ID" sz="1600" dirty="0" err="1">
                <a:latin typeface="+mj-lt"/>
              </a:rPr>
              <a:t>melalui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Diklat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Pimpemdagri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bagi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Kepala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Perangkat</a:t>
            </a:r>
            <a:r>
              <a:rPr lang="en-ID" sz="1600" dirty="0">
                <a:latin typeface="+mj-lt"/>
              </a:rPr>
              <a:t>  </a:t>
            </a:r>
          </a:p>
          <a:p>
            <a:pPr marL="342900" indent="-342900">
              <a:defRPr/>
            </a:pPr>
            <a:r>
              <a:rPr lang="en-ID" sz="1600" dirty="0">
                <a:latin typeface="+mj-lt"/>
              </a:rPr>
              <a:t>      </a:t>
            </a:r>
            <a:r>
              <a:rPr lang="en-ID" sz="1600" dirty="0" smtClean="0">
                <a:latin typeface="+mj-lt"/>
              </a:rPr>
              <a:t> Daerah</a:t>
            </a:r>
            <a:r>
              <a:rPr lang="en-ID" sz="1600" dirty="0">
                <a:latin typeface="+mj-lt"/>
              </a:rPr>
              <a:t>, </a:t>
            </a:r>
            <a:r>
              <a:rPr lang="en-ID" sz="1600" dirty="0" err="1">
                <a:latin typeface="+mj-lt"/>
              </a:rPr>
              <a:t>Jabatan</a:t>
            </a:r>
            <a:r>
              <a:rPr lang="en-ID" sz="1600" dirty="0">
                <a:latin typeface="+mj-lt"/>
              </a:rPr>
              <a:t> Administrator </a:t>
            </a:r>
            <a:r>
              <a:rPr lang="en-ID" sz="1600" dirty="0" err="1">
                <a:latin typeface="+mj-lt"/>
              </a:rPr>
              <a:t>dan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Jabatan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Pengawas</a:t>
            </a:r>
            <a:r>
              <a:rPr lang="en-ID" sz="1600" dirty="0">
                <a:latin typeface="+mj-lt"/>
              </a:rPr>
              <a:t>;</a:t>
            </a:r>
          </a:p>
          <a:p>
            <a:pPr>
              <a:defRPr/>
            </a:pPr>
            <a:r>
              <a:rPr lang="en-ID" sz="1600" dirty="0">
                <a:latin typeface="+mj-lt"/>
              </a:rPr>
              <a:t>b.   </a:t>
            </a:r>
            <a:r>
              <a:rPr lang="en-ID" sz="1600" dirty="0" err="1">
                <a:latin typeface="+mj-lt"/>
              </a:rPr>
              <a:t>Diklat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Teknis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dan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Fungsional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Substantif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Pem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dagri</a:t>
            </a:r>
            <a:r>
              <a:rPr lang="en-ID" sz="1600" dirty="0">
                <a:latin typeface="+mj-lt"/>
              </a:rPr>
              <a:t>;</a:t>
            </a:r>
          </a:p>
          <a:p>
            <a:pPr>
              <a:defRPr/>
            </a:pPr>
            <a:r>
              <a:rPr lang="en-ID" sz="1600" dirty="0">
                <a:latin typeface="+mj-lt"/>
              </a:rPr>
              <a:t>c.   </a:t>
            </a:r>
            <a:r>
              <a:rPr lang="en-ID" sz="1600" dirty="0" smtClean="0">
                <a:latin typeface="+mj-lt"/>
              </a:rPr>
              <a:t> </a:t>
            </a:r>
            <a:r>
              <a:rPr lang="en-ID" sz="1600" dirty="0" err="1" smtClean="0">
                <a:latin typeface="+mj-lt"/>
              </a:rPr>
              <a:t>Penyelenggaraan</a:t>
            </a:r>
            <a:r>
              <a:rPr lang="en-ID" sz="1600" dirty="0" smtClean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uji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kompetensi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pemerintahan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dalam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rangka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kompetensi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err="1">
                <a:latin typeface="+mj-lt"/>
              </a:rPr>
              <a:t>pemerintahan</a:t>
            </a:r>
            <a:r>
              <a:rPr lang="en-ID" sz="1600" dirty="0">
                <a:latin typeface="+mj-lt"/>
              </a:rPr>
              <a:t>.</a:t>
            </a:r>
          </a:p>
          <a:p>
            <a:pPr>
              <a:defRPr/>
            </a:pPr>
            <a:endParaRPr lang="en-ID" dirty="0">
              <a:latin typeface="+mj-lt"/>
            </a:endParaRPr>
          </a:p>
          <a:p>
            <a:pPr>
              <a:defRPr/>
            </a:pPr>
            <a:endParaRPr lang="en-ID" dirty="0"/>
          </a:p>
          <a:p>
            <a:pPr>
              <a:defRPr/>
            </a:pPr>
            <a:endParaRPr lang="en-ID" dirty="0"/>
          </a:p>
          <a:p>
            <a:pPr>
              <a:defRPr/>
            </a:pPr>
            <a:endParaRPr lang="en-ID" dirty="0"/>
          </a:p>
          <a:p>
            <a:pPr>
              <a:defRPr/>
            </a:pPr>
            <a:endParaRPr lang="en-US" dirty="0"/>
          </a:p>
        </p:txBody>
      </p:sp>
      <p:sp>
        <p:nvSpPr>
          <p:cNvPr id="52" name="Down Arrow 51"/>
          <p:cNvSpPr/>
          <p:nvPr/>
        </p:nvSpPr>
        <p:spPr>
          <a:xfrm>
            <a:off x="1547664" y="2571750"/>
            <a:ext cx="339725" cy="2471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Down Arrow 52"/>
          <p:cNvSpPr/>
          <p:nvPr/>
        </p:nvSpPr>
        <p:spPr>
          <a:xfrm>
            <a:off x="6732240" y="2571750"/>
            <a:ext cx="339725" cy="2543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827584" y="2859782"/>
            <a:ext cx="1782267" cy="864096"/>
            <a:chOff x="953709" y="3799146"/>
            <a:chExt cx="1928853" cy="1214455"/>
          </a:xfrm>
        </p:grpSpPr>
        <p:sp>
          <p:nvSpPr>
            <p:cNvPr id="55" name="Rounded Rectangle 54"/>
            <p:cNvSpPr/>
            <p:nvPr/>
          </p:nvSpPr>
          <p:spPr>
            <a:xfrm>
              <a:off x="953709" y="3799146"/>
              <a:ext cx="1928853" cy="121445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56" name="Rounded Rectangle 4"/>
            <p:cNvSpPr/>
            <p:nvPr/>
          </p:nvSpPr>
          <p:spPr>
            <a:xfrm>
              <a:off x="988463" y="3858839"/>
              <a:ext cx="1859345" cy="98597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8100" tIns="38100" rIns="38100" bIns="381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ID" sz="1600" b="1" u="sng" dirty="0" err="1"/>
                <a:t>Provinsi</a:t>
              </a:r>
              <a:endParaRPr lang="en-ID" sz="1600" b="1" u="sng" dirty="0"/>
            </a:p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ID" sz="1600" b="1" u="sng" dirty="0"/>
                <a:t>0,34 % </a:t>
              </a:r>
              <a:r>
                <a:rPr lang="en-ID" sz="1600" dirty="0" err="1"/>
                <a:t>dari</a:t>
              </a:r>
              <a:r>
                <a:rPr lang="en-ID" sz="1600" dirty="0"/>
                <a:t> total </a:t>
              </a:r>
              <a:r>
                <a:rPr lang="en-ID" sz="1600" dirty="0" err="1"/>
                <a:t>belanja</a:t>
              </a:r>
              <a:r>
                <a:rPr lang="en-ID" sz="1600" dirty="0"/>
                <a:t> </a:t>
              </a:r>
              <a:r>
                <a:rPr lang="en-ID" sz="1600" dirty="0" err="1"/>
                <a:t>daerah</a:t>
              </a:r>
              <a:endParaRPr lang="en-US" sz="1600" dirty="0"/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6096001" y="2859782"/>
            <a:ext cx="1762125" cy="864096"/>
            <a:chOff x="962805" y="3991533"/>
            <a:chExt cx="1928853" cy="1214455"/>
          </a:xfrm>
        </p:grpSpPr>
        <p:sp>
          <p:nvSpPr>
            <p:cNvPr id="58" name="Rounded Rectangle 57"/>
            <p:cNvSpPr/>
            <p:nvPr/>
          </p:nvSpPr>
          <p:spPr>
            <a:xfrm>
              <a:off x="962805" y="3991533"/>
              <a:ext cx="1928853" cy="121445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59" name="Rounded Rectangle 4"/>
            <p:cNvSpPr/>
            <p:nvPr/>
          </p:nvSpPr>
          <p:spPr>
            <a:xfrm>
              <a:off x="997559" y="4016135"/>
              <a:ext cx="1859345" cy="104000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8100" tIns="38100" rIns="38100" bIns="381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ID" sz="1600" b="1" u="sng" dirty="0" err="1"/>
                <a:t>Kab</a:t>
              </a:r>
              <a:r>
                <a:rPr lang="en-ID" sz="1600" b="1" u="sng" dirty="0"/>
                <a:t>/Kota</a:t>
              </a:r>
            </a:p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ID" sz="1600" b="1" u="sng" dirty="0"/>
                <a:t>0,16 % </a:t>
              </a:r>
              <a:r>
                <a:rPr lang="en-ID" sz="1600" dirty="0" err="1"/>
                <a:t>dari</a:t>
              </a:r>
              <a:r>
                <a:rPr lang="en-ID" sz="1600" dirty="0"/>
                <a:t> total </a:t>
              </a:r>
              <a:r>
                <a:rPr lang="en-ID" sz="1600" dirty="0" err="1"/>
                <a:t>belanja</a:t>
              </a:r>
              <a:r>
                <a:rPr lang="en-ID" sz="1600" dirty="0"/>
                <a:t> </a:t>
              </a:r>
              <a:r>
                <a:rPr lang="en-ID" sz="1600" dirty="0" err="1"/>
                <a:t>daerah</a:t>
              </a:r>
              <a:endParaRPr lang="en-US" sz="1600" dirty="0"/>
            </a:p>
          </p:txBody>
        </p:sp>
      </p:grpSp>
      <p:sp>
        <p:nvSpPr>
          <p:cNvPr id="60" name="Rectangle 59"/>
          <p:cNvSpPr/>
          <p:nvPr/>
        </p:nvSpPr>
        <p:spPr>
          <a:xfrm>
            <a:off x="0" y="3723878"/>
            <a:ext cx="9144000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hal</a:t>
            </a:r>
            <a:r>
              <a:rPr lang="en-US" sz="1600" dirty="0"/>
              <a:t> </a:t>
            </a:r>
            <a:r>
              <a:rPr lang="en-US" sz="1600" dirty="0" err="1"/>
              <a:t>besaran</a:t>
            </a:r>
            <a:r>
              <a:rPr lang="en-US" sz="1600" dirty="0"/>
              <a:t> </a:t>
            </a:r>
            <a:r>
              <a:rPr lang="en-US" sz="1600" dirty="0" err="1"/>
              <a:t>alokasi</a:t>
            </a:r>
            <a:r>
              <a:rPr lang="en-US" sz="1600" dirty="0"/>
              <a:t> </a:t>
            </a:r>
            <a:r>
              <a:rPr lang="en-US" sz="1600" dirty="0" err="1"/>
              <a:t>anggaran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APBD </a:t>
            </a:r>
            <a:r>
              <a:rPr lang="en-US" sz="1600" dirty="0" err="1"/>
              <a:t>tahun</a:t>
            </a:r>
            <a:r>
              <a:rPr lang="en-US" sz="1600" dirty="0"/>
              <a:t> </a:t>
            </a:r>
            <a:r>
              <a:rPr lang="en-US" sz="1600" dirty="0" err="1"/>
              <a:t>sebelumnya</a:t>
            </a:r>
            <a:r>
              <a:rPr lang="en-US" sz="1600" dirty="0"/>
              <a:t> </a:t>
            </a:r>
            <a:r>
              <a:rPr lang="en-US" sz="1600" dirty="0" err="1"/>
              <a:t>telah</a:t>
            </a:r>
            <a:r>
              <a:rPr lang="en-US" sz="1600" dirty="0"/>
              <a:t> </a:t>
            </a:r>
            <a:r>
              <a:rPr lang="en-US" sz="1600" dirty="0" err="1"/>
              <a:t>melebihi</a:t>
            </a:r>
            <a:r>
              <a:rPr lang="en-US" sz="1600" dirty="0"/>
              <a:t> </a:t>
            </a:r>
            <a:r>
              <a:rPr lang="en-US" sz="1600" dirty="0" err="1"/>
              <a:t>persentase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, </a:t>
            </a:r>
            <a:r>
              <a:rPr lang="en-US" sz="1600" dirty="0" err="1"/>
              <a:t>pemerintah</a:t>
            </a:r>
            <a:r>
              <a:rPr lang="en-US" sz="1600" dirty="0"/>
              <a:t> </a:t>
            </a:r>
            <a:r>
              <a:rPr lang="en-US" sz="1600" dirty="0" err="1"/>
              <a:t>daerah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diperkenankan</a:t>
            </a:r>
            <a:r>
              <a:rPr lang="en-US" sz="1600" dirty="0"/>
              <a:t> </a:t>
            </a:r>
            <a:r>
              <a:rPr lang="en-US" sz="1600" dirty="0" err="1"/>
              <a:t>mengurangi</a:t>
            </a:r>
            <a:r>
              <a:rPr lang="en-US" sz="1600" dirty="0"/>
              <a:t> </a:t>
            </a:r>
            <a:r>
              <a:rPr lang="en-US" sz="1600" dirty="0" err="1"/>
              <a:t>besaran</a:t>
            </a:r>
            <a:r>
              <a:rPr lang="en-US" sz="1600" dirty="0"/>
              <a:t> </a:t>
            </a:r>
            <a:r>
              <a:rPr lang="en-US" sz="1600" dirty="0" err="1"/>
              <a:t>persentase</a:t>
            </a:r>
            <a:r>
              <a:rPr lang="en-US" sz="1600" dirty="0"/>
              <a:t> </a:t>
            </a:r>
            <a:r>
              <a:rPr lang="en-US" sz="1600" dirty="0" err="1"/>
              <a:t>alokasi</a:t>
            </a:r>
            <a:r>
              <a:rPr lang="en-US" sz="1600" dirty="0"/>
              <a:t> </a:t>
            </a:r>
            <a:r>
              <a:rPr lang="en-US" sz="1600" dirty="0" err="1"/>
              <a:t>anggaran</a:t>
            </a:r>
            <a:r>
              <a:rPr lang="en-US" sz="1600" dirty="0"/>
              <a:t> </a:t>
            </a:r>
            <a:r>
              <a:rPr lang="en-US" sz="1600" dirty="0" err="1"/>
              <a:t>pendidikan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pelatihan</a:t>
            </a:r>
            <a:r>
              <a:rPr lang="en-US" sz="1600" dirty="0"/>
              <a:t> </a:t>
            </a:r>
            <a:r>
              <a:rPr lang="en-US" sz="1600" dirty="0" err="1"/>
              <a:t>dimaksud</a:t>
            </a:r>
            <a:r>
              <a:rPr lang="en-US" sz="1600" dirty="0"/>
              <a:t>.</a:t>
            </a:r>
          </a:p>
        </p:txBody>
      </p:sp>
      <p:pic>
        <p:nvPicPr>
          <p:cNvPr id="32779" name="Picture 60" descr="coins-hi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4243388"/>
            <a:ext cx="1695450" cy="74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E:\新模板\蓝色的S\未标题-3.png"/>
          <p:cNvPicPr>
            <a:picLocks noChangeAspect="1" noChangeArrowheads="1"/>
          </p:cNvPicPr>
          <p:nvPr/>
        </p:nvPicPr>
        <p:blipFill>
          <a:blip r:embed="rId2" cstate="print"/>
          <a:srcRect l="50000" b="50000"/>
          <a:stretch>
            <a:fillRect/>
          </a:stretch>
        </p:blipFill>
        <p:spPr bwMode="auto">
          <a:xfrm>
            <a:off x="4572000" y="0"/>
            <a:ext cx="4572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 descr="E:\新模板\蓝色的S\未标题-3.png"/>
          <p:cNvPicPr>
            <a:picLocks noChangeAspect="1" noChangeArrowheads="1"/>
          </p:cNvPicPr>
          <p:nvPr/>
        </p:nvPicPr>
        <p:blipFill>
          <a:blip r:embed="rId2" cstate="print"/>
          <a:srcRect t="50000" r="50000"/>
          <a:stretch>
            <a:fillRect/>
          </a:stretch>
        </p:blipFill>
        <p:spPr bwMode="auto">
          <a:xfrm>
            <a:off x="0" y="2571750"/>
            <a:ext cx="4572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E:\新模板\蓝色的S\未标题-3.png"/>
          <p:cNvPicPr>
            <a:picLocks noChangeAspect="1" noChangeArrowheads="1"/>
          </p:cNvPicPr>
          <p:nvPr/>
        </p:nvPicPr>
        <p:blipFill>
          <a:blip r:embed="rId2" cstate="print"/>
          <a:srcRect l="50000" t="50000"/>
          <a:stretch>
            <a:fillRect/>
          </a:stretch>
        </p:blipFill>
        <p:spPr bwMode="auto">
          <a:xfrm>
            <a:off x="4572000" y="2571750"/>
            <a:ext cx="4572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E:\新模板\蓝色的S\未标题-3.png"/>
          <p:cNvPicPr>
            <a:picLocks noChangeAspect="1" noChangeArrowheads="1"/>
          </p:cNvPicPr>
          <p:nvPr/>
        </p:nvPicPr>
        <p:blipFill>
          <a:blip r:embed="rId2" cstate="print"/>
          <a:srcRect r="50000" b="50000"/>
          <a:stretch>
            <a:fillRect/>
          </a:stretch>
        </p:blipFill>
        <p:spPr bwMode="auto">
          <a:xfrm>
            <a:off x="0" y="0"/>
            <a:ext cx="4572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5" descr="E:\新模板\蓝色的S\未标题-4.png"/>
          <p:cNvPicPr>
            <a:picLocks noChangeAspect="1" noChangeArrowheads="1"/>
          </p:cNvPicPr>
          <p:nvPr/>
        </p:nvPicPr>
        <p:blipFill>
          <a:blip r:embed="rId3" cstate="print"/>
          <a:srcRect r="50000"/>
          <a:stretch>
            <a:fillRect/>
          </a:stretch>
        </p:blipFill>
        <p:spPr bwMode="auto">
          <a:xfrm>
            <a:off x="0" y="0"/>
            <a:ext cx="4572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5" descr="E:\新模板\蓝色的S\未标题-4.png"/>
          <p:cNvPicPr>
            <a:picLocks noChangeAspect="1" noChangeArrowheads="1"/>
          </p:cNvPicPr>
          <p:nvPr/>
        </p:nvPicPr>
        <p:blipFill>
          <a:blip r:embed="rId3" cstate="print"/>
          <a:srcRect l="50000"/>
          <a:stretch>
            <a:fillRect/>
          </a:stretch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2" descr="E:\新模板\蓝色的S\未标题-5.png"/>
          <p:cNvPicPr>
            <a:picLocks noChangeAspect="1" noChangeArrowheads="1"/>
          </p:cNvPicPr>
          <p:nvPr/>
        </p:nvPicPr>
        <p:blipFill>
          <a:blip r:embed="rId4" cstate="print"/>
          <a:srcRect t="50000"/>
          <a:stretch>
            <a:fillRect/>
          </a:stretch>
        </p:blipFill>
        <p:spPr bwMode="auto">
          <a:xfrm>
            <a:off x="0" y="2571750"/>
            <a:ext cx="9144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2" descr="E:\新模板\蓝色的S\未标题-5.png"/>
          <p:cNvPicPr>
            <a:picLocks noChangeAspect="1" noChangeArrowheads="1"/>
          </p:cNvPicPr>
          <p:nvPr/>
        </p:nvPicPr>
        <p:blipFill>
          <a:blip r:embed="rId4" cstate="print"/>
          <a:srcRect b="50000"/>
          <a:stretch>
            <a:fillRect/>
          </a:stretch>
        </p:blipFill>
        <p:spPr bwMode="auto">
          <a:xfrm>
            <a:off x="0" y="0"/>
            <a:ext cx="9144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3" descr="E:\新模板\蓝色的S\未标题-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TextBox 6"/>
          <p:cNvSpPr txBox="1">
            <a:spLocks noChangeArrowheads="1"/>
          </p:cNvSpPr>
          <p:nvPr/>
        </p:nvSpPr>
        <p:spPr bwMode="auto">
          <a:xfrm>
            <a:off x="500063" y="642938"/>
            <a:ext cx="70092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solidFill>
                  <a:schemeClr val="bg1"/>
                </a:solidFill>
                <a:ea typeface="Microsoft YaHei" pitchFamily="34" charset="-122"/>
              </a:rPr>
              <a:t>SEKIAN DAN TERIMA KASIH</a:t>
            </a:r>
            <a:endParaRPr lang="zh-CN" altLang="en-US" sz="4800">
              <a:solidFill>
                <a:schemeClr val="bg1"/>
              </a:solidFill>
              <a:ea typeface="Microsoft YaHei" pitchFamily="34" charset="-122"/>
            </a:endParaRPr>
          </a:p>
        </p:txBody>
      </p:sp>
      <p:pic>
        <p:nvPicPr>
          <p:cNvPr id="21" name="Picture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9" y="1607344"/>
            <a:ext cx="1360487" cy="1551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2357438" y="3536157"/>
            <a:ext cx="1847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5400">
              <a:solidFill>
                <a:schemeClr val="bg1"/>
              </a:solidFill>
              <a:ea typeface="Microsoft YaHei" pitchFamily="34" charset="-122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14375" y="3729038"/>
            <a:ext cx="7715250" cy="96440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b="1" kern="0" dirty="0">
                <a:solidFill>
                  <a:srgbClr val="C00000"/>
                </a:solidFill>
                <a:latin typeface="Narkisim" pitchFamily="34" charset="-79"/>
                <a:ea typeface="ＭＳ Ｐゴシック" charset="0"/>
                <a:cs typeface="Narkisim" pitchFamily="34" charset="-79"/>
              </a:rPr>
              <a:t>KITA ADALAH BANGSA PEMENANG </a:t>
            </a:r>
          </a:p>
          <a:p>
            <a:pPr algn="ctr">
              <a:defRPr/>
            </a:pPr>
            <a:r>
              <a:rPr lang="en-US" altLang="en-US" b="1" kern="0" dirty="0">
                <a:solidFill>
                  <a:srgbClr val="C00000"/>
                </a:solidFill>
                <a:latin typeface="Narkisim" pitchFamily="34" charset="-79"/>
                <a:ea typeface="ＭＳ Ｐゴシック" charset="0"/>
                <a:cs typeface="Narkisim" pitchFamily="34" charset="-79"/>
              </a:rPr>
              <a:t>DENGAN KERJA NYATA BISA MENJADI BANGSA MAJU !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 rot="1160675">
            <a:off x="6457398" y="2339683"/>
            <a:ext cx="1687286" cy="1187409"/>
          </a:xfrm>
          <a:prstGeom prst="ellipse">
            <a:avLst/>
          </a:prstGeom>
          <a:solidFill>
            <a:srgbClr val="FF0000"/>
          </a:solidFill>
          <a:ln w="57150" cmpd="sng">
            <a:solidFill>
              <a:schemeClr val="bg1"/>
            </a:solidFill>
          </a:ln>
        </p:spPr>
        <p:txBody>
          <a:bodyPr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indent="-273050"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BPSDM</a:t>
            </a:r>
          </a:p>
          <a:p>
            <a:pPr marL="273050" indent="-273050"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PRIMA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"/>
                            </p:stCondLst>
                            <p:childTnLst>
                              <p:par>
                                <p:cTn id="1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7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00"/>
                            </p:stCondLst>
                            <p:childTnLst>
                              <p:par>
                                <p:cTn id="3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1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autoUpdateAnimBg="0"/>
      <p:bldP spid="2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01"/>
          <p:cNvSpPr txBox="1">
            <a:spLocks/>
          </p:cNvSpPr>
          <p:nvPr/>
        </p:nvSpPr>
        <p:spPr>
          <a:xfrm>
            <a:off x="169863" y="1484472"/>
            <a:ext cx="5567362" cy="2830353"/>
          </a:xfrm>
          <a:prstGeom prst="rect">
            <a:avLst/>
          </a:prstGeom>
        </p:spPr>
        <p:txBody>
          <a:bodyPr lIns="91425" tIns="91425" rIns="91425" bIns="91425" anchor="ctr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AU" b="1" kern="0" dirty="0">
                <a:solidFill>
                  <a:schemeClr val="bg2"/>
                </a:solidFill>
                <a:latin typeface="+mn-lt"/>
                <a:ea typeface="+mn-ea"/>
              </a:rPr>
              <a:t> </a:t>
            </a:r>
            <a:r>
              <a:rPr lang="en-AU" b="1" kern="0" dirty="0" err="1">
                <a:solidFill>
                  <a:schemeClr val="bg2"/>
                </a:solidFill>
                <a:latin typeface="+mn-lt"/>
                <a:ea typeface="+mn-ea"/>
              </a:rPr>
              <a:t>Kebijakan</a:t>
            </a:r>
            <a:r>
              <a:rPr lang="en-AU" b="1" kern="0" dirty="0">
                <a:solidFill>
                  <a:schemeClr val="bg2"/>
                </a:solidFill>
                <a:latin typeface="+mn-lt"/>
                <a:ea typeface="+mn-ea"/>
              </a:rPr>
              <a:t> </a:t>
            </a:r>
            <a:r>
              <a:rPr lang="en-AU" b="1" kern="0" dirty="0" err="1">
                <a:solidFill>
                  <a:schemeClr val="bg2"/>
                </a:solidFill>
                <a:latin typeface="+mn-lt"/>
                <a:ea typeface="+mn-ea"/>
              </a:rPr>
              <a:t>Desentralisasi</a:t>
            </a:r>
            <a:r>
              <a:rPr lang="en-AU" b="1" kern="0" dirty="0">
                <a:solidFill>
                  <a:schemeClr val="bg2"/>
                </a:solidFill>
                <a:latin typeface="+mn-lt"/>
                <a:ea typeface="+mn-ea"/>
              </a:rPr>
              <a:t>; 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AU" b="1" kern="0" dirty="0">
                <a:solidFill>
                  <a:schemeClr val="bg2"/>
                </a:solidFill>
                <a:latin typeface="+mn-lt"/>
                <a:ea typeface="+mn-ea"/>
              </a:rPr>
              <a:t> </a:t>
            </a:r>
            <a:r>
              <a:rPr lang="en-AU" b="1" kern="0" dirty="0" err="1">
                <a:solidFill>
                  <a:schemeClr val="bg2"/>
                </a:solidFill>
                <a:latin typeface="+mn-lt"/>
                <a:ea typeface="+mn-ea"/>
              </a:rPr>
              <a:t>Hubungan</a:t>
            </a:r>
            <a:r>
              <a:rPr lang="en-AU" b="1" kern="0" dirty="0">
                <a:solidFill>
                  <a:schemeClr val="bg2"/>
                </a:solidFill>
                <a:latin typeface="+mn-lt"/>
                <a:ea typeface="+mn-ea"/>
              </a:rPr>
              <a:t> </a:t>
            </a:r>
            <a:r>
              <a:rPr lang="en-AU" b="1" kern="0" dirty="0" err="1">
                <a:solidFill>
                  <a:schemeClr val="bg2"/>
                </a:solidFill>
                <a:latin typeface="+mn-lt"/>
                <a:ea typeface="+mn-ea"/>
              </a:rPr>
              <a:t>Pemerintah</a:t>
            </a:r>
            <a:r>
              <a:rPr lang="en-AU" b="1" kern="0" dirty="0">
                <a:solidFill>
                  <a:schemeClr val="bg2"/>
                </a:solidFill>
                <a:latin typeface="+mn-lt"/>
                <a:ea typeface="+mn-ea"/>
              </a:rPr>
              <a:t> </a:t>
            </a:r>
            <a:r>
              <a:rPr lang="en-AU" b="1" kern="0" dirty="0" err="1">
                <a:solidFill>
                  <a:schemeClr val="bg2"/>
                </a:solidFill>
                <a:latin typeface="+mn-lt"/>
                <a:ea typeface="+mn-ea"/>
              </a:rPr>
              <a:t>Pusat</a:t>
            </a:r>
            <a:r>
              <a:rPr lang="en-AU" b="1" kern="0" dirty="0">
                <a:solidFill>
                  <a:schemeClr val="bg2"/>
                </a:solidFill>
                <a:latin typeface="+mn-lt"/>
                <a:ea typeface="+mn-ea"/>
              </a:rPr>
              <a:t> </a:t>
            </a:r>
            <a:r>
              <a:rPr lang="en-AU" b="1" kern="0" dirty="0" err="1">
                <a:solidFill>
                  <a:schemeClr val="bg2"/>
                </a:solidFill>
                <a:latin typeface="+mn-lt"/>
                <a:ea typeface="+mn-ea"/>
              </a:rPr>
              <a:t>dengan</a:t>
            </a:r>
            <a:r>
              <a:rPr lang="en-AU" b="1" kern="0" dirty="0">
                <a:solidFill>
                  <a:schemeClr val="bg2"/>
                </a:solidFill>
                <a:latin typeface="+mn-lt"/>
                <a:ea typeface="+mn-ea"/>
              </a:rPr>
              <a:t> Daerah;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AU" b="1" kern="0" dirty="0">
                <a:solidFill>
                  <a:schemeClr val="bg2"/>
                </a:solidFill>
                <a:latin typeface="+mn-lt"/>
                <a:ea typeface="+mn-ea"/>
              </a:rPr>
              <a:t> </a:t>
            </a:r>
            <a:r>
              <a:rPr lang="en-AU" b="1" kern="0" dirty="0" err="1">
                <a:solidFill>
                  <a:schemeClr val="bg2"/>
                </a:solidFill>
                <a:latin typeface="+mn-lt"/>
                <a:ea typeface="+mn-ea"/>
              </a:rPr>
              <a:t>Pemerintahan</a:t>
            </a:r>
            <a:r>
              <a:rPr lang="en-AU" b="1" kern="0" dirty="0">
                <a:solidFill>
                  <a:schemeClr val="bg2"/>
                </a:solidFill>
                <a:latin typeface="+mn-lt"/>
                <a:ea typeface="+mn-ea"/>
              </a:rPr>
              <a:t> </a:t>
            </a:r>
            <a:r>
              <a:rPr lang="en-AU" b="1" kern="0" dirty="0" err="1">
                <a:solidFill>
                  <a:schemeClr val="bg2"/>
                </a:solidFill>
                <a:latin typeface="+mn-lt"/>
                <a:ea typeface="+mn-ea"/>
              </a:rPr>
              <a:t>umum</a:t>
            </a:r>
            <a:r>
              <a:rPr lang="en-AU" b="1" kern="0" dirty="0">
                <a:solidFill>
                  <a:schemeClr val="bg2"/>
                </a:solidFill>
                <a:latin typeface="+mn-lt"/>
                <a:ea typeface="+mn-ea"/>
              </a:rPr>
              <a:t>,</a:t>
            </a:r>
            <a:endParaRPr lang="id-ID" b="1" kern="0" dirty="0">
              <a:solidFill>
                <a:schemeClr val="bg2"/>
              </a:solidFill>
              <a:latin typeface="+mn-lt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AU" b="1" kern="0" dirty="0">
                <a:solidFill>
                  <a:schemeClr val="bg2"/>
                </a:solidFill>
                <a:latin typeface="+mn-lt"/>
                <a:ea typeface="+mn-ea"/>
              </a:rPr>
              <a:t> </a:t>
            </a:r>
            <a:r>
              <a:rPr lang="en-AU" b="1" kern="0" dirty="0" err="1">
                <a:solidFill>
                  <a:schemeClr val="bg2"/>
                </a:solidFill>
                <a:latin typeface="+mn-lt"/>
                <a:ea typeface="+mn-ea"/>
              </a:rPr>
              <a:t>pengelolaan</a:t>
            </a:r>
            <a:r>
              <a:rPr lang="en-AU" b="1" kern="0" dirty="0">
                <a:solidFill>
                  <a:schemeClr val="bg2"/>
                </a:solidFill>
                <a:latin typeface="+mn-lt"/>
                <a:ea typeface="+mn-ea"/>
              </a:rPr>
              <a:t> </a:t>
            </a:r>
            <a:r>
              <a:rPr lang="en-AU" b="1" kern="0" dirty="0" err="1">
                <a:solidFill>
                  <a:schemeClr val="bg2"/>
                </a:solidFill>
                <a:latin typeface="+mn-lt"/>
                <a:ea typeface="+mn-ea"/>
              </a:rPr>
              <a:t>keuangan</a:t>
            </a:r>
            <a:r>
              <a:rPr lang="en-AU" b="1" kern="0" dirty="0">
                <a:solidFill>
                  <a:schemeClr val="bg2"/>
                </a:solidFill>
                <a:latin typeface="+mn-lt"/>
                <a:ea typeface="+mn-ea"/>
              </a:rPr>
              <a:t> Daerah;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AU" b="1" kern="0" dirty="0">
                <a:solidFill>
                  <a:schemeClr val="bg2"/>
                </a:solidFill>
                <a:latin typeface="+mn-lt"/>
                <a:ea typeface="+mn-ea"/>
              </a:rPr>
              <a:t> </a:t>
            </a:r>
            <a:r>
              <a:rPr lang="en-AU" b="1" kern="0" dirty="0" err="1">
                <a:solidFill>
                  <a:schemeClr val="bg2"/>
                </a:solidFill>
                <a:latin typeface="+mn-lt"/>
                <a:ea typeface="+mn-ea"/>
              </a:rPr>
              <a:t>Urusan</a:t>
            </a:r>
            <a:r>
              <a:rPr lang="en-AU" b="1" kern="0" dirty="0">
                <a:solidFill>
                  <a:schemeClr val="bg2"/>
                </a:solidFill>
                <a:latin typeface="+mn-lt"/>
                <a:ea typeface="+mn-ea"/>
              </a:rPr>
              <a:t> </a:t>
            </a:r>
            <a:r>
              <a:rPr lang="en-AU" b="1" kern="0" dirty="0" err="1">
                <a:solidFill>
                  <a:schemeClr val="bg2"/>
                </a:solidFill>
                <a:latin typeface="+mn-lt"/>
                <a:ea typeface="+mn-ea"/>
              </a:rPr>
              <a:t>Pemerintahan</a:t>
            </a:r>
            <a:r>
              <a:rPr lang="en-AU" b="1" kern="0" dirty="0">
                <a:solidFill>
                  <a:schemeClr val="bg2"/>
                </a:solidFill>
                <a:latin typeface="+mn-lt"/>
                <a:ea typeface="+mn-ea"/>
              </a:rPr>
              <a:t> yang </a:t>
            </a:r>
            <a:r>
              <a:rPr lang="en-AU" b="1" kern="0" dirty="0" err="1">
                <a:solidFill>
                  <a:schemeClr val="bg2"/>
                </a:solidFill>
                <a:latin typeface="+mn-lt"/>
                <a:ea typeface="+mn-ea"/>
              </a:rPr>
              <a:t>menjadi</a:t>
            </a:r>
            <a:r>
              <a:rPr lang="en-AU" b="1" kern="0" dirty="0">
                <a:solidFill>
                  <a:schemeClr val="bg2"/>
                </a:solidFill>
                <a:latin typeface="+mn-lt"/>
                <a:ea typeface="+mn-ea"/>
              </a:rPr>
              <a:t> </a:t>
            </a:r>
            <a:r>
              <a:rPr lang="en-AU" b="1" kern="0" dirty="0" err="1">
                <a:solidFill>
                  <a:schemeClr val="bg2"/>
                </a:solidFill>
                <a:latin typeface="+mn-lt"/>
                <a:ea typeface="+mn-ea"/>
              </a:rPr>
              <a:t>kewenangan</a:t>
            </a:r>
            <a:r>
              <a:rPr lang="en-AU" b="1" kern="0" dirty="0">
                <a:solidFill>
                  <a:schemeClr val="bg2"/>
                </a:solidFill>
                <a:latin typeface="+mn-lt"/>
                <a:ea typeface="+mn-ea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AU" b="1" kern="0" dirty="0">
                <a:solidFill>
                  <a:schemeClr val="bg2"/>
                </a:solidFill>
                <a:latin typeface="+mn-lt"/>
                <a:ea typeface="+mn-ea"/>
              </a:rPr>
              <a:t>        </a:t>
            </a:r>
            <a:r>
              <a:rPr lang="id-ID" b="1" kern="0" dirty="0">
                <a:solidFill>
                  <a:schemeClr val="bg2"/>
                </a:solidFill>
                <a:latin typeface="+mn-lt"/>
                <a:ea typeface="+mn-ea"/>
              </a:rPr>
              <a:t>Daerah 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id-ID" b="1" kern="0" dirty="0">
                <a:solidFill>
                  <a:schemeClr val="bg2"/>
                </a:solidFill>
                <a:latin typeface="+mn-lt"/>
                <a:ea typeface="+mn-ea"/>
              </a:rPr>
              <a:t> </a:t>
            </a:r>
            <a:r>
              <a:rPr lang="en-AU" b="1" kern="0" dirty="0" err="1">
                <a:solidFill>
                  <a:schemeClr val="bg2"/>
                </a:solidFill>
                <a:latin typeface="+mn-lt"/>
                <a:ea typeface="+mn-ea"/>
              </a:rPr>
              <a:t>Hubungan</a:t>
            </a:r>
            <a:r>
              <a:rPr lang="en-AU" b="1" kern="0" dirty="0">
                <a:solidFill>
                  <a:schemeClr val="bg2"/>
                </a:solidFill>
                <a:latin typeface="+mn-lt"/>
                <a:ea typeface="+mn-ea"/>
              </a:rPr>
              <a:t> </a:t>
            </a:r>
            <a:r>
              <a:rPr lang="en-AU" b="1" kern="0" dirty="0" err="1">
                <a:solidFill>
                  <a:schemeClr val="bg2"/>
                </a:solidFill>
                <a:latin typeface="+mn-lt"/>
                <a:ea typeface="+mn-ea"/>
              </a:rPr>
              <a:t>Pemerintah</a:t>
            </a:r>
            <a:r>
              <a:rPr lang="en-AU" b="1" kern="0" dirty="0">
                <a:solidFill>
                  <a:schemeClr val="bg2"/>
                </a:solidFill>
                <a:latin typeface="+mn-lt"/>
                <a:ea typeface="+mn-ea"/>
              </a:rPr>
              <a:t> Daerah </a:t>
            </a:r>
            <a:r>
              <a:rPr lang="en-AU" b="1" kern="0" dirty="0" err="1">
                <a:solidFill>
                  <a:schemeClr val="bg2"/>
                </a:solidFill>
                <a:latin typeface="+mn-lt"/>
                <a:ea typeface="+mn-ea"/>
              </a:rPr>
              <a:t>dengan</a:t>
            </a:r>
            <a:r>
              <a:rPr lang="en-AU" b="1" kern="0" dirty="0">
                <a:solidFill>
                  <a:schemeClr val="bg2"/>
                </a:solidFill>
                <a:latin typeface="+mn-lt"/>
                <a:ea typeface="+mn-ea"/>
              </a:rPr>
              <a:t> DPRD;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AU" b="1" kern="0" dirty="0">
                <a:solidFill>
                  <a:schemeClr val="bg2"/>
                </a:solidFill>
                <a:latin typeface="+mn-lt"/>
                <a:ea typeface="+mn-ea"/>
              </a:rPr>
              <a:t> </a:t>
            </a:r>
            <a:r>
              <a:rPr lang="en-AU" b="1" kern="0" dirty="0" err="1">
                <a:solidFill>
                  <a:schemeClr val="bg2"/>
                </a:solidFill>
                <a:latin typeface="+mn-lt"/>
                <a:ea typeface="+mn-ea"/>
              </a:rPr>
              <a:t>Etika</a:t>
            </a:r>
            <a:r>
              <a:rPr lang="en-AU" b="1" kern="0" dirty="0">
                <a:solidFill>
                  <a:schemeClr val="bg2"/>
                </a:solidFill>
                <a:latin typeface="+mn-lt"/>
                <a:ea typeface="+mn-ea"/>
              </a:rPr>
              <a:t> </a:t>
            </a:r>
            <a:r>
              <a:rPr lang="en-AU" b="1" kern="0" dirty="0" err="1">
                <a:solidFill>
                  <a:schemeClr val="bg2"/>
                </a:solidFill>
                <a:latin typeface="+mn-lt"/>
                <a:ea typeface="+mn-ea"/>
              </a:rPr>
              <a:t>pemerintahan</a:t>
            </a:r>
            <a:r>
              <a:rPr lang="id-ID" b="1" kern="0" dirty="0">
                <a:solidFill>
                  <a:schemeClr val="bg2"/>
                </a:solidFill>
                <a:latin typeface="+mn-lt"/>
                <a:ea typeface="+mn-ea"/>
              </a:rPr>
              <a:t>.</a:t>
            </a:r>
            <a:endParaRPr lang="en-US" altLang="en-US" b="1" kern="0" dirty="0">
              <a:solidFill>
                <a:schemeClr val="bg2"/>
              </a:solidFill>
              <a:latin typeface="+mn-lt"/>
              <a:ea typeface="+mn-ea"/>
            </a:endParaRPr>
          </a:p>
        </p:txBody>
      </p:sp>
      <p:sp>
        <p:nvSpPr>
          <p:cNvPr id="10" name="Shape 300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69863" y="1065848"/>
            <a:ext cx="5492750" cy="6372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>
              <a:defRPr/>
            </a:pPr>
            <a:r>
              <a:rPr lang="en-ID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Kompetensi</a:t>
            </a:r>
            <a:r>
              <a:rPr lang="en-ID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ID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Pemerintahan</a:t>
            </a:r>
            <a:endParaRPr lang="en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89" y="900113"/>
            <a:ext cx="3424237" cy="163020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6151" name="Picture 2" descr="C:\Users\Pc3\Desktop\LOGO KEMENTERIAN DALAM NEGER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14" y="78582"/>
            <a:ext cx="428625" cy="47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 rot="1037639">
            <a:off x="3716339" y="1367314"/>
            <a:ext cx="1404937" cy="43434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Bernard MT Condensed" pitchFamily="18" charset="0"/>
                <a:cs typeface="Aparajita" pitchFamily="34" charset="0"/>
              </a:rPr>
              <a:t>PASAL 233</a:t>
            </a:r>
          </a:p>
        </p:txBody>
      </p:sp>
      <p:pic>
        <p:nvPicPr>
          <p:cNvPr id="6153" name="Picture Placeholder 14"/>
          <p:cNvPicPr>
            <a:picLocks noChangeAspect="1"/>
          </p:cNvPicPr>
          <p:nvPr/>
        </p:nvPicPr>
        <p:blipFill>
          <a:blip r:embed="rId4" cstate="print"/>
          <a:srcRect t="20201" b="20201"/>
          <a:stretch>
            <a:fillRect/>
          </a:stretch>
        </p:blipFill>
        <p:spPr bwMode="auto">
          <a:xfrm>
            <a:off x="5214939" y="2571750"/>
            <a:ext cx="3786187" cy="225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>
          <a:xfrm>
            <a:off x="214282" y="142858"/>
            <a:ext cx="6429420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2400" dirty="0" err="1" smtClean="0"/>
              <a:t>Undang</a:t>
            </a:r>
            <a:r>
              <a:rPr lang="en-ID" sz="2400" dirty="0" smtClean="0"/>
              <a:t>- </a:t>
            </a:r>
            <a:r>
              <a:rPr lang="en-ID" sz="2400" dirty="0" err="1" smtClean="0"/>
              <a:t>Undang</a:t>
            </a:r>
            <a:r>
              <a:rPr lang="en-ID" sz="2400" dirty="0" smtClean="0"/>
              <a:t> </a:t>
            </a:r>
            <a:r>
              <a:rPr lang="en-ID" sz="2400" dirty="0" err="1" smtClean="0"/>
              <a:t>Nomor</a:t>
            </a:r>
            <a:r>
              <a:rPr lang="en-ID" sz="2400" dirty="0" smtClean="0"/>
              <a:t> 23 </a:t>
            </a:r>
            <a:r>
              <a:rPr lang="en-ID" sz="2400" dirty="0" err="1" smtClean="0"/>
              <a:t>Tahun</a:t>
            </a:r>
            <a:r>
              <a:rPr lang="en-ID" sz="2400" dirty="0" smtClean="0"/>
              <a:t> 2014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14282" y="142858"/>
            <a:ext cx="6429420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2400" dirty="0" err="1" smtClean="0"/>
              <a:t>Undang</a:t>
            </a:r>
            <a:r>
              <a:rPr lang="en-ID" sz="2400" dirty="0" smtClean="0"/>
              <a:t>- </a:t>
            </a:r>
            <a:r>
              <a:rPr lang="en-ID" sz="2400" dirty="0" err="1" smtClean="0"/>
              <a:t>Undang</a:t>
            </a:r>
            <a:r>
              <a:rPr lang="en-ID" sz="2400" dirty="0" smtClean="0"/>
              <a:t> </a:t>
            </a:r>
            <a:r>
              <a:rPr lang="en-ID" sz="2400" dirty="0" err="1" smtClean="0"/>
              <a:t>Nomor</a:t>
            </a:r>
            <a:r>
              <a:rPr lang="en-ID" sz="2400" dirty="0" smtClean="0"/>
              <a:t> 23 </a:t>
            </a:r>
            <a:r>
              <a:rPr lang="en-ID" sz="2400" dirty="0" err="1" smtClean="0"/>
              <a:t>Tahun</a:t>
            </a:r>
            <a:r>
              <a:rPr lang="en-ID" sz="2400" dirty="0" smtClean="0"/>
              <a:t> 2014</a:t>
            </a:r>
            <a:endParaRPr lang="en-US" sz="2400" dirty="0"/>
          </a:p>
        </p:txBody>
      </p:sp>
      <p:graphicFrame>
        <p:nvGraphicFramePr>
          <p:cNvPr id="12" name="Diagram 11"/>
          <p:cNvGraphicFramePr/>
          <p:nvPr/>
        </p:nvGraphicFramePr>
        <p:xfrm>
          <a:off x="500034" y="1071552"/>
          <a:ext cx="7119966" cy="3532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3"/>
          <p:cNvSpPr>
            <a:spLocks noChangeArrowheads="1"/>
          </p:cNvSpPr>
          <p:nvPr/>
        </p:nvSpPr>
        <p:spPr bwMode="auto">
          <a:xfrm>
            <a:off x="857250" y="2764632"/>
            <a:ext cx="7524750" cy="2113121"/>
          </a:xfrm>
          <a:prstGeom prst="rect">
            <a:avLst/>
          </a:prstGeom>
          <a:solidFill>
            <a:srgbClr val="595959">
              <a:alpha val="78038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928688" y="2828925"/>
            <a:ext cx="7315200" cy="2140268"/>
          </a:xfrm>
          <a:prstGeom prst="rect">
            <a:avLst/>
          </a:prstGeom>
          <a:solidFill>
            <a:srgbClr val="1E8FB2">
              <a:alpha val="87842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ts val="2775"/>
              </a:lnSpc>
            </a:pPr>
            <a:r>
              <a:rPr lang="en-US" altLang="en-US" sz="2000" b="1">
                <a:solidFill>
                  <a:schemeClr val="bg1"/>
                </a:solidFill>
                <a:latin typeface="Berlin Sans FB Demi" pitchFamily="34" charset="0"/>
                <a:ea typeface="Adobe Gothic Std B"/>
                <a:cs typeface="Adobe Gothic Std B"/>
              </a:rPr>
              <a:t>DASAR PERUBAHAN NOMENKLATUR </a:t>
            </a:r>
            <a:endParaRPr lang="id-ID" altLang="en-US" sz="2000" b="1">
              <a:solidFill>
                <a:schemeClr val="bg1"/>
              </a:solidFill>
              <a:latin typeface="Berlin Sans FB Demi" pitchFamily="34" charset="0"/>
              <a:ea typeface="Adobe Gothic Std B"/>
              <a:cs typeface="Adobe Gothic Std B"/>
            </a:endParaRPr>
          </a:p>
          <a:p>
            <a:pPr>
              <a:lnSpc>
                <a:spcPts val="2775"/>
              </a:lnSpc>
            </a:pPr>
            <a:r>
              <a:rPr lang="en-US" altLang="en-US" sz="2000" b="1">
                <a:solidFill>
                  <a:schemeClr val="bg1"/>
                </a:solidFill>
                <a:latin typeface="Berlin Sans FB Demi" pitchFamily="34" charset="0"/>
                <a:ea typeface="Adobe Gothic Std B"/>
                <a:cs typeface="Adobe Gothic Std B"/>
              </a:rPr>
              <a:t>BADAN DIKLAT MENJADI </a:t>
            </a:r>
            <a:endParaRPr lang="id-ID" altLang="en-US" sz="2000" b="1">
              <a:solidFill>
                <a:schemeClr val="bg1"/>
              </a:solidFill>
              <a:latin typeface="Berlin Sans FB Demi" pitchFamily="34" charset="0"/>
              <a:ea typeface="Adobe Gothic Std B"/>
              <a:cs typeface="Adobe Gothic Std B"/>
            </a:endParaRPr>
          </a:p>
          <a:p>
            <a:pPr>
              <a:lnSpc>
                <a:spcPts val="2775"/>
              </a:lnSpc>
            </a:pPr>
            <a:r>
              <a:rPr lang="en-US" altLang="en-US" sz="2000" b="1">
                <a:solidFill>
                  <a:schemeClr val="bg1"/>
                </a:solidFill>
                <a:latin typeface="Berlin Sans FB Demi" pitchFamily="34" charset="0"/>
                <a:ea typeface="Adobe Gothic Std B"/>
                <a:cs typeface="Adobe Gothic Std B"/>
              </a:rPr>
              <a:t>BADAN PENGEMBANGAN</a:t>
            </a:r>
          </a:p>
          <a:p>
            <a:pPr>
              <a:lnSpc>
                <a:spcPts val="2775"/>
              </a:lnSpc>
            </a:pPr>
            <a:r>
              <a:rPr lang="en-US" altLang="en-US" sz="2000" b="1">
                <a:solidFill>
                  <a:schemeClr val="bg1"/>
                </a:solidFill>
                <a:latin typeface="Berlin Sans FB Demi" pitchFamily="34" charset="0"/>
                <a:ea typeface="Adobe Gothic Std B"/>
                <a:cs typeface="Adobe Gothic Std B"/>
              </a:rPr>
              <a:t>SUMBER DAYA MANUSIA</a:t>
            </a:r>
            <a:endParaRPr lang="zh-CN" altLang="en-US" sz="2000">
              <a:solidFill>
                <a:schemeClr val="tx2"/>
              </a:solidFill>
              <a:latin typeface="Calibri" pitchFamily="34" charset="0"/>
              <a:ea typeface="Microsoft YaHei" pitchFamily="34" charset="-122"/>
            </a:endParaRPr>
          </a:p>
        </p:txBody>
      </p:sp>
      <p:pic>
        <p:nvPicPr>
          <p:cNvPr id="8" name="Picture 7" descr="WhatsApp Image 2018-10-18 at 10.52.50.jpeg"/>
          <p:cNvPicPr>
            <a:picLocks noChangeAspect="1"/>
          </p:cNvPicPr>
          <p:nvPr/>
        </p:nvPicPr>
        <p:blipFill>
          <a:blip r:embed="rId2" cstate="print"/>
          <a:srcRect l="10000" t="42858" r="5714"/>
          <a:stretch>
            <a:fillRect/>
          </a:stretch>
        </p:blipFill>
        <p:spPr>
          <a:xfrm>
            <a:off x="2214546" y="514336"/>
            <a:ext cx="4572032" cy="2186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  <p:bldP spid="6147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 txBox="1">
            <a:spLocks/>
          </p:cNvSpPr>
          <p:nvPr/>
        </p:nvSpPr>
        <p:spPr bwMode="auto">
          <a:xfrm>
            <a:off x="0" y="4564857"/>
            <a:ext cx="2311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9F5A3053-EF03-47DA-9A21-85C25A4953E4}" type="slidenum">
              <a:rPr lang="en-US" altLang="en-US"/>
              <a:pPr/>
              <a:t>7</a:t>
            </a:fld>
            <a:endParaRPr lang="en-US"/>
          </a:p>
        </p:txBody>
      </p:sp>
      <p:sp>
        <p:nvSpPr>
          <p:cNvPr id="22" name="Oval 21">
            <a:extLst>
              <a:ext uri="{FF2B5EF4-FFF2-40B4-BE49-F238E27FC236}"/>
            </a:extLst>
          </p:cNvPr>
          <p:cNvSpPr/>
          <p:nvPr/>
        </p:nvSpPr>
        <p:spPr>
          <a:xfrm>
            <a:off x="214314" y="2121694"/>
            <a:ext cx="1057275" cy="815816"/>
          </a:xfrm>
          <a:prstGeom prst="ellipse">
            <a:avLst/>
          </a:prstGeom>
          <a:solidFill>
            <a:schemeClr val="accent1">
              <a:lumMod val="20000"/>
              <a:lumOff val="80000"/>
              <a:alpha val="23000"/>
            </a:schemeClr>
          </a:solidFill>
          <a:ln w="98425" cmpd="thinThick"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b="1" dirty="0">
                <a:solidFill>
                  <a:schemeClr val="tx1"/>
                </a:solidFill>
              </a:rPr>
              <a:t>UUD 1945</a:t>
            </a:r>
          </a:p>
        </p:txBody>
      </p:sp>
      <p:cxnSp>
        <p:nvCxnSpPr>
          <p:cNvPr id="23" name="Straight Arrow Connector 22">
            <a:extLst>
              <a:ext uri="{FF2B5EF4-FFF2-40B4-BE49-F238E27FC236}"/>
            </a:extLst>
          </p:cNvPr>
          <p:cNvCxnSpPr>
            <a:cxnSpLocks/>
            <a:stCxn id="22" idx="6"/>
            <a:endCxn id="26" idx="1"/>
          </p:cNvCxnSpPr>
          <p:nvPr/>
        </p:nvCxnSpPr>
        <p:spPr>
          <a:xfrm flipV="1">
            <a:off x="1271589" y="1607935"/>
            <a:ext cx="708123" cy="921667"/>
          </a:xfrm>
          <a:prstGeom prst="straightConnector1">
            <a:avLst/>
          </a:prstGeom>
          <a:ln w="28575">
            <a:solidFill>
              <a:srgbClr val="FF0000">
                <a:alpha val="50196"/>
              </a:srgb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285876" y="2507457"/>
            <a:ext cx="442913" cy="0"/>
          </a:xfrm>
          <a:prstGeom prst="straightConnector1">
            <a:avLst/>
          </a:prstGeom>
          <a:ln w="28575">
            <a:solidFill>
              <a:srgbClr val="FF0000">
                <a:alpha val="50196"/>
              </a:srgb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rot="16200000" flipH="1">
            <a:off x="1007269" y="2786063"/>
            <a:ext cx="1414463" cy="857250"/>
          </a:xfrm>
          <a:prstGeom prst="straightConnector1">
            <a:avLst/>
          </a:prstGeom>
          <a:ln w="28575">
            <a:solidFill>
              <a:srgbClr val="FF0000">
                <a:alpha val="50196"/>
              </a:srgb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8">
            <a:extLst>
              <a:ext uri="{FF2B5EF4-FFF2-40B4-BE49-F238E27FC236}"/>
            </a:extLst>
          </p:cNvPr>
          <p:cNvSpPr/>
          <p:nvPr/>
        </p:nvSpPr>
        <p:spPr>
          <a:xfrm>
            <a:off x="1979712" y="1203598"/>
            <a:ext cx="1714500" cy="80867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Arial Narrow" pitchFamily="34" charset="0"/>
              </a:rPr>
              <a:t>UU 39/2008</a:t>
            </a:r>
          </a:p>
          <a:p>
            <a:pPr algn="ctr">
              <a:defRPr/>
            </a:pPr>
            <a:r>
              <a:rPr lang="en-US" sz="1400" b="1" dirty="0" err="1">
                <a:solidFill>
                  <a:schemeClr val="tx1"/>
                </a:solidFill>
                <a:latin typeface="Arial Narrow" pitchFamily="34" charset="0"/>
              </a:rPr>
              <a:t>ttg</a:t>
            </a:r>
            <a:r>
              <a:rPr lang="en-US" sz="14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 Narrow" pitchFamily="34" charset="0"/>
              </a:rPr>
              <a:t>Kementerian</a:t>
            </a:r>
            <a:r>
              <a:rPr lang="en-US" sz="1400" b="1" dirty="0">
                <a:solidFill>
                  <a:schemeClr val="tx1"/>
                </a:solidFill>
                <a:latin typeface="Arial Narrow" pitchFamily="34" charset="0"/>
              </a:rPr>
              <a:t> Negara</a:t>
            </a:r>
            <a:endParaRPr lang="en-AU" sz="1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3707904" y="1563638"/>
            <a:ext cx="690563" cy="0"/>
          </a:xfrm>
          <a:prstGeom prst="straightConnector1">
            <a:avLst/>
          </a:prstGeom>
          <a:ln w="28575">
            <a:solidFill>
              <a:schemeClr val="tx1">
                <a:alpha val="50196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11">
            <a:extLst>
              <a:ext uri="{FF2B5EF4-FFF2-40B4-BE49-F238E27FC236}"/>
            </a:extLst>
          </p:cNvPr>
          <p:cNvSpPr/>
          <p:nvPr/>
        </p:nvSpPr>
        <p:spPr>
          <a:xfrm>
            <a:off x="4427984" y="1203598"/>
            <a:ext cx="1714512" cy="77153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err="1">
                <a:solidFill>
                  <a:schemeClr val="tx1"/>
                </a:solidFill>
                <a:latin typeface="Arial Narrow" pitchFamily="34" charset="0"/>
              </a:rPr>
              <a:t>Perpres</a:t>
            </a:r>
            <a:r>
              <a:rPr lang="en-US" sz="1400" b="1" dirty="0">
                <a:solidFill>
                  <a:schemeClr val="tx1"/>
                </a:solidFill>
                <a:latin typeface="Arial Narrow" pitchFamily="34" charset="0"/>
              </a:rPr>
              <a:t> 11/2015</a:t>
            </a:r>
          </a:p>
          <a:p>
            <a:pPr algn="ctr">
              <a:defRPr/>
            </a:pPr>
            <a:r>
              <a:rPr lang="en-US" sz="1400" b="1" dirty="0" err="1">
                <a:solidFill>
                  <a:schemeClr val="tx1"/>
                </a:solidFill>
                <a:latin typeface="Arial Narrow" pitchFamily="34" charset="0"/>
              </a:rPr>
              <a:t>ttg</a:t>
            </a:r>
            <a:r>
              <a:rPr lang="en-US" sz="1400" b="1" dirty="0">
                <a:solidFill>
                  <a:schemeClr val="tx1"/>
                </a:solidFill>
                <a:latin typeface="Arial Narrow" pitchFamily="34" charset="0"/>
              </a:rPr>
              <a:t> OTK </a:t>
            </a:r>
            <a:r>
              <a:rPr lang="en-US" sz="1400" b="1" dirty="0" err="1">
                <a:solidFill>
                  <a:schemeClr val="tx1"/>
                </a:solidFill>
                <a:latin typeface="Arial Narrow" pitchFamily="34" charset="0"/>
              </a:rPr>
              <a:t>Kemendagri</a:t>
            </a:r>
            <a:endParaRPr lang="en-AU" sz="1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6156176" y="1563638"/>
            <a:ext cx="690563" cy="0"/>
          </a:xfrm>
          <a:prstGeom prst="straightConnector1">
            <a:avLst/>
          </a:prstGeom>
          <a:ln w="28575">
            <a:solidFill>
              <a:schemeClr val="tx1">
                <a:alpha val="50196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17">
            <a:extLst>
              <a:ext uri="{FF2B5EF4-FFF2-40B4-BE49-F238E27FC236}"/>
            </a:extLst>
          </p:cNvPr>
          <p:cNvSpPr/>
          <p:nvPr/>
        </p:nvSpPr>
        <p:spPr>
          <a:xfrm>
            <a:off x="6876256" y="1059582"/>
            <a:ext cx="1928813" cy="96012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1400" b="1" dirty="0" err="1">
                <a:solidFill>
                  <a:schemeClr val="tx1"/>
                </a:solidFill>
                <a:latin typeface="Arial Narrow" pitchFamily="34" charset="0"/>
              </a:rPr>
              <a:t>Permendagri</a:t>
            </a:r>
            <a:r>
              <a:rPr lang="en-AU" sz="14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</a:p>
          <a:p>
            <a:pPr algn="ctr">
              <a:defRPr/>
            </a:pPr>
            <a:r>
              <a:rPr lang="en-AU" sz="1400" b="1" dirty="0">
                <a:solidFill>
                  <a:schemeClr val="tx1"/>
                </a:solidFill>
                <a:latin typeface="Arial Narrow" pitchFamily="34" charset="0"/>
              </a:rPr>
              <a:t>No 43/2015 </a:t>
            </a:r>
            <a:r>
              <a:rPr lang="en-AU" sz="1400" b="1" dirty="0" err="1">
                <a:solidFill>
                  <a:schemeClr val="tx1"/>
                </a:solidFill>
                <a:latin typeface="Arial Narrow" pitchFamily="34" charset="0"/>
              </a:rPr>
              <a:t>ttg</a:t>
            </a:r>
            <a:r>
              <a:rPr lang="en-AU" sz="1400" b="1" dirty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en-AU" sz="1400" b="1" dirty="0" err="1">
                <a:solidFill>
                  <a:schemeClr val="tx1"/>
                </a:solidFill>
                <a:latin typeface="Arial Narrow" pitchFamily="34" charset="0"/>
              </a:rPr>
              <a:t>Organisasi</a:t>
            </a:r>
            <a:r>
              <a:rPr lang="en-AU" sz="14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AU" sz="1400" b="1" dirty="0" err="1">
                <a:solidFill>
                  <a:schemeClr val="tx1"/>
                </a:solidFill>
                <a:latin typeface="Arial Narrow" pitchFamily="34" charset="0"/>
              </a:rPr>
              <a:t>dan</a:t>
            </a:r>
            <a:r>
              <a:rPr lang="en-AU" sz="1400" b="1" dirty="0">
                <a:solidFill>
                  <a:schemeClr val="tx1"/>
                </a:solidFill>
                <a:latin typeface="Arial Narrow" pitchFamily="34" charset="0"/>
              </a:rPr>
              <a:t> Tata </a:t>
            </a:r>
            <a:r>
              <a:rPr lang="en-AU" sz="1400" b="1" dirty="0" err="1">
                <a:solidFill>
                  <a:schemeClr val="tx1"/>
                </a:solidFill>
                <a:latin typeface="Arial Narrow" pitchFamily="34" charset="0"/>
              </a:rPr>
              <a:t>Kerja</a:t>
            </a:r>
            <a:r>
              <a:rPr lang="en-AU" sz="14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AU" sz="1400" b="1" dirty="0" err="1">
                <a:solidFill>
                  <a:schemeClr val="tx1"/>
                </a:solidFill>
                <a:latin typeface="Arial Narrow" pitchFamily="34" charset="0"/>
              </a:rPr>
              <a:t>Kemendagri</a:t>
            </a:r>
            <a:endParaRPr lang="en-AU" sz="1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1" name="Rounded Rectangle 9">
            <a:extLst>
              <a:ext uri="{FF2B5EF4-FFF2-40B4-BE49-F238E27FC236}"/>
            </a:extLst>
          </p:cNvPr>
          <p:cNvSpPr/>
          <p:nvPr/>
        </p:nvSpPr>
        <p:spPr>
          <a:xfrm>
            <a:off x="1714501" y="2185988"/>
            <a:ext cx="1571625" cy="62007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Arial Narrow" pitchFamily="34" charset="0"/>
              </a:rPr>
              <a:t>UU 5/2014</a:t>
            </a:r>
          </a:p>
          <a:p>
            <a:pPr algn="ctr">
              <a:defRPr/>
            </a:pPr>
            <a:r>
              <a:rPr lang="en-US" sz="1600" b="1" dirty="0" err="1">
                <a:solidFill>
                  <a:schemeClr val="tx1"/>
                </a:solidFill>
                <a:latin typeface="Arial Narrow" pitchFamily="34" charset="0"/>
              </a:rPr>
              <a:t>ttg</a:t>
            </a:r>
            <a:r>
              <a:rPr lang="en-US" sz="1600" b="1" dirty="0">
                <a:solidFill>
                  <a:schemeClr val="tx1"/>
                </a:solidFill>
                <a:latin typeface="Arial Narrow" pitchFamily="34" charset="0"/>
              </a:rPr>
              <a:t> A S N</a:t>
            </a:r>
            <a:endParaRPr lang="en-AU" sz="16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3286125" y="2507457"/>
            <a:ext cx="763588" cy="15716"/>
          </a:xfrm>
          <a:prstGeom prst="straightConnector1">
            <a:avLst/>
          </a:prstGeom>
          <a:ln w="28575">
            <a:solidFill>
              <a:schemeClr val="tx1">
                <a:alpha val="50196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12">
            <a:extLst>
              <a:ext uri="{FF2B5EF4-FFF2-40B4-BE49-F238E27FC236}"/>
            </a:extLst>
          </p:cNvPr>
          <p:cNvSpPr/>
          <p:nvPr/>
        </p:nvSpPr>
        <p:spPr>
          <a:xfrm>
            <a:off x="4071939" y="2185988"/>
            <a:ext cx="1571625" cy="70008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Arial Narrow" pitchFamily="34" charset="0"/>
              </a:rPr>
              <a:t>PP 11/2017</a:t>
            </a:r>
          </a:p>
          <a:p>
            <a:pPr algn="ctr">
              <a:defRPr/>
            </a:pPr>
            <a:r>
              <a:rPr lang="en-US" sz="1600" b="1" dirty="0" err="1">
                <a:solidFill>
                  <a:schemeClr val="tx1"/>
                </a:solidFill>
                <a:latin typeface="Arial Narrow" pitchFamily="34" charset="0"/>
              </a:rPr>
              <a:t>ttg</a:t>
            </a:r>
            <a:r>
              <a:rPr lang="en-US" sz="16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 Narrow" pitchFamily="34" charset="0"/>
              </a:rPr>
              <a:t>Manajemen</a:t>
            </a:r>
            <a:r>
              <a:rPr lang="en-US" sz="1600" b="1" dirty="0">
                <a:solidFill>
                  <a:schemeClr val="tx1"/>
                </a:solidFill>
                <a:latin typeface="Arial Narrow" pitchFamily="34" charset="0"/>
              </a:rPr>
              <a:t> PNS</a:t>
            </a:r>
            <a:endParaRPr lang="en-AU" sz="16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4" name="Rounded Rectangle 10">
            <a:extLst>
              <a:ext uri="{FF2B5EF4-FFF2-40B4-BE49-F238E27FC236}"/>
            </a:extLst>
          </p:cNvPr>
          <p:cNvSpPr/>
          <p:nvPr/>
        </p:nvSpPr>
        <p:spPr>
          <a:xfrm>
            <a:off x="2143126" y="3471863"/>
            <a:ext cx="1285875" cy="81153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Arial Narrow" pitchFamily="34" charset="0"/>
              </a:rPr>
              <a:t>UU 23/2014</a:t>
            </a:r>
          </a:p>
          <a:p>
            <a:pPr algn="ctr">
              <a:defRPr/>
            </a:pPr>
            <a:r>
              <a:rPr lang="en-US" sz="1400" b="1" dirty="0" err="1">
                <a:solidFill>
                  <a:schemeClr val="tx1"/>
                </a:solidFill>
                <a:latin typeface="Arial Narrow" pitchFamily="34" charset="0"/>
              </a:rPr>
              <a:t>ttg</a:t>
            </a:r>
            <a:r>
              <a:rPr lang="en-US" sz="14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 Narrow" pitchFamily="34" charset="0"/>
              </a:rPr>
              <a:t>Pemerintahan</a:t>
            </a:r>
            <a:r>
              <a:rPr lang="en-US" sz="1400" b="1" dirty="0">
                <a:solidFill>
                  <a:schemeClr val="tx1"/>
                </a:solidFill>
                <a:latin typeface="Arial Narrow" pitchFamily="34" charset="0"/>
              </a:rPr>
              <a:t> Daerah</a:t>
            </a:r>
            <a:endParaRPr lang="en-AU" sz="1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3429001" y="3600450"/>
            <a:ext cx="500063" cy="235744"/>
          </a:xfrm>
          <a:prstGeom prst="straightConnector1">
            <a:avLst/>
          </a:prstGeom>
          <a:ln w="28575">
            <a:solidFill>
              <a:schemeClr val="tx1">
                <a:alpha val="50196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3429001" y="3857625"/>
            <a:ext cx="500063" cy="257175"/>
          </a:xfrm>
          <a:prstGeom prst="straightConnector1">
            <a:avLst/>
          </a:prstGeom>
          <a:ln w="28575">
            <a:solidFill>
              <a:schemeClr val="tx1">
                <a:alpha val="50196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13">
            <a:extLst>
              <a:ext uri="{FF2B5EF4-FFF2-40B4-BE49-F238E27FC236}"/>
            </a:extLst>
          </p:cNvPr>
          <p:cNvSpPr/>
          <p:nvPr/>
        </p:nvSpPr>
        <p:spPr>
          <a:xfrm>
            <a:off x="3929064" y="3278982"/>
            <a:ext cx="1571625" cy="59007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Arial Narrow" pitchFamily="34" charset="0"/>
              </a:rPr>
              <a:t>PP 18/2016</a:t>
            </a:r>
          </a:p>
          <a:p>
            <a:pPr algn="ctr">
              <a:defRPr/>
            </a:pPr>
            <a:r>
              <a:rPr lang="en-US" sz="1400" b="1" dirty="0" err="1">
                <a:solidFill>
                  <a:schemeClr val="tx1"/>
                </a:solidFill>
                <a:latin typeface="Arial Narrow" pitchFamily="34" charset="0"/>
              </a:rPr>
              <a:t>ttg</a:t>
            </a:r>
            <a:r>
              <a:rPr lang="en-US" sz="14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 Narrow" pitchFamily="34" charset="0"/>
              </a:rPr>
              <a:t>Perangkat</a:t>
            </a:r>
            <a:r>
              <a:rPr lang="en-US" sz="1400" b="1" dirty="0">
                <a:solidFill>
                  <a:schemeClr val="tx1"/>
                </a:solidFill>
                <a:latin typeface="Arial Narrow" pitchFamily="34" charset="0"/>
              </a:rPr>
              <a:t>  Daerah</a:t>
            </a:r>
            <a:endParaRPr lang="en-AU" sz="1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8" name="Rounded Rectangle 19">
            <a:extLst>
              <a:ext uri="{FF2B5EF4-FFF2-40B4-BE49-F238E27FC236}"/>
            </a:extLst>
          </p:cNvPr>
          <p:cNvSpPr/>
          <p:nvPr/>
        </p:nvSpPr>
        <p:spPr>
          <a:xfrm>
            <a:off x="3929063" y="3921919"/>
            <a:ext cx="1643062" cy="10287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Arial Narrow" pitchFamily="34" charset="0"/>
              </a:rPr>
              <a:t>PP 12/2017</a:t>
            </a:r>
          </a:p>
          <a:p>
            <a:pPr algn="ctr">
              <a:defRPr/>
            </a:pPr>
            <a:r>
              <a:rPr lang="en-US" sz="1400" b="1" dirty="0" err="1">
                <a:solidFill>
                  <a:schemeClr val="tx1"/>
                </a:solidFill>
                <a:latin typeface="Arial Narrow" pitchFamily="34" charset="0"/>
              </a:rPr>
              <a:t>ttg</a:t>
            </a:r>
            <a:r>
              <a:rPr lang="en-US" sz="14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 Narrow" pitchFamily="34" charset="0"/>
              </a:rPr>
              <a:t>Binwas</a:t>
            </a:r>
            <a:r>
              <a:rPr lang="en-US" sz="14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 Narrow" pitchFamily="34" charset="0"/>
              </a:rPr>
              <a:t>Penyelenggaraan</a:t>
            </a:r>
            <a:r>
              <a:rPr lang="en-US" sz="14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 Narrow" pitchFamily="34" charset="0"/>
              </a:rPr>
              <a:t>Pemerintahan</a:t>
            </a:r>
            <a:r>
              <a:rPr lang="en-US" sz="1400" b="1" dirty="0">
                <a:solidFill>
                  <a:schemeClr val="tx1"/>
                </a:solidFill>
                <a:latin typeface="Arial Narrow" pitchFamily="34" charset="0"/>
              </a:rPr>
              <a:t> Daerah</a:t>
            </a:r>
            <a:endParaRPr lang="en-AU" sz="1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/>
            </a:extLst>
          </p:cNvPr>
          <p:cNvCxnSpPr>
            <a:cxnSpLocks/>
            <a:stCxn id="37" idx="3"/>
          </p:cNvCxnSpPr>
          <p:nvPr/>
        </p:nvCxnSpPr>
        <p:spPr>
          <a:xfrm flipV="1">
            <a:off x="5500689" y="2764632"/>
            <a:ext cx="357187" cy="810101"/>
          </a:xfrm>
          <a:prstGeom prst="straightConnector1">
            <a:avLst/>
          </a:prstGeom>
          <a:ln w="28575">
            <a:solidFill>
              <a:schemeClr val="tx1">
                <a:alpha val="50196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/>
            </a:extLst>
          </p:cNvPr>
          <p:cNvCxnSpPr>
            <a:cxnSpLocks/>
            <a:endCxn id="42" idx="1"/>
          </p:cNvCxnSpPr>
          <p:nvPr/>
        </p:nvCxnSpPr>
        <p:spPr>
          <a:xfrm flipV="1">
            <a:off x="5500688" y="3183255"/>
            <a:ext cx="476250" cy="384334"/>
          </a:xfrm>
          <a:prstGeom prst="straightConnector1">
            <a:avLst/>
          </a:prstGeom>
          <a:ln w="28575">
            <a:solidFill>
              <a:schemeClr val="tx1">
                <a:alpha val="50196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13">
            <a:extLst>
              <a:ext uri="{FF2B5EF4-FFF2-40B4-BE49-F238E27FC236}"/>
            </a:extLst>
          </p:cNvPr>
          <p:cNvSpPr/>
          <p:nvPr/>
        </p:nvSpPr>
        <p:spPr>
          <a:xfrm>
            <a:off x="5929314" y="2443163"/>
            <a:ext cx="3214687" cy="45005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r>
              <a:rPr lang="en-US" sz="1300" b="1" dirty="0" err="1">
                <a:solidFill>
                  <a:schemeClr val="tx1"/>
                </a:solidFill>
                <a:latin typeface="Arial Narrow" pitchFamily="34" charset="0"/>
              </a:rPr>
              <a:t>Permendagri</a:t>
            </a:r>
            <a:r>
              <a:rPr lang="en-US" sz="1300" b="1" dirty="0">
                <a:solidFill>
                  <a:schemeClr val="tx1"/>
                </a:solidFill>
                <a:latin typeface="Arial Narrow" pitchFamily="34" charset="0"/>
              </a:rPr>
              <a:t> 85/2017 </a:t>
            </a:r>
            <a:r>
              <a:rPr lang="en-US" sz="1300" b="1" dirty="0" err="1">
                <a:solidFill>
                  <a:schemeClr val="tx1"/>
                </a:solidFill>
                <a:latin typeface="Arial Narrow" pitchFamily="34" charset="0"/>
              </a:rPr>
              <a:t>ttg</a:t>
            </a:r>
            <a:r>
              <a:rPr lang="en-US" sz="13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300" b="1" dirty="0" err="1">
                <a:solidFill>
                  <a:schemeClr val="tx1"/>
                </a:solidFill>
                <a:latin typeface="Arial Narrow" pitchFamily="34" charset="0"/>
              </a:rPr>
              <a:t>Diklat</a:t>
            </a:r>
            <a:r>
              <a:rPr lang="en-US" sz="13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300" b="1" dirty="0" err="1">
                <a:solidFill>
                  <a:schemeClr val="tx1"/>
                </a:solidFill>
                <a:latin typeface="Arial Narrow" pitchFamily="34" charset="0"/>
              </a:rPr>
              <a:t>Kepemimpinan</a:t>
            </a:r>
            <a:r>
              <a:rPr lang="en-US" sz="13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300" b="1" dirty="0" err="1">
                <a:solidFill>
                  <a:schemeClr val="tx1"/>
                </a:solidFill>
                <a:latin typeface="Arial Narrow" pitchFamily="34" charset="0"/>
              </a:rPr>
              <a:t>Pemerintahan</a:t>
            </a:r>
            <a:r>
              <a:rPr lang="en-US" sz="13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300" b="1" dirty="0" err="1">
                <a:solidFill>
                  <a:schemeClr val="tx1"/>
                </a:solidFill>
                <a:latin typeface="Arial Narrow" pitchFamily="34" charset="0"/>
              </a:rPr>
              <a:t>Dalam</a:t>
            </a:r>
            <a:r>
              <a:rPr lang="en-US" sz="13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300" b="1" dirty="0" err="1">
                <a:solidFill>
                  <a:schemeClr val="tx1"/>
                </a:solidFill>
                <a:latin typeface="Arial Narrow" pitchFamily="34" charset="0"/>
              </a:rPr>
              <a:t>Negeri</a:t>
            </a:r>
            <a:endParaRPr lang="en-AU" sz="13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2" name="Rounded Rectangle 13">
            <a:extLst>
              <a:ext uri="{FF2B5EF4-FFF2-40B4-BE49-F238E27FC236}"/>
            </a:extLst>
          </p:cNvPr>
          <p:cNvSpPr/>
          <p:nvPr/>
        </p:nvSpPr>
        <p:spPr>
          <a:xfrm>
            <a:off x="5976938" y="2957513"/>
            <a:ext cx="3167062" cy="45005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r>
              <a:rPr lang="en-US" sz="1300" b="1" dirty="0" err="1">
                <a:solidFill>
                  <a:schemeClr val="tx1"/>
                </a:solidFill>
                <a:latin typeface="Arial Narrow" pitchFamily="34" charset="0"/>
              </a:rPr>
              <a:t>Permendagri</a:t>
            </a:r>
            <a:r>
              <a:rPr lang="en-US" sz="1300" b="1" dirty="0">
                <a:solidFill>
                  <a:schemeClr val="tx1"/>
                </a:solidFill>
                <a:latin typeface="Arial Narrow" pitchFamily="34" charset="0"/>
              </a:rPr>
              <a:t> 108 /2017 </a:t>
            </a:r>
            <a:r>
              <a:rPr lang="en-US" sz="1300" b="1" dirty="0" err="1">
                <a:solidFill>
                  <a:schemeClr val="tx1"/>
                </a:solidFill>
                <a:latin typeface="Arial Narrow" pitchFamily="34" charset="0"/>
              </a:rPr>
              <a:t>ttg</a:t>
            </a:r>
            <a:r>
              <a:rPr lang="en-US" sz="13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300" b="1" dirty="0" err="1">
                <a:solidFill>
                  <a:schemeClr val="tx1"/>
                </a:solidFill>
                <a:latin typeface="Arial Narrow" pitchFamily="34" charset="0"/>
              </a:rPr>
              <a:t>Kompetensi</a:t>
            </a:r>
            <a:r>
              <a:rPr lang="en-US" sz="13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300" b="1" dirty="0" err="1">
                <a:solidFill>
                  <a:schemeClr val="tx1"/>
                </a:solidFill>
                <a:latin typeface="Arial Narrow" pitchFamily="34" charset="0"/>
              </a:rPr>
              <a:t>Pemerintahan</a:t>
            </a:r>
            <a:endParaRPr lang="en-AU" sz="13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3" name="Rounded Rectangle 13">
            <a:extLst>
              <a:ext uri="{FF2B5EF4-FFF2-40B4-BE49-F238E27FC236}"/>
            </a:extLst>
          </p:cNvPr>
          <p:cNvSpPr/>
          <p:nvPr/>
        </p:nvSpPr>
        <p:spPr>
          <a:xfrm>
            <a:off x="5976938" y="3471863"/>
            <a:ext cx="3167062" cy="70723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b="1" dirty="0" err="1">
                <a:solidFill>
                  <a:schemeClr val="tx1"/>
                </a:solidFill>
                <a:latin typeface="Arial Narrow" pitchFamily="34" charset="0"/>
              </a:rPr>
              <a:t>Permendagri</a:t>
            </a:r>
            <a:r>
              <a:rPr lang="en-US" sz="1300" b="1" dirty="0">
                <a:solidFill>
                  <a:schemeClr val="tx1"/>
                </a:solidFill>
                <a:latin typeface="Arial Narrow" pitchFamily="34" charset="0"/>
              </a:rPr>
              <a:t> 11/2018 </a:t>
            </a:r>
            <a:r>
              <a:rPr lang="en-US" sz="1300" b="1" dirty="0" err="1">
                <a:solidFill>
                  <a:schemeClr val="tx1"/>
                </a:solidFill>
                <a:latin typeface="Arial Narrow" pitchFamily="34" charset="0"/>
              </a:rPr>
              <a:t>ttg</a:t>
            </a:r>
            <a:r>
              <a:rPr lang="en-US" sz="13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300" b="1" dirty="0" err="1">
                <a:solidFill>
                  <a:schemeClr val="tx1"/>
                </a:solidFill>
                <a:latin typeface="Arial Narrow" pitchFamily="34" charset="0"/>
              </a:rPr>
              <a:t>Sistem</a:t>
            </a:r>
            <a:r>
              <a:rPr lang="en-US" sz="13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300" b="1" dirty="0" err="1">
                <a:solidFill>
                  <a:schemeClr val="tx1"/>
                </a:solidFill>
                <a:latin typeface="Arial Narrow" pitchFamily="34" charset="0"/>
              </a:rPr>
              <a:t>Pengembangan</a:t>
            </a:r>
            <a:r>
              <a:rPr lang="en-US" sz="1300" b="1" dirty="0">
                <a:solidFill>
                  <a:schemeClr val="tx1"/>
                </a:solidFill>
                <a:latin typeface="Arial Narrow" pitchFamily="34" charset="0"/>
              </a:rPr>
              <a:t> SDM </a:t>
            </a:r>
            <a:r>
              <a:rPr lang="en-US" sz="1300" b="1" dirty="0" err="1">
                <a:solidFill>
                  <a:schemeClr val="tx1"/>
                </a:solidFill>
                <a:latin typeface="Arial Narrow" pitchFamily="34" charset="0"/>
              </a:rPr>
              <a:t>Aparatur</a:t>
            </a:r>
            <a:r>
              <a:rPr lang="en-US" sz="13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300" b="1" dirty="0" err="1">
                <a:solidFill>
                  <a:schemeClr val="tx1"/>
                </a:solidFill>
                <a:latin typeface="Arial Narrow" pitchFamily="34" charset="0"/>
              </a:rPr>
              <a:t>Berbasis</a:t>
            </a:r>
            <a:r>
              <a:rPr lang="en-US" sz="13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300" b="1" dirty="0" err="1">
                <a:solidFill>
                  <a:schemeClr val="tx1"/>
                </a:solidFill>
                <a:latin typeface="Arial Narrow" pitchFamily="34" charset="0"/>
              </a:rPr>
              <a:t>Kompetensi</a:t>
            </a:r>
            <a:r>
              <a:rPr lang="en-US" sz="1300" b="1" dirty="0">
                <a:solidFill>
                  <a:schemeClr val="tx1"/>
                </a:solidFill>
                <a:latin typeface="Arial Narrow" pitchFamily="34" charset="0"/>
              </a:rPr>
              <a:t> Di </a:t>
            </a:r>
            <a:r>
              <a:rPr lang="en-US" sz="1300" b="1" dirty="0" err="1">
                <a:solidFill>
                  <a:schemeClr val="tx1"/>
                </a:solidFill>
                <a:latin typeface="Arial Narrow" pitchFamily="34" charset="0"/>
              </a:rPr>
              <a:t>Lingkungan</a:t>
            </a:r>
            <a:r>
              <a:rPr lang="en-US" sz="13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</a:p>
          <a:p>
            <a:pPr algn="ctr">
              <a:defRPr/>
            </a:pPr>
            <a:r>
              <a:rPr lang="en-US" sz="1300" b="1" dirty="0" err="1">
                <a:solidFill>
                  <a:schemeClr val="tx1"/>
                </a:solidFill>
                <a:latin typeface="Arial Narrow" pitchFamily="34" charset="0"/>
              </a:rPr>
              <a:t>Kemendagri</a:t>
            </a:r>
            <a:r>
              <a:rPr lang="en-US" sz="13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300" b="1" dirty="0" err="1">
                <a:solidFill>
                  <a:schemeClr val="tx1"/>
                </a:solidFill>
                <a:latin typeface="Arial Narrow" pitchFamily="34" charset="0"/>
              </a:rPr>
              <a:t>dan</a:t>
            </a:r>
            <a:r>
              <a:rPr lang="en-US" sz="13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300" b="1" dirty="0" err="1">
                <a:solidFill>
                  <a:schemeClr val="tx1"/>
                </a:solidFill>
                <a:latin typeface="Arial Narrow" pitchFamily="34" charset="0"/>
              </a:rPr>
              <a:t>Pemda</a:t>
            </a:r>
            <a:endParaRPr lang="en-AU" sz="13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/>
            </a:extLst>
          </p:cNvPr>
          <p:cNvCxnSpPr>
            <a:cxnSpLocks/>
            <a:endCxn id="43" idx="1"/>
          </p:cNvCxnSpPr>
          <p:nvPr/>
        </p:nvCxnSpPr>
        <p:spPr>
          <a:xfrm>
            <a:off x="5500688" y="3600450"/>
            <a:ext cx="476250" cy="225743"/>
          </a:xfrm>
          <a:prstGeom prst="straightConnector1">
            <a:avLst/>
          </a:prstGeom>
          <a:ln w="28575">
            <a:solidFill>
              <a:schemeClr val="tx1">
                <a:alpha val="50196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rot="16200000" flipH="1">
            <a:off x="5232798" y="3868341"/>
            <a:ext cx="964407" cy="428625"/>
          </a:xfrm>
          <a:prstGeom prst="straightConnector1">
            <a:avLst/>
          </a:prstGeom>
          <a:ln w="28575">
            <a:solidFill>
              <a:schemeClr val="tx1">
                <a:alpha val="50196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13">
            <a:extLst>
              <a:ext uri="{FF2B5EF4-FFF2-40B4-BE49-F238E27FC236}"/>
            </a:extLst>
          </p:cNvPr>
          <p:cNvSpPr/>
          <p:nvPr/>
        </p:nvSpPr>
        <p:spPr>
          <a:xfrm>
            <a:off x="5976938" y="4243388"/>
            <a:ext cx="3167062" cy="77152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b="1" dirty="0" err="1">
                <a:solidFill>
                  <a:schemeClr val="tx1"/>
                </a:solidFill>
                <a:latin typeface="Arial Narrow" pitchFamily="34" charset="0"/>
              </a:rPr>
              <a:t>Permendagri</a:t>
            </a:r>
            <a:r>
              <a:rPr lang="en-US" sz="1300" b="1" dirty="0">
                <a:solidFill>
                  <a:schemeClr val="tx1"/>
                </a:solidFill>
                <a:latin typeface="Arial Narrow" pitchFamily="34" charset="0"/>
              </a:rPr>
              <a:t> 14/2018 </a:t>
            </a:r>
            <a:r>
              <a:rPr lang="en-US" sz="1300" b="1" dirty="0" err="1">
                <a:solidFill>
                  <a:schemeClr val="tx1"/>
                </a:solidFill>
                <a:latin typeface="Arial Narrow" pitchFamily="34" charset="0"/>
              </a:rPr>
              <a:t>ttg</a:t>
            </a:r>
            <a:r>
              <a:rPr lang="en-US" sz="13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300" b="1" dirty="0" err="1">
                <a:solidFill>
                  <a:schemeClr val="tx1"/>
                </a:solidFill>
                <a:latin typeface="Arial Narrow" pitchFamily="34" charset="0"/>
              </a:rPr>
              <a:t>Perubahan</a:t>
            </a:r>
            <a:r>
              <a:rPr lang="en-US" sz="13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300" b="1" dirty="0" err="1">
                <a:solidFill>
                  <a:schemeClr val="tx1"/>
                </a:solidFill>
                <a:latin typeface="Arial Narrow" pitchFamily="34" charset="0"/>
              </a:rPr>
              <a:t>atas</a:t>
            </a:r>
            <a:r>
              <a:rPr lang="en-US" sz="13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300" b="1" dirty="0" err="1">
                <a:solidFill>
                  <a:schemeClr val="tx1"/>
                </a:solidFill>
                <a:latin typeface="Arial Narrow" pitchFamily="34" charset="0"/>
              </a:rPr>
              <a:t>Permendagri</a:t>
            </a:r>
            <a:r>
              <a:rPr lang="en-US" sz="1300" b="1" dirty="0">
                <a:solidFill>
                  <a:schemeClr val="tx1"/>
                </a:solidFill>
                <a:latin typeface="Arial Narrow" pitchFamily="34" charset="0"/>
              </a:rPr>
              <a:t> No 133/2017 </a:t>
            </a:r>
            <a:r>
              <a:rPr lang="en-US" sz="1300" b="1" dirty="0" err="1">
                <a:solidFill>
                  <a:schemeClr val="tx1"/>
                </a:solidFill>
                <a:latin typeface="Arial Narrow" pitchFamily="34" charset="0"/>
              </a:rPr>
              <a:t>ttg</a:t>
            </a:r>
            <a:r>
              <a:rPr lang="en-US" sz="13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300" b="1" dirty="0" err="1">
                <a:solidFill>
                  <a:schemeClr val="tx1"/>
                </a:solidFill>
                <a:latin typeface="Arial Narrow" pitchFamily="34" charset="0"/>
              </a:rPr>
              <a:t>Orientasi</a:t>
            </a:r>
            <a:r>
              <a:rPr lang="en-US" sz="1300" b="1" dirty="0">
                <a:solidFill>
                  <a:schemeClr val="tx1"/>
                </a:solidFill>
                <a:latin typeface="Arial Narrow" pitchFamily="34" charset="0"/>
              </a:rPr>
              <a:t> &amp; </a:t>
            </a:r>
            <a:r>
              <a:rPr lang="en-US" sz="1300" b="1" dirty="0" err="1">
                <a:solidFill>
                  <a:schemeClr val="tx1"/>
                </a:solidFill>
                <a:latin typeface="Arial Narrow" pitchFamily="34" charset="0"/>
              </a:rPr>
              <a:t>Pendalaman</a:t>
            </a:r>
            <a:r>
              <a:rPr lang="en-US" sz="13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300" b="1" dirty="0" err="1">
                <a:solidFill>
                  <a:schemeClr val="tx1"/>
                </a:solidFill>
                <a:latin typeface="Arial Narrow" pitchFamily="34" charset="0"/>
              </a:rPr>
              <a:t>Tugas</a:t>
            </a:r>
            <a:r>
              <a:rPr lang="en-US" sz="13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300" b="1" dirty="0" err="1">
                <a:solidFill>
                  <a:schemeClr val="tx1"/>
                </a:solidFill>
                <a:latin typeface="Arial Narrow" pitchFamily="34" charset="0"/>
              </a:rPr>
              <a:t>Anggota</a:t>
            </a:r>
            <a:r>
              <a:rPr lang="en-US" sz="1300" b="1" dirty="0">
                <a:solidFill>
                  <a:schemeClr val="tx1"/>
                </a:solidFill>
                <a:latin typeface="Arial Narrow" pitchFamily="34" charset="0"/>
              </a:rPr>
              <a:t> DPRD </a:t>
            </a:r>
            <a:r>
              <a:rPr lang="en-US" sz="1300" b="1" dirty="0" err="1">
                <a:solidFill>
                  <a:schemeClr val="tx1"/>
                </a:solidFill>
                <a:latin typeface="Arial Narrow" pitchFamily="34" charset="0"/>
              </a:rPr>
              <a:t>Prov</a:t>
            </a:r>
            <a:r>
              <a:rPr lang="en-US" sz="1300" b="1" dirty="0">
                <a:solidFill>
                  <a:schemeClr val="tx1"/>
                </a:solidFill>
                <a:latin typeface="Arial Narrow" pitchFamily="34" charset="0"/>
              </a:rPr>
              <a:t> &amp; DPRD </a:t>
            </a:r>
            <a:r>
              <a:rPr lang="en-US" sz="1300" b="1" dirty="0" err="1">
                <a:solidFill>
                  <a:schemeClr val="tx1"/>
                </a:solidFill>
                <a:latin typeface="Arial Narrow" pitchFamily="34" charset="0"/>
              </a:rPr>
              <a:t>Kab</a:t>
            </a:r>
            <a:r>
              <a:rPr lang="en-US" sz="1300" b="1" dirty="0">
                <a:solidFill>
                  <a:schemeClr val="tx1"/>
                </a:solidFill>
                <a:latin typeface="Arial Narrow" pitchFamily="34" charset="0"/>
              </a:rPr>
              <a:t>/Kota</a:t>
            </a:r>
            <a:endParaRPr lang="en-AU" sz="13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0" name="Flowchart: Delay 59"/>
          <p:cNvSpPr/>
          <p:nvPr/>
        </p:nvSpPr>
        <p:spPr>
          <a:xfrm>
            <a:off x="0" y="4564870"/>
            <a:ext cx="428596" cy="450059"/>
          </a:xfrm>
          <a:prstGeom prst="flowChartDelay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D" b="1" dirty="0"/>
              <a:t>3</a:t>
            </a:r>
            <a:endParaRPr lang="en-US" b="1" dirty="0"/>
          </a:p>
        </p:txBody>
      </p:sp>
      <p:sp>
        <p:nvSpPr>
          <p:cNvPr id="61" name="TextBox 13"/>
          <p:cNvSpPr txBox="1">
            <a:spLocks noChangeArrowheads="1"/>
          </p:cNvSpPr>
          <p:nvPr/>
        </p:nvSpPr>
        <p:spPr bwMode="auto">
          <a:xfrm>
            <a:off x="179512" y="123478"/>
            <a:ext cx="5429288" cy="5541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ID" altLang="zh-CN" sz="2800" dirty="0">
                <a:latin typeface="Bahnschrift SemiBold Condensed" pitchFamily="34" charset="0"/>
                <a:ea typeface="Microsoft YaHei" pitchFamily="34" charset="-122"/>
              </a:rPr>
              <a:t>DASAR PERUBAHAN NOMENKLATUR</a:t>
            </a:r>
            <a:endParaRPr lang="zh-CN" altLang="en-US" sz="2800" dirty="0">
              <a:latin typeface="Bahnschrift SemiBold Condensed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/>
          </p:cNvSpPr>
          <p:nvPr/>
        </p:nvSpPr>
        <p:spPr bwMode="auto">
          <a:xfrm>
            <a:off x="3428992" y="2428874"/>
            <a:ext cx="3549649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>
              <a:buClr>
                <a:srgbClr val="0B87A1"/>
              </a:buClr>
              <a:buSzPct val="100000"/>
              <a:buFont typeface="Dosis Light"/>
              <a:buNone/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Dosis Light"/>
                <a:ea typeface="Dosis Light"/>
                <a:cs typeface="Dosis Light"/>
                <a:sym typeface="Dosis Light"/>
              </a:rPr>
              <a:t>UUD 1945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2928939" y="450057"/>
            <a:ext cx="2663825" cy="1024413"/>
          </a:xfrm>
          <a:prstGeom prst="wedgeRectCallout">
            <a:avLst>
              <a:gd name="adj1" fmla="val 12158"/>
              <a:gd name="adj2" fmla="val 101257"/>
            </a:avLst>
          </a:prstGeom>
          <a:solidFill>
            <a:srgbClr val="0070C0">
              <a:alpha val="50000"/>
            </a:srgb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 err="1">
                <a:solidFill>
                  <a:schemeClr val="bg1"/>
                </a:solidFill>
              </a:rPr>
              <a:t>Pasal</a:t>
            </a:r>
            <a:r>
              <a:rPr lang="en-US" sz="1200" b="1" dirty="0">
                <a:solidFill>
                  <a:schemeClr val="bg1"/>
                </a:solidFill>
              </a:rPr>
              <a:t> 1 Negara Indonesia </a:t>
            </a:r>
            <a:r>
              <a:rPr lang="en-US" sz="1200" b="1" dirty="0" err="1">
                <a:solidFill>
                  <a:schemeClr val="bg1"/>
                </a:solidFill>
              </a:rPr>
              <a:t>adalah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negara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kesatuan</a:t>
            </a:r>
            <a:r>
              <a:rPr lang="en-US" sz="1200" b="1" dirty="0">
                <a:solidFill>
                  <a:schemeClr val="bg1"/>
                </a:solidFill>
              </a:rPr>
              <a:t> yang </a:t>
            </a:r>
            <a:r>
              <a:rPr lang="en-US" sz="1200" b="1" dirty="0" err="1">
                <a:solidFill>
                  <a:schemeClr val="bg1"/>
                </a:solidFill>
              </a:rPr>
              <a:t>berbentuk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republik</a:t>
            </a:r>
            <a:r>
              <a:rPr lang="en-US" sz="1200" b="1" dirty="0">
                <a:solidFill>
                  <a:schemeClr val="bg1"/>
                </a:solidFill>
              </a:rPr>
              <a:t>. </a:t>
            </a:r>
            <a:r>
              <a:rPr lang="en-US" sz="1200" b="1" dirty="0" err="1">
                <a:solidFill>
                  <a:schemeClr val="bg1"/>
                </a:solidFill>
              </a:rPr>
              <a:t>sebagai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pemerintah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nasional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untuk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pertama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kalinya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dan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id-ID" sz="1200" b="1" dirty="0">
                <a:solidFill>
                  <a:schemeClr val="bg1"/>
                </a:solidFill>
              </a:rPr>
              <a:t>selanjutnya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pemerintah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nasional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tersebutlah</a:t>
            </a:r>
            <a:r>
              <a:rPr lang="en-US" sz="1200" b="1" dirty="0">
                <a:solidFill>
                  <a:schemeClr val="bg1"/>
                </a:solidFill>
              </a:rPr>
              <a:t> yang </a:t>
            </a:r>
            <a:r>
              <a:rPr lang="en-US" sz="1200" b="1" dirty="0" err="1">
                <a:solidFill>
                  <a:schemeClr val="bg1"/>
                </a:solidFill>
              </a:rPr>
              <a:t>kemudian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membentuk</a:t>
            </a:r>
            <a:r>
              <a:rPr lang="en-US" sz="1200" b="1" dirty="0">
                <a:solidFill>
                  <a:schemeClr val="bg1"/>
                </a:solidFill>
              </a:rPr>
              <a:t> Daerah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6000751" y="514350"/>
            <a:ext cx="2987675" cy="1110139"/>
          </a:xfrm>
          <a:prstGeom prst="wedgeRectCallout">
            <a:avLst>
              <a:gd name="adj1" fmla="val -59665"/>
              <a:gd name="adj2" fmla="val 112057"/>
            </a:avLst>
          </a:prstGeom>
          <a:solidFill>
            <a:srgbClr val="FFFF00">
              <a:alpha val="50000"/>
            </a:srgb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Pasal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18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ayat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(2) &amp;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ayat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(5)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menyatakan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bahwa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Pemerintahan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Daerah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berwenang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untuk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mengatur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mengurus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sendiri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Urusan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Pemerintahan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menurut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Asas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Otonomi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Tugas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Pembantuan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diberikan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otonomi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seluas-luasnya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1071563" y="3857625"/>
            <a:ext cx="2316162" cy="777240"/>
          </a:xfrm>
          <a:prstGeom prst="wedgeRectCallout">
            <a:avLst>
              <a:gd name="adj1" fmla="val 67407"/>
              <a:gd name="adj2" fmla="val -98952"/>
            </a:avLst>
          </a:prstGeom>
          <a:solidFill>
            <a:srgbClr val="0070C0">
              <a:alpha val="50000"/>
            </a:srgb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 err="1">
                <a:solidFill>
                  <a:schemeClr val="bg1"/>
                </a:solidFill>
              </a:rPr>
              <a:t>Presiden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dibantu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oleh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menteri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negara</a:t>
            </a:r>
            <a:r>
              <a:rPr lang="en-US" sz="1200" b="1" dirty="0">
                <a:solidFill>
                  <a:schemeClr val="bg1"/>
                </a:solidFill>
              </a:rPr>
              <a:t> yang </a:t>
            </a:r>
            <a:r>
              <a:rPr lang="en-US" sz="1200" b="1" dirty="0" err="1">
                <a:solidFill>
                  <a:schemeClr val="bg1"/>
                </a:solidFill>
              </a:rPr>
              <a:t>bertanggung</a:t>
            </a:r>
            <a:r>
              <a:rPr lang="id-ID" sz="1200" b="1" dirty="0">
                <a:solidFill>
                  <a:schemeClr val="bg1"/>
                </a:solidFill>
              </a:rPr>
              <a:t> jawab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atas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Urusan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Pemerintahan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tertentu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dalam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pemerintahan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3786188" y="3793332"/>
            <a:ext cx="4679950" cy="1210151"/>
          </a:xfrm>
          <a:prstGeom prst="wedgeRectCallout">
            <a:avLst>
              <a:gd name="adj1" fmla="val -28260"/>
              <a:gd name="adj2" fmla="val -85085"/>
            </a:avLst>
          </a:prstGeom>
          <a:solidFill>
            <a:srgbClr val="FFFF00">
              <a:alpha val="50000"/>
            </a:srgb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Agar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tercipta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sinergi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antara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Pemerintah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Pusat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Daerah,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kementerian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lembaga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pemerintah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nonkementerian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berkewajiban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membuat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norma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standar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prosedur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kriteria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(NSPK)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untuk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dijadikan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pedoman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bagi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Daerah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dalam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menyelenggarakan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Urusan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Pemerintahan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diserahkan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Daerah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menjadi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pedoman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bagi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kementerian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lembaga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pemerintah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nonkementerian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untuk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melakukan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pembinaan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pengawasan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6551614" y="2250282"/>
            <a:ext cx="2592387" cy="1361598"/>
          </a:xfrm>
          <a:prstGeom prst="wedgeRectCallout">
            <a:avLst>
              <a:gd name="adj1" fmla="val -74540"/>
              <a:gd name="adj2" fmla="val 8603"/>
            </a:avLst>
          </a:prstGeom>
          <a:solidFill>
            <a:schemeClr val="accent2">
              <a:lumMod val="60000"/>
              <a:lumOff val="40000"/>
              <a:alpha val="5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Presiden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melimpahkan</a:t>
            </a:r>
            <a:r>
              <a:rPr lang="en-US" sz="12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kewenangan</a:t>
            </a:r>
            <a:r>
              <a:rPr lang="en-US" sz="12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kepada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Menteri</a:t>
            </a:r>
            <a:r>
              <a:rPr lang="id-ID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(Menteri Dalam Negeri)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sebagai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koordinator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pembinaan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pengawasan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dilakukan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oleh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kementerian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lembaga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pemerintah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nonkementerian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terhadap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penyelenggaraan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Pemerintahan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Daerah</a:t>
            </a:r>
          </a:p>
        </p:txBody>
      </p:sp>
      <p:pic>
        <p:nvPicPr>
          <p:cNvPr id="9224" name="Picture 2" descr="C:\Users\Pc3\Desktop\LOGO KEMENTERIAN DALAM NEGER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72"/>
            <a:ext cx="714380" cy="77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ular Callout 14"/>
          <p:cNvSpPr/>
          <p:nvPr/>
        </p:nvSpPr>
        <p:spPr>
          <a:xfrm>
            <a:off x="500063" y="1350170"/>
            <a:ext cx="2273300" cy="830103"/>
          </a:xfrm>
          <a:prstGeom prst="wedgeRectCallout">
            <a:avLst>
              <a:gd name="adj1" fmla="val 73572"/>
              <a:gd name="adj2" fmla="val 110368"/>
            </a:avLst>
          </a:prstGeom>
          <a:solidFill>
            <a:srgbClr val="0070C0">
              <a:alpha val="50000"/>
            </a:srgb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 err="1">
                <a:solidFill>
                  <a:schemeClr val="bg1"/>
                </a:solidFill>
              </a:rPr>
              <a:t>Alinea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keempat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memuat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pernyataan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bahwa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setelah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menyatakan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kemerdekaan</a:t>
            </a:r>
            <a:r>
              <a:rPr lang="en-US" sz="1200" b="1" dirty="0">
                <a:solidFill>
                  <a:schemeClr val="bg1"/>
                </a:solidFill>
              </a:rPr>
              <a:t>, yang </a:t>
            </a:r>
            <a:r>
              <a:rPr lang="en-US" sz="1200" b="1" dirty="0" err="1">
                <a:solidFill>
                  <a:schemeClr val="bg1"/>
                </a:solidFill>
              </a:rPr>
              <a:t>pertama</a:t>
            </a:r>
            <a:r>
              <a:rPr lang="en-US" sz="1200" b="1" dirty="0">
                <a:solidFill>
                  <a:schemeClr val="bg1"/>
                </a:solidFill>
              </a:rPr>
              <a:t> kali </a:t>
            </a:r>
            <a:r>
              <a:rPr lang="en-US" sz="1200" b="1" dirty="0" err="1">
                <a:solidFill>
                  <a:schemeClr val="bg1"/>
                </a:solidFill>
              </a:rPr>
              <a:t>dibentuk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adalah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Pemerintah</a:t>
            </a:r>
            <a:r>
              <a:rPr lang="en-US" sz="1200" b="1" dirty="0">
                <a:solidFill>
                  <a:schemeClr val="bg1"/>
                </a:solidFill>
              </a:rPr>
              <a:t> Negara Indonesia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500064" y="2636044"/>
            <a:ext cx="2447925" cy="1005840"/>
          </a:xfrm>
          <a:prstGeom prst="wedgeRectCallout">
            <a:avLst>
              <a:gd name="adj1" fmla="val 65885"/>
              <a:gd name="adj2" fmla="val -18136"/>
            </a:avLst>
          </a:prstGeom>
          <a:solidFill>
            <a:srgbClr val="0070C0">
              <a:alpha val="50000"/>
            </a:srgb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 err="1">
                <a:solidFill>
                  <a:schemeClr val="bg1"/>
                </a:solidFill>
              </a:rPr>
              <a:t>Urusan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Pemerintahan</a:t>
            </a:r>
            <a:r>
              <a:rPr lang="en-US" sz="1200" b="1" dirty="0">
                <a:solidFill>
                  <a:schemeClr val="bg1"/>
                </a:solidFill>
              </a:rPr>
              <a:t> yang </a:t>
            </a:r>
            <a:r>
              <a:rPr lang="en-US" sz="1200" b="1" dirty="0" err="1">
                <a:solidFill>
                  <a:schemeClr val="bg1"/>
                </a:solidFill>
              </a:rPr>
              <a:t>diserahkan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ke</a:t>
            </a:r>
            <a:r>
              <a:rPr lang="en-US" sz="1200" b="1" dirty="0">
                <a:solidFill>
                  <a:schemeClr val="bg1"/>
                </a:solidFill>
              </a:rPr>
              <a:t> Daerah </a:t>
            </a:r>
            <a:r>
              <a:rPr lang="en-US" sz="1200" b="1" dirty="0" err="1">
                <a:solidFill>
                  <a:schemeClr val="bg1"/>
                </a:solidFill>
              </a:rPr>
              <a:t>berasal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dari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kekuasaan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pemerintahan</a:t>
            </a:r>
            <a:r>
              <a:rPr lang="en-US" sz="1200" b="1" dirty="0">
                <a:solidFill>
                  <a:schemeClr val="bg1"/>
                </a:solidFill>
              </a:rPr>
              <a:t> yang </a:t>
            </a:r>
            <a:r>
              <a:rPr lang="en-US" sz="1200" b="1" dirty="0" err="1">
                <a:solidFill>
                  <a:schemeClr val="bg1"/>
                </a:solidFill>
              </a:rPr>
              <a:t>ada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ditangan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Presiden</a:t>
            </a:r>
            <a:r>
              <a:rPr lang="en-US" sz="1200" b="1" dirty="0">
                <a:solidFill>
                  <a:schemeClr val="bg1"/>
                </a:solidFill>
              </a:rPr>
              <a:t>. </a:t>
            </a:r>
            <a:r>
              <a:rPr lang="en-US" sz="1200" b="1" dirty="0" err="1">
                <a:solidFill>
                  <a:schemeClr val="bg1"/>
                </a:solidFill>
              </a:rPr>
              <a:t>Konsekuensinya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tanggung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jawab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akhir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ada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ditangan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Presiden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356"/>
          <p:cNvSpPr>
            <a:spLocks noChangeArrowheads="1"/>
          </p:cNvSpPr>
          <p:nvPr/>
        </p:nvSpPr>
        <p:spPr bwMode="auto">
          <a:xfrm>
            <a:off x="514350" y="790100"/>
            <a:ext cx="8172450" cy="3893343"/>
          </a:xfrm>
          <a:custGeom>
            <a:avLst/>
            <a:gdLst>
              <a:gd name="T0" fmla="*/ 0 w 285750"/>
              <a:gd name="T1" fmla="*/ 0 h 136125"/>
              <a:gd name="T2" fmla="*/ 285750 w 285750"/>
              <a:gd name="T3" fmla="*/ 136125 h 136125"/>
            </a:gdLst>
            <a:ahLst/>
            <a:cxnLst/>
            <a:rect l="T0" t="T1" r="T2" b="T3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659" y="60852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C7D3E6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2" name="Shape 359"/>
          <p:cNvGrpSpPr>
            <a:grpSpLocks/>
          </p:cNvGrpSpPr>
          <p:nvPr/>
        </p:nvGrpSpPr>
        <p:grpSpPr bwMode="auto">
          <a:xfrm rot="10800000">
            <a:off x="1712914" y="1488758"/>
            <a:ext cx="1133475" cy="322898"/>
            <a:chOff x="2689942" y="1287960"/>
            <a:chExt cx="7261354" cy="2067200"/>
          </a:xfrm>
        </p:grpSpPr>
        <p:sp>
          <p:nvSpPr>
            <p:cNvPr id="10253" name="Shape 360"/>
            <p:cNvSpPr>
              <a:spLocks noChangeArrowheads="1"/>
            </p:cNvSpPr>
            <p:nvPr/>
          </p:nvSpPr>
          <p:spPr bwMode="auto"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 sz="800" b="1">
                <a:solidFill>
                  <a:srgbClr val="FFFFFF"/>
                </a:solidFill>
                <a:latin typeface="Roboto Condensed" charset="0"/>
                <a:sym typeface="Roboto Condensed" charset="0"/>
              </a:endParaRPr>
            </a:p>
          </p:txBody>
        </p:sp>
        <p:sp>
          <p:nvSpPr>
            <p:cNvPr id="10254" name="Shape 361"/>
            <p:cNvSpPr>
              <a:spLocks noChangeArrowheads="1"/>
            </p:cNvSpPr>
            <p:nvPr/>
          </p:nvSpPr>
          <p:spPr bwMode="auto">
            <a:xfrm rot="10800000" flipH="1">
              <a:off x="3905360" y="1697078"/>
              <a:ext cx="4801200" cy="1243800"/>
            </a:xfrm>
            <a:prstGeom prst="rect">
              <a:avLst/>
            </a:prstGeom>
            <a:solidFill>
              <a:srgbClr val="FF9800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 algn="ctr"/>
              <a:r>
                <a:rPr lang="en-US" sz="800" b="1">
                  <a:solidFill>
                    <a:srgbClr val="FFFFFF"/>
                  </a:solidFill>
                  <a:latin typeface="Roboto Condensed" charset="0"/>
                  <a:sym typeface="Roboto Condensed" charset="0"/>
                </a:rPr>
                <a:t>OUR OFFICE</a:t>
              </a:r>
            </a:p>
          </p:txBody>
        </p:sp>
        <p:sp>
          <p:nvSpPr>
            <p:cNvPr id="10255" name="Shape 362"/>
            <p:cNvSpPr>
              <a:spLocks noChangeArrowheads="1"/>
            </p:cNvSpPr>
            <p:nvPr/>
          </p:nvSpPr>
          <p:spPr bwMode="auto"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 sz="800" b="1">
                <a:solidFill>
                  <a:srgbClr val="FFFFFF"/>
                </a:solidFill>
                <a:latin typeface="Roboto Condensed" charset="0"/>
                <a:sym typeface="Roboto Condensed" charset="0"/>
              </a:endParaRPr>
            </a:p>
          </p:txBody>
        </p:sp>
        <p:sp>
          <p:nvSpPr>
            <p:cNvPr id="10256" name="Shape 363"/>
            <p:cNvSpPr>
              <a:spLocks noChangeArrowheads="1"/>
            </p:cNvSpPr>
            <p:nvPr/>
          </p:nvSpPr>
          <p:spPr bwMode="auto">
            <a:xfrm flipH="1">
              <a:off x="2689942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 sz="800" b="1">
                <a:solidFill>
                  <a:srgbClr val="FFFFFF"/>
                </a:solidFill>
                <a:latin typeface="Roboto Condensed" charset="0"/>
                <a:sym typeface="Roboto Condensed" charset="0"/>
              </a:endParaRPr>
            </a:p>
          </p:txBody>
        </p:sp>
        <p:sp>
          <p:nvSpPr>
            <p:cNvPr id="10257" name="Shape 364"/>
            <p:cNvSpPr>
              <a:spLocks noChangeArrowheads="1"/>
            </p:cNvSpPr>
            <p:nvPr/>
          </p:nvSpPr>
          <p:spPr bwMode="auto">
            <a:xfrm rot="10800000">
              <a:off x="2689947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 sz="800" b="1">
                <a:solidFill>
                  <a:srgbClr val="FFFFFF"/>
                </a:solidFill>
                <a:latin typeface="Roboto Condensed" charset="0"/>
                <a:sym typeface="Roboto Condensed" charset="0"/>
              </a:endParaRPr>
            </a:p>
          </p:txBody>
        </p:sp>
      </p:grpSp>
      <p:sp>
        <p:nvSpPr>
          <p:cNvPr id="10244" name="Shape 365"/>
          <p:cNvSpPr>
            <a:spLocks noChangeArrowheads="1"/>
          </p:cNvSpPr>
          <p:nvPr/>
        </p:nvSpPr>
        <p:spPr bwMode="auto">
          <a:xfrm>
            <a:off x="1209676" y="2115979"/>
            <a:ext cx="106363" cy="107156"/>
          </a:xfrm>
          <a:prstGeom prst="diamond">
            <a:avLst/>
          </a:prstGeom>
          <a:solidFill>
            <a:srgbClr val="FF9800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0245" name="Shape 366"/>
          <p:cNvSpPr>
            <a:spLocks noChangeArrowheads="1"/>
          </p:cNvSpPr>
          <p:nvPr/>
        </p:nvSpPr>
        <p:spPr bwMode="auto">
          <a:xfrm>
            <a:off x="2992438" y="3370422"/>
            <a:ext cx="107950" cy="107156"/>
          </a:xfrm>
          <a:prstGeom prst="diamond">
            <a:avLst/>
          </a:prstGeom>
          <a:solidFill>
            <a:srgbClr val="FF9800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0246" name="Shape 367"/>
          <p:cNvSpPr>
            <a:spLocks noChangeArrowheads="1"/>
          </p:cNvSpPr>
          <p:nvPr/>
        </p:nvSpPr>
        <p:spPr bwMode="auto">
          <a:xfrm>
            <a:off x="3906838" y="1841659"/>
            <a:ext cx="107950" cy="107156"/>
          </a:xfrm>
          <a:prstGeom prst="diamond">
            <a:avLst/>
          </a:prstGeom>
          <a:solidFill>
            <a:srgbClr val="FF9800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0247" name="Shape 368"/>
          <p:cNvSpPr>
            <a:spLocks noChangeArrowheads="1"/>
          </p:cNvSpPr>
          <p:nvPr/>
        </p:nvSpPr>
        <p:spPr bwMode="auto">
          <a:xfrm>
            <a:off x="6786563" y="2377440"/>
            <a:ext cx="106362" cy="107157"/>
          </a:xfrm>
          <a:prstGeom prst="diamond">
            <a:avLst/>
          </a:prstGeom>
          <a:solidFill>
            <a:srgbClr val="FF9800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0248" name="Shape 369"/>
          <p:cNvSpPr>
            <a:spLocks noChangeArrowheads="1"/>
          </p:cNvSpPr>
          <p:nvPr/>
        </p:nvSpPr>
        <p:spPr bwMode="auto">
          <a:xfrm>
            <a:off x="4621213" y="3997643"/>
            <a:ext cx="106362" cy="107157"/>
          </a:xfrm>
          <a:prstGeom prst="diamond">
            <a:avLst/>
          </a:prstGeom>
          <a:solidFill>
            <a:srgbClr val="FF9800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0249" name="Shape 370"/>
          <p:cNvSpPr>
            <a:spLocks noChangeArrowheads="1"/>
          </p:cNvSpPr>
          <p:nvPr/>
        </p:nvSpPr>
        <p:spPr bwMode="auto">
          <a:xfrm>
            <a:off x="7412038" y="4036219"/>
            <a:ext cx="107950" cy="107156"/>
          </a:xfrm>
          <a:prstGeom prst="diamond">
            <a:avLst/>
          </a:prstGeom>
          <a:solidFill>
            <a:srgbClr val="FF9800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n-US"/>
          </a:p>
        </p:txBody>
      </p:sp>
      <p:cxnSp>
        <p:nvCxnSpPr>
          <p:cNvPr id="10250" name="Shape 371"/>
          <p:cNvCxnSpPr>
            <a:cxnSpLocks noChangeShapeType="1"/>
            <a:stCxn id="10254" idx="2"/>
          </p:cNvCxnSpPr>
          <p:nvPr/>
        </p:nvCxnSpPr>
        <p:spPr bwMode="auto">
          <a:xfrm>
            <a:off x="2282825" y="1747362"/>
            <a:ext cx="0" cy="167163"/>
          </a:xfrm>
          <a:prstGeom prst="straightConnector1">
            <a:avLst/>
          </a:prstGeom>
          <a:noFill/>
          <a:ln w="19050">
            <a:solidFill>
              <a:srgbClr val="FF9800"/>
            </a:solidFill>
            <a:round/>
            <a:headEnd/>
            <a:tailEnd type="diamond" w="med" len="med"/>
          </a:ln>
        </p:spPr>
      </p:cxnSp>
      <p:pic>
        <p:nvPicPr>
          <p:cNvPr id="10251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6"/>
            <a:ext cx="8686800" cy="468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C:\Users\Pc3\Desktop\LOGO KEMENTERIAN DALAM NEGER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1" y="128588"/>
            <a:ext cx="727075" cy="7058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1780</Words>
  <Application>Microsoft Office PowerPoint</Application>
  <PresentationFormat>On-screen Show (16:9)</PresentationFormat>
  <Paragraphs>500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BPSDM</cp:lastModifiedBy>
  <cp:revision>187</cp:revision>
  <dcterms:created xsi:type="dcterms:W3CDTF">2013-08-21T19:17:07Z</dcterms:created>
  <dcterms:modified xsi:type="dcterms:W3CDTF">2019-02-04T08:59:48Z</dcterms:modified>
</cp:coreProperties>
</file>